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9" r:id="rId3"/>
    <p:sldId id="260" r:id="rId4"/>
    <p:sldId id="261" r:id="rId5"/>
    <p:sldId id="262" r:id="rId6"/>
    <p:sldId id="257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VY_32_INOVACE_08_ Písmeno V, v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</a:t>
          </a:r>
          <a:r>
            <a:rPr lang="cs-CZ" sz="2000" dirty="0" smtClean="0"/>
            <a:t>: Základní </a:t>
          </a:r>
          <a:r>
            <a:rPr lang="cs-CZ" sz="2000" dirty="0" smtClean="0"/>
            <a:t>škola a Mateřská škola Slatina</a:t>
          </a:r>
          <a:r>
            <a:rPr lang="cs-CZ" sz="2000" dirty="0" smtClean="0"/>
            <a:t>, okres </a:t>
          </a:r>
          <a:r>
            <a:rPr lang="cs-CZ" sz="2000" dirty="0" smtClean="0"/>
            <a:t>Nový Jičín</a:t>
          </a:r>
          <a:r>
            <a:rPr lang="cs-CZ" sz="2000" dirty="0" smtClean="0"/>
            <a:t>, příspěvková </a:t>
          </a:r>
          <a:r>
            <a:rPr lang="cs-CZ" sz="2000" dirty="0" smtClean="0"/>
            <a:t>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Libuše </a:t>
          </a:r>
          <a:r>
            <a:rPr lang="cs-CZ" sz="2000" dirty="0" smtClean="0"/>
            <a:t>Kotalová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Český </a:t>
          </a:r>
          <a:r>
            <a:rPr lang="cs-CZ" sz="2000" dirty="0" smtClean="0"/>
            <a:t>jazyk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CZ..07/1.4.00/21.2280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</a:t>
          </a:r>
          <a:r>
            <a:rPr lang="cs-CZ" sz="2000" kern="1200" dirty="0" smtClean="0"/>
            <a:t>: Základní </a:t>
          </a:r>
          <a:r>
            <a:rPr lang="cs-CZ" sz="2000" kern="1200" dirty="0" smtClean="0"/>
            <a:t>škola a Mateřská škola Slatina</a:t>
          </a:r>
          <a:r>
            <a:rPr lang="cs-CZ" sz="2000" kern="1200" dirty="0" smtClean="0"/>
            <a:t>, okres </a:t>
          </a:r>
          <a:r>
            <a:rPr lang="cs-CZ" sz="2000" kern="1200" dirty="0" smtClean="0"/>
            <a:t>Nový Jičín</a:t>
          </a:r>
          <a:r>
            <a:rPr lang="cs-CZ" sz="2000" kern="1200" dirty="0" smtClean="0"/>
            <a:t>, příspěvková </a:t>
          </a:r>
          <a:r>
            <a:rPr lang="cs-CZ" sz="2000" kern="1200" dirty="0" smtClean="0"/>
            <a:t>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Libuše </a:t>
          </a:r>
          <a:r>
            <a:rPr lang="cs-CZ" sz="2000" kern="1200" dirty="0" smtClean="0"/>
            <a:t>Kotalová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VY_32_INOVACE_08_ Písmeno V, v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Český </a:t>
          </a:r>
          <a:r>
            <a:rPr lang="cs-CZ" sz="2000" kern="1200" dirty="0" smtClean="0"/>
            <a:t>jazyk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CZ..07/1.4.00/21.2280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4201228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Písmeno </a:t>
            </a:r>
            <a:r>
              <a:rPr lang="cs-CZ" dirty="0" err="1" smtClean="0"/>
              <a:t>V,v</a:t>
            </a:r>
            <a:r>
              <a:rPr lang="cs-CZ" dirty="0" smtClean="0"/>
              <a:t> se představuje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9600" b="1" dirty="0" smtClean="0"/>
              <a:t>V  </a:t>
            </a:r>
            <a:r>
              <a:rPr lang="cs-CZ" sz="9600" b="1" dirty="0" err="1" smtClean="0"/>
              <a:t>v</a:t>
            </a:r>
            <a:r>
              <a:rPr lang="cs-CZ" sz="9600" b="1" dirty="0" smtClean="0"/>
              <a:t>   </a:t>
            </a:r>
            <a:r>
              <a:rPr lang="cs-CZ" sz="9600" b="1" dirty="0" err="1" smtClean="0">
                <a:solidFill>
                  <a:srgbClr val="00B050"/>
                </a:solidFill>
              </a:rPr>
              <a:t>V</a:t>
            </a:r>
            <a:r>
              <a:rPr lang="cs-CZ" sz="9600" b="1" dirty="0" smtClean="0">
                <a:solidFill>
                  <a:srgbClr val="00B050"/>
                </a:solidFill>
              </a:rPr>
              <a:t>  </a:t>
            </a:r>
            <a:r>
              <a:rPr lang="cs-CZ" sz="9600" b="1" dirty="0" err="1" smtClean="0">
                <a:solidFill>
                  <a:srgbClr val="00B050"/>
                </a:solidFill>
              </a:rPr>
              <a:t>v</a:t>
            </a:r>
            <a:endParaRPr lang="cs-CZ" sz="9600" b="1" dirty="0" smtClean="0"/>
          </a:p>
          <a:p>
            <a:r>
              <a:rPr lang="cs-CZ" sz="9600" b="1" dirty="0"/>
              <a:t> </a:t>
            </a:r>
            <a:r>
              <a:rPr lang="cs-CZ" sz="9600" b="1" dirty="0" smtClean="0"/>
              <a:t>     </a:t>
            </a:r>
            <a:r>
              <a:rPr lang="cs-CZ" sz="9600" b="1" dirty="0" smtClean="0">
                <a:solidFill>
                  <a:srgbClr val="FF0000"/>
                </a:solidFill>
              </a:rPr>
              <a:t>V  </a:t>
            </a:r>
            <a:r>
              <a:rPr lang="cs-CZ" sz="9600" b="1" dirty="0" err="1" smtClean="0">
                <a:solidFill>
                  <a:srgbClr val="FF0000"/>
                </a:solidFill>
              </a:rPr>
              <a:t>v</a:t>
            </a:r>
            <a:r>
              <a:rPr lang="cs-CZ" sz="9600" b="1" dirty="0" smtClean="0">
                <a:solidFill>
                  <a:srgbClr val="FF0000"/>
                </a:solidFill>
              </a:rPr>
              <a:t>	</a:t>
            </a:r>
            <a:r>
              <a:rPr lang="cs-CZ" sz="9600" b="1" dirty="0" smtClean="0">
                <a:solidFill>
                  <a:srgbClr val="FFFF00"/>
                </a:solidFill>
              </a:rPr>
              <a:t>V </a:t>
            </a:r>
            <a:r>
              <a:rPr lang="cs-CZ" sz="9600" b="1" dirty="0" err="1" smtClean="0">
                <a:solidFill>
                  <a:srgbClr val="FFFF00"/>
                </a:solidFill>
              </a:rPr>
              <a:t>v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2711495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Pojmenuj obrázky, připoj slabiku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cs-CZ" sz="4400" b="1" dirty="0" err="1" smtClean="0"/>
              <a:t>Va</a:t>
            </a:r>
            <a:r>
              <a:rPr lang="cs-CZ" sz="4400" b="1" dirty="0" smtClean="0"/>
              <a:t> </a:t>
            </a:r>
          </a:p>
          <a:p>
            <a:pPr marL="457200" lvl="1" indent="0">
              <a:buNone/>
            </a:pPr>
            <a:endParaRPr lang="cs-CZ" sz="3600" dirty="0"/>
          </a:p>
          <a:p>
            <a:pPr marL="457200" lvl="1" indent="0">
              <a:buNone/>
            </a:pPr>
            <a:r>
              <a:rPr lang="cs-CZ" sz="4400" b="1" dirty="0" smtClean="0"/>
              <a:t>Ve</a:t>
            </a:r>
          </a:p>
          <a:p>
            <a:pPr marL="457200" lvl="1" indent="0">
              <a:buNone/>
            </a:pPr>
            <a:endParaRPr lang="cs-CZ" sz="3600" dirty="0"/>
          </a:p>
          <a:p>
            <a:pPr marL="457200" lvl="1" indent="0">
              <a:buNone/>
            </a:pPr>
            <a:r>
              <a:rPr lang="cs-CZ" sz="4400" b="1" dirty="0" err="1" smtClean="0"/>
              <a:t>Vo</a:t>
            </a:r>
            <a:endParaRPr lang="cs-CZ" sz="4400" b="1" dirty="0"/>
          </a:p>
        </p:txBody>
      </p:sp>
      <p:pic>
        <p:nvPicPr>
          <p:cNvPr id="1026" name="Picture 2" descr="C:\Users\admin\AppData\Local\Microsoft\Windows\Temporary Internet Files\Content.IE5\AM1I8PN9\MC9002154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5887" y="1772816"/>
            <a:ext cx="2323723" cy="2486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K0O7W0UI\MC9004414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200183"/>
            <a:ext cx="1816100" cy="163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AM1I8PN9\MC90044175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175" y="4083287"/>
            <a:ext cx="2552928" cy="2552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0353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 </a:t>
            </a:r>
            <a:r>
              <a:rPr lang="cs-CZ" dirty="0"/>
              <a:t>P</a:t>
            </a:r>
            <a:r>
              <a:rPr lang="cs-CZ" dirty="0" smtClean="0"/>
              <a:t>řipoj slabiku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5400" b="1" dirty="0" err="1" smtClean="0"/>
              <a:t>Vů</a:t>
            </a:r>
            <a:r>
              <a:rPr lang="cs-CZ" sz="5400" b="1" dirty="0" smtClean="0"/>
              <a:t> </a:t>
            </a:r>
          </a:p>
          <a:p>
            <a:r>
              <a:rPr lang="cs-CZ" sz="5400" b="1" dirty="0" err="1" smtClean="0"/>
              <a:t>Vá</a:t>
            </a:r>
            <a:r>
              <a:rPr lang="cs-CZ" sz="5400" b="1" dirty="0" smtClean="0"/>
              <a:t> </a:t>
            </a:r>
          </a:p>
          <a:p>
            <a:r>
              <a:rPr lang="cs-CZ" sz="5400" b="1" dirty="0" smtClean="0"/>
              <a:t>Ví</a:t>
            </a:r>
          </a:p>
          <a:p>
            <a:r>
              <a:rPr lang="cs-CZ" sz="5400" b="1" dirty="0" smtClean="0"/>
              <a:t>Vy </a:t>
            </a:r>
            <a:endParaRPr lang="cs-CZ" sz="5400" b="1" dirty="0"/>
          </a:p>
        </p:txBody>
      </p:sp>
      <p:pic>
        <p:nvPicPr>
          <p:cNvPr id="2050" name="Picture 2" descr="C:\Users\admin\AppData\Local\Microsoft\Windows\Temporary Internet Files\Content.IE5\S7687CZ2\MP9004015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597823"/>
            <a:ext cx="1728192" cy="259102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2" name="Picture 4" descr="C:\Users\admin\AppData\Local\Microsoft\Windows\Temporary Internet Files\Content.IE5\99LSCPAK\MC9003540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8696" y="1484784"/>
            <a:ext cx="2021043" cy="156062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  <p:pic>
        <p:nvPicPr>
          <p:cNvPr id="2053" name="Picture 5" descr="C:\Users\admin\AppData\Local\Microsoft\Windows\Temporary Internet Files\Content.IE5\AM1I8PN9\MP90038785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227931"/>
            <a:ext cx="1747537" cy="244981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2193313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Čti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4400" b="1" dirty="0" err="1" smtClean="0"/>
              <a:t>Va</a:t>
            </a:r>
            <a:r>
              <a:rPr lang="cs-CZ" sz="4400" b="1" dirty="0" smtClean="0"/>
              <a:t> na		</a:t>
            </a:r>
            <a:r>
              <a:rPr lang="cs-CZ" sz="4400" b="1" dirty="0" err="1" smtClean="0"/>
              <a:t>vá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lí</a:t>
            </a:r>
            <a:r>
              <a:rPr lang="cs-CZ" sz="4400" b="1" dirty="0" smtClean="0"/>
              <a:t>	</a:t>
            </a:r>
            <a:r>
              <a:rPr lang="cs-CZ" sz="4400" b="1" dirty="0" err="1" smtClean="0"/>
              <a:t>vo</a:t>
            </a:r>
            <a:r>
              <a:rPr lang="cs-CZ" sz="4400" b="1" dirty="0" smtClean="0"/>
              <a:t> da</a:t>
            </a:r>
          </a:p>
          <a:p>
            <a:r>
              <a:rPr lang="cs-CZ" sz="4400" b="1" dirty="0" smtClean="0"/>
              <a:t>Ve de		vy je	</a:t>
            </a:r>
            <a:r>
              <a:rPr lang="cs-CZ" sz="4400" b="1" dirty="0" err="1" smtClean="0"/>
              <a:t>vo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lá</a:t>
            </a:r>
            <a:endParaRPr lang="cs-CZ" sz="4400" b="1" dirty="0" smtClean="0"/>
          </a:p>
          <a:p>
            <a:r>
              <a:rPr lang="cs-CZ" sz="4400" b="1" dirty="0" smtClean="0"/>
              <a:t>Ví la		so </a:t>
            </a:r>
            <a:r>
              <a:rPr lang="cs-CZ" sz="4400" b="1" dirty="0" err="1" smtClean="0"/>
              <a:t>va</a:t>
            </a:r>
            <a:r>
              <a:rPr lang="cs-CZ" sz="4400" b="1" dirty="0" smtClean="0"/>
              <a:t>	ve </a:t>
            </a:r>
            <a:r>
              <a:rPr lang="cs-CZ" sz="4400" b="1" dirty="0" err="1" smtClean="0"/>
              <a:t>lí</a:t>
            </a:r>
            <a:endParaRPr lang="cs-CZ" sz="4400" b="1" dirty="0" smtClean="0"/>
          </a:p>
          <a:p>
            <a:r>
              <a:rPr lang="cs-CZ" sz="4400" b="1" dirty="0" smtClean="0"/>
              <a:t>Vál		vak		lev</a:t>
            </a:r>
          </a:p>
          <a:p>
            <a:r>
              <a:rPr lang="cs-CZ" sz="4400" b="1" dirty="0" smtClean="0"/>
              <a:t>Lov		kov		vor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121454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se pomocí obrázků seznámili s novým písmenkem.</a:t>
            </a:r>
          </a:p>
          <a:p>
            <a:r>
              <a:rPr lang="cs-CZ" dirty="0" smtClean="0"/>
              <a:t>Po sluchové analýze připojovali správnou slabiku.</a:t>
            </a:r>
          </a:p>
          <a:p>
            <a:r>
              <a:rPr lang="cs-CZ" dirty="0" smtClean="0"/>
              <a:t>Následně skládali slova, určovali počet slabik </a:t>
            </a:r>
            <a:r>
              <a:rPr lang="cs-CZ" smtClean="0"/>
              <a:t>ve slovu.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ODKAZ NA PŮVODNÍ PRAMEN, ODKUD BYLO </a:t>
            </a:r>
            <a:r>
              <a:rPr lang="cs-CZ" dirty="0" smtClean="0"/>
              <a:t>ČERPÁNO:</a:t>
            </a:r>
            <a:endParaRPr lang="cs-CZ" dirty="0" smtClean="0"/>
          </a:p>
          <a:p>
            <a:r>
              <a:rPr lang="cs-CZ" sz="2800" dirty="0" smtClean="0"/>
              <a:t>Ilustrace www.office.microsoft.com</a:t>
            </a:r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108</Words>
  <Application>Microsoft Office PowerPoint</Application>
  <PresentationFormat>Předvádění na obrazovce (4:3)</PresentationFormat>
  <Paragraphs>33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Písmeno V,v se představuje</vt:lpstr>
      <vt:lpstr>Pojmenuj obrázky, připoj slabiku</vt:lpstr>
      <vt:lpstr> Připoj slabiku</vt:lpstr>
      <vt:lpstr>Čti slova</vt:lpstr>
      <vt:lpstr>ANOTACE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26</cp:revision>
  <dcterms:created xsi:type="dcterms:W3CDTF">2011-06-20T10:40:08Z</dcterms:created>
  <dcterms:modified xsi:type="dcterms:W3CDTF">2012-04-15T13:57:37Z</dcterms:modified>
</cp:coreProperties>
</file>