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9" r:id="rId6"/>
    <p:sldId id="270" r:id="rId7"/>
    <p:sldId id="271" r:id="rId8"/>
    <p:sldId id="272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590" autoAdjust="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plotArea>
      <c:layout>
        <c:manualLayout>
          <c:layoutTarget val="inner"/>
          <c:xMode val="edge"/>
          <c:yMode val="edge"/>
          <c:x val="5.8099518810148777E-2"/>
          <c:y val="4.2141294838145306E-2"/>
          <c:w val="0.65512401574803192"/>
          <c:h val="0.8326195683872849"/>
        </c:manualLayout>
      </c:layout>
      <c:barChart>
        <c:barDir val="col"/>
        <c:grouping val="clustered"/>
        <c:ser>
          <c:idx val="0"/>
          <c:order val="0"/>
          <c:tx>
            <c:strRef>
              <c:f>List1!$C$5</c:f>
              <c:strCache>
                <c:ptCount val="1"/>
                <c:pt idx="0">
                  <c:v>Videopřehrávač</c:v>
                </c:pt>
              </c:strCache>
            </c:strRef>
          </c:tx>
          <c:cat>
            <c:strRef>
              <c:f>List1!$F$4:$J$4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List1!$F$5:$J$5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4</c:v>
                </c:pt>
                <c:pt idx="4">
                  <c:v>2</c:v>
                </c:pt>
              </c:numCache>
            </c:numRef>
          </c:val>
        </c:ser>
        <c:ser>
          <c:idx val="1"/>
          <c:order val="1"/>
          <c:tx>
            <c:strRef>
              <c:f>List1!$C$6</c:f>
              <c:strCache>
                <c:ptCount val="1"/>
                <c:pt idx="0">
                  <c:v>TV</c:v>
                </c:pt>
              </c:strCache>
            </c:strRef>
          </c:tx>
          <c:cat>
            <c:strRef>
              <c:f>List1!$F$4:$J$4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List1!$F$6:$J$6</c:f>
              <c:numCache>
                <c:formatCode>General</c:formatCode>
                <c:ptCount val="5"/>
                <c:pt idx="0">
                  <c:v>2</c:v>
                </c:pt>
                <c:pt idx="1">
                  <c:v>0</c:v>
                </c:pt>
                <c:pt idx="2">
                  <c:v>1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List1!$C$7</c:f>
              <c:strCache>
                <c:ptCount val="1"/>
                <c:pt idx="0">
                  <c:v>Rádio</c:v>
                </c:pt>
              </c:strCache>
            </c:strRef>
          </c:tx>
          <c:cat>
            <c:strRef>
              <c:f>List1!$F$4:$J$4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List1!$F$7:$J$7</c:f>
              <c:numCache>
                <c:formatCode>General</c:formatCode>
                <c:ptCount val="5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5</c:v>
                </c:pt>
                <c:pt idx="4">
                  <c:v>4</c:v>
                </c:pt>
              </c:numCache>
            </c:numRef>
          </c:val>
        </c:ser>
        <c:ser>
          <c:idx val="3"/>
          <c:order val="3"/>
          <c:tx>
            <c:strRef>
              <c:f>List1!$C$8</c:f>
              <c:strCache>
                <c:ptCount val="1"/>
                <c:pt idx="0">
                  <c:v>Sluchátka</c:v>
                </c:pt>
              </c:strCache>
            </c:strRef>
          </c:tx>
          <c:cat>
            <c:strRef>
              <c:f>List1!$F$4:$J$4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List1!$F$8:$J$8</c:f>
              <c:numCache>
                <c:formatCode>General</c:formatCode>
                <c:ptCount val="5"/>
                <c:pt idx="0">
                  <c:v>8</c:v>
                </c:pt>
                <c:pt idx="1">
                  <c:v>2</c:v>
                </c:pt>
                <c:pt idx="2">
                  <c:v>0</c:v>
                </c:pt>
                <c:pt idx="3">
                  <c:v>12</c:v>
                </c:pt>
                <c:pt idx="4">
                  <c:v>3</c:v>
                </c:pt>
              </c:numCache>
            </c:numRef>
          </c:val>
        </c:ser>
        <c:ser>
          <c:idx val="4"/>
          <c:order val="4"/>
          <c:tx>
            <c:strRef>
              <c:f>List1!$C$9</c:f>
              <c:strCache>
                <c:ptCount val="1"/>
                <c:pt idx="0">
                  <c:v>Baterie AA</c:v>
                </c:pt>
              </c:strCache>
            </c:strRef>
          </c:tx>
          <c:cat>
            <c:strRef>
              <c:f>List1!$F$4:$J$4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List1!$F$9:$J$9</c:f>
              <c:numCache>
                <c:formatCode>General</c:formatCode>
                <c:ptCount val="5"/>
                <c:pt idx="0">
                  <c:v>11</c:v>
                </c:pt>
                <c:pt idx="1">
                  <c:v>5</c:v>
                </c:pt>
                <c:pt idx="2">
                  <c:v>20</c:v>
                </c:pt>
                <c:pt idx="3">
                  <c:v>18</c:v>
                </c:pt>
                <c:pt idx="4">
                  <c:v>14</c:v>
                </c:pt>
              </c:numCache>
            </c:numRef>
          </c:val>
        </c:ser>
        <c:axId val="135094272"/>
        <c:axId val="135095808"/>
      </c:barChart>
      <c:catAx>
        <c:axId val="135094272"/>
        <c:scaling>
          <c:orientation val="minMax"/>
        </c:scaling>
        <c:axPos val="b"/>
        <c:tickLblPos val="nextTo"/>
        <c:crossAx val="135095808"/>
        <c:crosses val="autoZero"/>
        <c:auto val="1"/>
        <c:lblAlgn val="ctr"/>
        <c:lblOffset val="100"/>
      </c:catAx>
      <c:valAx>
        <c:axId val="135095808"/>
        <c:scaling>
          <c:orientation val="minMax"/>
        </c:scaling>
        <c:axPos val="l"/>
        <c:majorGridlines/>
        <c:numFmt formatCode="General" sourceLinked="1"/>
        <c:tickLblPos val="nextTo"/>
        <c:crossAx val="13509427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List1!$C$5</c:f>
              <c:strCache>
                <c:ptCount val="1"/>
                <c:pt idx="0">
                  <c:v>Videopřehrávač</c:v>
                </c:pt>
              </c:strCache>
            </c:strRef>
          </c:tx>
          <c:cat>
            <c:strRef>
              <c:f>List1!$F$4:$J$4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List1!$F$5:$J$5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4</c:v>
                </c:pt>
                <c:pt idx="4">
                  <c:v>2</c:v>
                </c:pt>
              </c:numCache>
            </c:numRef>
          </c:val>
        </c:ser>
        <c:dLbls>
          <c:showVal val="1"/>
        </c:dLbls>
        <c:overlap val="-25"/>
        <c:axId val="135111808"/>
        <c:axId val="135113344"/>
      </c:barChart>
      <c:catAx>
        <c:axId val="135111808"/>
        <c:scaling>
          <c:orientation val="minMax"/>
        </c:scaling>
        <c:axPos val="b"/>
        <c:majorTickMark val="none"/>
        <c:tickLblPos val="nextTo"/>
        <c:crossAx val="135113344"/>
        <c:crosses val="autoZero"/>
        <c:auto val="1"/>
        <c:lblAlgn val="ctr"/>
        <c:lblOffset val="100"/>
      </c:catAx>
      <c:valAx>
        <c:axId val="135113344"/>
        <c:scaling>
          <c:orientation val="minMax"/>
        </c:scaling>
        <c:delete val="1"/>
        <c:axPos val="l"/>
        <c:numFmt formatCode="General" sourceLinked="1"/>
        <c:tickLblPos val="none"/>
        <c:crossAx val="135111808"/>
        <c:crosses val="autoZero"/>
        <c:crossBetween val="between"/>
      </c:valAx>
    </c:plotArea>
    <c:legend>
      <c:legendPos val="t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25536-3EDB-40EE-A201-DC6259A599BA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5B01F-D4B7-457F-85B2-7F248893FA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	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VY_32_INOVACE_ICT_III_S3_15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MS E – Samostatná práce shrnutí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Magda Bendová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</a:t>
            </a:r>
            <a:r>
              <a:rPr lang="cs-CZ" sz="1200" dirty="0" smtClean="0">
                <a:latin typeface="Arial" panose="020B0604020202020204" pitchFamily="34" charset="0"/>
              </a:rPr>
              <a:t>20.10.2013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</a:t>
            </a:r>
            <a:r>
              <a:rPr lang="cs-CZ" sz="1200" dirty="0" smtClean="0">
                <a:latin typeface="Arial" panose="020B0604020202020204" pitchFamily="34" charset="0"/>
              </a:rPr>
              <a:t>2. </a:t>
            </a:r>
            <a:r>
              <a:rPr lang="cs-CZ" sz="1200" dirty="0">
                <a:latin typeface="Arial" panose="020B0604020202020204" pitchFamily="34" charset="0"/>
              </a:rPr>
              <a:t>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dirty="0" smtClean="0">
                <a:latin typeface="Arial" panose="020B0604020202020204" pitchFamily="34" charset="0"/>
              </a:rPr>
              <a:t>IKT </a:t>
            </a:r>
            <a:r>
              <a:rPr lang="cs-CZ" sz="1200" dirty="0">
                <a:latin typeface="Arial" panose="020B0604020202020204" pitchFamily="34" charset="0"/>
              </a:rPr>
              <a:t>a je v souladu s </a:t>
            </a:r>
            <a:r>
              <a:rPr lang="cs-CZ" sz="1200" dirty="0" smtClean="0">
                <a:latin typeface="Arial" panose="020B0604020202020204" pitchFamily="34" charset="0"/>
              </a:rPr>
              <a:t>ŠVP.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dirty="0">
                <a:latin typeface="Arial" panose="020B0604020202020204" pitchFamily="34" charset="0"/>
              </a:rPr>
              <a:t>s výkladem </a:t>
            </a:r>
            <a:r>
              <a:rPr lang="cs-CZ" sz="1200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Klíčová slova : tabulka, buňka, suma, vzorec.</a:t>
            </a:r>
            <a:endParaRPr lang="cs-CZ" sz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algn="ctr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MS E – SAMOSTATNÁ PRÁCE </a:t>
            </a:r>
            <a:r>
              <a:rPr lang="cs-CZ" sz="5400" b="1" dirty="0" smtClean="0">
                <a:solidFill>
                  <a:srgbClr val="FF0000"/>
                </a:solidFill>
              </a:rPr>
              <a:t>- SHRNUTÍ</a:t>
            </a:r>
            <a:endParaRPr lang="cs-CZ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rgbClr val="0070C0"/>
                </a:solidFill>
              </a:rPr>
              <a:t>Vytvořte tabulku, která bude sloužit jako výsledek skladové inventury. 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95536" y="5229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 veškeré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výpočty použijte vzorce!!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80928"/>
            <a:ext cx="907600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Vypočítejte, </a:t>
            </a:r>
            <a:r>
              <a:rPr lang="cs-CZ" sz="2800" dirty="0" smtClean="0">
                <a:solidFill>
                  <a:srgbClr val="0070C0"/>
                </a:solidFill>
              </a:rPr>
              <a:t>kolik se celkem prodalo jednotlivých druhů zboží.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05064"/>
            <a:ext cx="8250917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Šipka dolů 11"/>
          <p:cNvSpPr/>
          <p:nvPr/>
        </p:nvSpPr>
        <p:spPr>
          <a:xfrm>
            <a:off x="5940152" y="3140968"/>
            <a:ext cx="720080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Vypočítejte </a:t>
            </a:r>
            <a:r>
              <a:rPr lang="cs-CZ" sz="2800" dirty="0" smtClean="0">
                <a:solidFill>
                  <a:srgbClr val="0070C0"/>
                </a:solidFill>
              </a:rPr>
              <a:t>rozdíl mezi počtem prodaného zboží a zbožím ve skladě. Uvědomte si, kdy nastává manko!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77072"/>
            <a:ext cx="8250917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Šipka dolů 11"/>
          <p:cNvSpPr/>
          <p:nvPr/>
        </p:nvSpPr>
        <p:spPr>
          <a:xfrm>
            <a:off x="7380312" y="3284984"/>
            <a:ext cx="720080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Vypočítejte </a:t>
            </a:r>
            <a:r>
              <a:rPr lang="cs-CZ" sz="2800" dirty="0" smtClean="0">
                <a:solidFill>
                  <a:srgbClr val="0070C0"/>
                </a:solidFill>
              </a:rPr>
              <a:t>výši manka v korunách.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149080"/>
            <a:ext cx="8250917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Šipka dolů 11"/>
          <p:cNvSpPr/>
          <p:nvPr/>
        </p:nvSpPr>
        <p:spPr>
          <a:xfrm>
            <a:off x="7884368" y="3429000"/>
            <a:ext cx="720080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Vytvořte tabulku, ve které shrnete výsledek inventury. Do tabulky vložte aktuální datum. Celkové manko vypočítejte, pro určení celkového stavu použijte funkci KDYŽ.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501008"/>
            <a:ext cx="5383914" cy="16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Z ÚDAJŮ O PRODEJI VYTVOŘTE </a:t>
            </a:r>
            <a:r>
              <a:rPr lang="cs-CZ" sz="2800" u="sng" dirty="0" smtClean="0">
                <a:solidFill>
                  <a:srgbClr val="0070C0"/>
                </a:solidFill>
              </a:rPr>
              <a:t>TŘI</a:t>
            </a:r>
            <a:r>
              <a:rPr lang="cs-CZ" sz="2800" dirty="0" smtClean="0">
                <a:solidFill>
                  <a:srgbClr val="0070C0"/>
                </a:solidFill>
              </a:rPr>
              <a:t> PŘEHLEDNÉ GRAFY. </a:t>
            </a:r>
            <a:endParaRPr lang="cs-CZ" sz="2800" dirty="0">
              <a:solidFill>
                <a:srgbClr val="0070C0"/>
              </a:solidFill>
            </a:endParaRPr>
          </a:p>
        </p:txBody>
      </p:sp>
      <p:graphicFrame>
        <p:nvGraphicFramePr>
          <p:cNvPr id="4" name="Graf 3"/>
          <p:cNvGraphicFramePr/>
          <p:nvPr/>
        </p:nvGraphicFramePr>
        <p:xfrm>
          <a:off x="539552" y="242088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 4"/>
          <p:cNvGraphicFramePr/>
          <p:nvPr/>
        </p:nvGraphicFramePr>
        <p:xfrm>
          <a:off x="4355976" y="386104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8092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Obě tabulky vhodně upravte. Použijte alespoň dva druhy písma, různé ohraničení, barvy, zarovnání…</a:t>
            </a:r>
            <a:endParaRPr lang="cs-CZ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119</Words>
  <Application>Microsoft Office PowerPoint</Application>
  <PresentationFormat>Předvádění na obrazovce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Vytvořte tabulku, která bude sloužit jako výsledek skladové inventury. </vt:lpstr>
      <vt:lpstr>Vypočítejte, kolik se celkem prodalo jednotlivých druhů zboží.</vt:lpstr>
      <vt:lpstr>Vypočítejte rozdíl mezi počtem prodaného zboží a zbožím ve skladě. Uvědomte si, kdy nastává manko!</vt:lpstr>
      <vt:lpstr>Vypočítejte výši manka v korunách.</vt:lpstr>
      <vt:lpstr>Vytvořte tabulku, ve které shrnete výsledek inventury. Do tabulky vložte aktuální datum. Celkové manko vypočítejte, pro určení celkového stavu použijte funkci KDYŽ.</vt:lpstr>
      <vt:lpstr>Z ÚDAJŮ O PRODEJI VYTVOŘTE TŘI PŘEHLEDNÉ GRAFY. </vt:lpstr>
      <vt:lpstr>Obě tabulky vhodně upravte. Použijte alespoň dva druhy písma, různé ohraničení, barvy, zarovnání…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Bendovi</dc:creator>
  <cp:lastModifiedBy>Dum</cp:lastModifiedBy>
  <cp:revision>21</cp:revision>
  <dcterms:created xsi:type="dcterms:W3CDTF">2013-11-07T11:46:46Z</dcterms:created>
  <dcterms:modified xsi:type="dcterms:W3CDTF">2014-10-23T17:35:49Z</dcterms:modified>
</cp:coreProperties>
</file>