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handoutMasterIdLst>
    <p:handoutMasterId r:id="rId16"/>
  </p:handoutMasterIdLst>
  <p:sldIdLst>
    <p:sldId id="268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0" r:id="rId14"/>
    <p:sldId id="269" r:id="rId15"/>
  </p:sldIdLst>
  <p:sldSz cx="9144000" cy="6858000" type="screen4x3"/>
  <p:notesSz cx="6888163" cy="100203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9DEC8D8B-E299-4BD3-8812-C0D466D7E63F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901698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1BB3D9F1-680F-42CD-8CC7-67D08D9A2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528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3581400"/>
            <a:ext cx="5638800" cy="19050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BCCAEDD-C362-48F9-9E85-9B3B5DE0695E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2294" name="Group 6"/>
          <p:cNvGrpSpPr>
            <a:grpSpLocks/>
          </p:cNvGrpSpPr>
          <p:nvPr/>
        </p:nvGrpSpPr>
        <p:grpSpPr bwMode="auto">
          <a:xfrm>
            <a:off x="0" y="914400"/>
            <a:ext cx="8686800" cy="2514600"/>
            <a:chOff x="0" y="576"/>
            <a:chExt cx="5472" cy="1584"/>
          </a:xfrm>
        </p:grpSpPr>
        <p:sp>
          <p:nvSpPr>
            <p:cNvPr id="12295" name="Oval 7"/>
            <p:cNvSpPr>
              <a:spLocks noChangeArrowheads="1"/>
            </p:cNvSpPr>
            <p:nvPr/>
          </p:nvSpPr>
          <p:spPr bwMode="auto">
            <a:xfrm>
              <a:off x="144" y="576"/>
              <a:ext cx="1584" cy="1584"/>
            </a:xfrm>
            <a:prstGeom prst="ellipse">
              <a:avLst/>
            </a:prstGeom>
            <a:noFill/>
            <a:ln w="127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altLang="cs-CZ"/>
            </a:p>
          </p:txBody>
        </p:sp>
        <p:sp>
          <p:nvSpPr>
            <p:cNvPr id="12296" name="Rectangle 8"/>
            <p:cNvSpPr>
              <a:spLocks noChangeArrowheads="1"/>
            </p:cNvSpPr>
            <p:nvPr/>
          </p:nvSpPr>
          <p:spPr bwMode="hidden">
            <a:xfrm>
              <a:off x="0" y="1056"/>
              <a:ext cx="2976" cy="7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/>
          </p:nvSpPr>
          <p:spPr bwMode="hidden">
            <a:xfrm>
              <a:off x="2496" y="1056"/>
              <a:ext cx="2976" cy="720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12298" name="Freeform 10"/>
            <p:cNvSpPr>
              <a:spLocks noChangeArrowheads="1"/>
            </p:cNvSpPr>
            <p:nvPr/>
          </p:nvSpPr>
          <p:spPr bwMode="auto">
            <a:xfrm>
              <a:off x="384" y="960"/>
              <a:ext cx="144" cy="913"/>
            </a:xfrm>
            <a:custGeom>
              <a:avLst/>
              <a:gdLst>
                <a:gd name="T0" fmla="*/ 1000 w 1000"/>
                <a:gd name="T1" fmla="*/ 1000 h 1000"/>
                <a:gd name="T2" fmla="*/ 0 w 1000"/>
                <a:gd name="T3" fmla="*/ 1000 h 1000"/>
                <a:gd name="T4" fmla="*/ 0 w 1000"/>
                <a:gd name="T5" fmla="*/ 0 h 1000"/>
                <a:gd name="T6" fmla="*/ 1000 w 1000"/>
                <a:gd name="T7" fmla="*/ 0 h 10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0" h="1000">
                  <a:moveTo>
                    <a:pt x="1000" y="1000"/>
                  </a:moveTo>
                  <a:lnTo>
                    <a:pt x="0" y="1000"/>
                  </a:lnTo>
                  <a:lnTo>
                    <a:pt x="0" y="0"/>
                  </a:lnTo>
                  <a:lnTo>
                    <a:pt x="1000" y="0"/>
                  </a:lnTo>
                </a:path>
              </a:pathLst>
            </a:custGeom>
            <a:noFill/>
            <a:ln w="76200" cmpd="sng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299" name="Freeform 11"/>
            <p:cNvSpPr>
              <a:spLocks noChangeArrowheads="1"/>
            </p:cNvSpPr>
            <p:nvPr/>
          </p:nvSpPr>
          <p:spPr bwMode="auto">
            <a:xfrm>
              <a:off x="4944" y="762"/>
              <a:ext cx="165" cy="864"/>
            </a:xfrm>
            <a:custGeom>
              <a:avLst/>
              <a:gdLst>
                <a:gd name="T0" fmla="*/ 0 w 1000"/>
                <a:gd name="T1" fmla="*/ 0 h 1000"/>
                <a:gd name="T2" fmla="*/ 1000 w 1000"/>
                <a:gd name="T3" fmla="*/ 0 h 1000"/>
                <a:gd name="T4" fmla="*/ 1000 w 1000"/>
                <a:gd name="T5" fmla="*/ 1000 h 1000"/>
                <a:gd name="T6" fmla="*/ 0 w 1000"/>
                <a:gd name="T7" fmla="*/ 1000 h 10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0" h="1000">
                  <a:moveTo>
                    <a:pt x="0" y="0"/>
                  </a:moveTo>
                  <a:lnTo>
                    <a:pt x="1000" y="0"/>
                  </a:lnTo>
                  <a:lnTo>
                    <a:pt x="1000" y="1000"/>
                  </a:lnTo>
                  <a:lnTo>
                    <a:pt x="0" y="1000"/>
                  </a:lnTo>
                </a:path>
              </a:pathLst>
            </a:custGeom>
            <a:noFill/>
            <a:ln w="76200" cap="flat" cmpd="sng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838200" y="1443038"/>
            <a:ext cx="7086600" cy="1600200"/>
          </a:xfrm>
        </p:spPr>
        <p:txBody>
          <a:bodyPr anchor="ctr"/>
          <a:lstStyle>
            <a:lvl1pPr>
              <a:defRPr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29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229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229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229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D2E74B-180A-4654-B72D-8CF7A085E58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16809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233BFE-460F-4302-895A-34E1FF99471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5846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49325" y="1981200"/>
            <a:ext cx="3754438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56163" y="1981200"/>
            <a:ext cx="375443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103D6-4599-4540-8B74-12D9C73650F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8045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8B051F-507E-4FC3-9EB0-F21C99C6717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53603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E0BE53-5CD4-4469-957B-5C201F2FE11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9515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2CBF5E-3C2C-423E-8A55-577D5F166DF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46430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BD5AA1-23FC-4AD7-876F-311BEA20E59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90727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50F9D3-7062-416B-9B7D-925C56FBA49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27955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02FDF-E1CD-4755-A68B-2D4F5C5DB3C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55936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91313" y="96838"/>
            <a:ext cx="1919287" cy="5999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31863" y="96838"/>
            <a:ext cx="5607050" cy="5999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3C982D-F7E6-4D5D-8353-C3DA701FA91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30317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1377950"/>
            <a:ext cx="2133600" cy="1016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altLang="cs-CZ" sz="2400">
              <a:latin typeface="Times New Roman" pitchFamily="18" charset="0"/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1447800" y="1377950"/>
            <a:ext cx="7239000" cy="1016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altLang="cs-CZ" sz="2400">
              <a:latin typeface="Times New Roman" pitchFamily="18" charset="0"/>
            </a:endParaRP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931863" y="96838"/>
            <a:ext cx="7158037" cy="141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9325" y="1981200"/>
            <a:ext cx="76612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4615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 altLang="cs-CZ"/>
          </a:p>
        </p:txBody>
      </p:sp>
      <p:sp>
        <p:nvSpPr>
          <p:cNvPr id="11271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 altLang="cs-CZ"/>
          </a:p>
        </p:txBody>
      </p:sp>
      <p:sp>
        <p:nvSpPr>
          <p:cNvPr id="11272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48E8B6C-B3F1-4863-8991-02B4DD18931F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1273" name="Freeform 9"/>
          <p:cNvSpPr>
            <a:spLocks noChangeArrowheads="1"/>
          </p:cNvSpPr>
          <p:nvPr/>
        </p:nvSpPr>
        <p:spPr bwMode="auto">
          <a:xfrm>
            <a:off x="838200" y="561975"/>
            <a:ext cx="152400" cy="1066800"/>
          </a:xfrm>
          <a:custGeom>
            <a:avLst/>
            <a:gdLst>
              <a:gd name="T0" fmla="*/ 1000 w 1000"/>
              <a:gd name="T1" fmla="*/ 1000 h 1000"/>
              <a:gd name="T2" fmla="*/ 0 w 1000"/>
              <a:gd name="T3" fmla="*/ 1000 h 1000"/>
              <a:gd name="T4" fmla="*/ 0 w 1000"/>
              <a:gd name="T5" fmla="*/ 0 h 1000"/>
              <a:gd name="T6" fmla="*/ 1000 w 1000"/>
              <a:gd name="T7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0" h="1000">
                <a:moveTo>
                  <a:pt x="1000" y="1000"/>
                </a:moveTo>
                <a:lnTo>
                  <a:pt x="0" y="1000"/>
                </a:ln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76200" cmpd="sng">
            <a:solidFill>
              <a:schemeClr val="tx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4" name="Freeform 10"/>
          <p:cNvSpPr>
            <a:spLocks noChangeArrowheads="1"/>
          </p:cNvSpPr>
          <p:nvPr/>
        </p:nvSpPr>
        <p:spPr bwMode="auto">
          <a:xfrm>
            <a:off x="8262938" y="269875"/>
            <a:ext cx="152400" cy="1073150"/>
          </a:xfrm>
          <a:custGeom>
            <a:avLst/>
            <a:gdLst>
              <a:gd name="T0" fmla="*/ 0 w 1000"/>
              <a:gd name="T1" fmla="*/ 0 h 1000"/>
              <a:gd name="T2" fmla="*/ 1000 w 1000"/>
              <a:gd name="T3" fmla="*/ 0 h 1000"/>
              <a:gd name="T4" fmla="*/ 1000 w 1000"/>
              <a:gd name="T5" fmla="*/ 1000 h 1000"/>
              <a:gd name="T6" fmla="*/ 0 w 1000"/>
              <a:gd name="T7" fmla="*/ 100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0" h="1000">
                <a:moveTo>
                  <a:pt x="0" y="0"/>
                </a:moveTo>
                <a:lnTo>
                  <a:pt x="1000" y="0"/>
                </a:lnTo>
                <a:lnTo>
                  <a:pt x="1000" y="1000"/>
                </a:lnTo>
                <a:lnTo>
                  <a:pt x="0" y="1000"/>
                </a:lnTo>
              </a:path>
            </a:pathLst>
          </a:custGeom>
          <a:noFill/>
          <a:ln w="762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2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1269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2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1269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2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1269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2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1269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2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1269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126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447675" indent="-44767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889000" indent="-439738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¡"/>
        <a:defRPr sz="2800">
          <a:solidFill>
            <a:schemeClr val="tx1"/>
          </a:solidFill>
          <a:latin typeface="+mn-lt"/>
        </a:defRPr>
      </a:lvl2pPr>
      <a:lvl3pPr marL="1293813" indent="-4032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81163" indent="-385763" algn="l" rtl="0" fontAlgn="base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¡"/>
        <a:defRPr sz="2000">
          <a:solidFill>
            <a:schemeClr val="tx1"/>
          </a:solidFill>
          <a:latin typeface="+mn-lt"/>
        </a:defRPr>
      </a:lvl4pPr>
      <a:lvl5pPr marL="20701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273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845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417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989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1863" y="332655"/>
            <a:ext cx="7158037" cy="14401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2132856"/>
            <a:ext cx="8215064" cy="4464496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Datum: 6. 12. 2013</a:t>
            </a:r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Projekt:</a:t>
            </a:r>
            <a:r>
              <a:rPr lang="cs-CZ" altLang="cs-CZ" sz="1800" b="1" dirty="0" smtClean="0"/>
              <a:t> </a:t>
            </a:r>
            <a:r>
              <a:rPr lang="cs-CZ" altLang="cs-CZ" sz="1800" dirty="0" smtClean="0"/>
              <a:t>Kvalitní výuka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Registrační číslo:</a:t>
            </a:r>
            <a:r>
              <a:rPr lang="cs-CZ" altLang="cs-CZ" sz="1800" b="1" dirty="0" smtClean="0"/>
              <a:t> </a:t>
            </a:r>
            <a:r>
              <a:rPr lang="cs-CZ" altLang="cs-CZ" sz="1800" dirty="0" smtClean="0"/>
              <a:t>CZ.1.07/1.5.00/34.0731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Číslo DUM:</a:t>
            </a:r>
            <a:r>
              <a:rPr lang="cs-CZ" altLang="cs-CZ" sz="1800" b="1" dirty="0" smtClean="0"/>
              <a:t> </a:t>
            </a:r>
            <a:r>
              <a:rPr lang="cs-CZ" altLang="cs-CZ" sz="1800" dirty="0" smtClean="0"/>
              <a:t>VY_32_INOVACE_100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i="1" dirty="0" smtClean="0"/>
              <a:t>Licence</a:t>
            </a:r>
            <a:r>
              <a:rPr lang="cs-CZ" altLang="cs-CZ" sz="1800" dirty="0"/>
              <a:t>: CC BY-NC-SA 3.0</a:t>
            </a:r>
          </a:p>
          <a:p>
            <a:pPr>
              <a:lnSpc>
                <a:spcPct val="80000"/>
              </a:lnSpc>
              <a:buNone/>
            </a:pPr>
            <a:r>
              <a:rPr lang="cs-CZ" altLang="cs-CZ" sz="1800" b="1" dirty="0"/>
              <a:t>	</a:t>
            </a:r>
            <a:endParaRPr lang="cs-CZ" altLang="cs-CZ" sz="1800" b="1" i="1" dirty="0"/>
          </a:p>
          <a:p>
            <a:pPr eaLnBrk="1" hangingPunct="1">
              <a:lnSpc>
                <a:spcPct val="80000"/>
              </a:lnSpc>
            </a:pPr>
            <a:r>
              <a:rPr lang="cs-CZ" altLang="cs-CZ" sz="1800" b="1" i="1" dirty="0"/>
              <a:t>Jméno autora:</a:t>
            </a:r>
            <a:r>
              <a:rPr lang="cs-CZ" altLang="cs-CZ" sz="1800" b="1" dirty="0"/>
              <a:t> </a:t>
            </a:r>
            <a:r>
              <a:rPr lang="cs-CZ" altLang="cs-CZ" sz="1800" dirty="0"/>
              <a:t>Mgr. Jana Hávová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i="1" dirty="0"/>
              <a:t>Škola</a:t>
            </a:r>
            <a:r>
              <a:rPr lang="cs-CZ" altLang="cs-CZ" sz="1800" i="1" dirty="0"/>
              <a:t>: </a:t>
            </a:r>
            <a:r>
              <a:rPr lang="cs-CZ" altLang="cs-CZ" sz="1800" dirty="0"/>
              <a:t>Střední uměleckoprůmyslová škola Jihlava-</a:t>
            </a:r>
            <a:r>
              <a:rPr lang="cs-CZ" altLang="cs-CZ" sz="1800" dirty="0" err="1"/>
              <a:t>Helenín</a:t>
            </a:r>
            <a:endParaRPr lang="cs-CZ" altLang="cs-CZ" sz="1800" i="1" dirty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Název </a:t>
            </a:r>
            <a:r>
              <a:rPr lang="cs-CZ" altLang="cs-CZ" sz="1800" b="1" i="1" dirty="0" smtClean="0"/>
              <a:t>práce:</a:t>
            </a:r>
            <a:r>
              <a:rPr lang="cs-CZ" altLang="cs-CZ" sz="1800" b="1" dirty="0" smtClean="0"/>
              <a:t> Vypravování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Předmět</a:t>
            </a:r>
            <a:r>
              <a:rPr lang="cs-CZ" altLang="cs-CZ" sz="1800" i="1" dirty="0" smtClean="0"/>
              <a:t>:</a:t>
            </a:r>
            <a:r>
              <a:rPr lang="cs-CZ" altLang="cs-CZ" sz="1800" dirty="0" smtClean="0"/>
              <a:t> český jazyk a literatura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Ročník:</a:t>
            </a:r>
            <a:r>
              <a:rPr lang="cs-CZ" altLang="cs-CZ" sz="1800" b="1" dirty="0" smtClean="0"/>
              <a:t> </a:t>
            </a:r>
            <a:r>
              <a:rPr lang="cs-CZ" altLang="cs-CZ" sz="1800" dirty="0" smtClean="0"/>
              <a:t>1.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Časová dotace</a:t>
            </a:r>
            <a:r>
              <a:rPr lang="cs-CZ" altLang="cs-CZ" sz="1800" i="1" dirty="0" smtClean="0"/>
              <a:t>:</a:t>
            </a:r>
            <a:r>
              <a:rPr lang="cs-CZ" altLang="cs-CZ" sz="1800" dirty="0" smtClean="0"/>
              <a:t> 40 minut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Vzdělávací cíl</a:t>
            </a:r>
            <a:r>
              <a:rPr lang="cs-CZ" altLang="cs-CZ" sz="1800" i="1" dirty="0" smtClean="0"/>
              <a:t>:</a:t>
            </a:r>
            <a:r>
              <a:rPr lang="cs-CZ" altLang="cs-CZ" sz="1800" dirty="0" smtClean="0"/>
              <a:t> Žák se seznámí se slohovým útvarem vypravování, s jeho stavbou a jazykovými prostředky. 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Pomůcky</a:t>
            </a:r>
            <a:r>
              <a:rPr lang="cs-CZ" altLang="cs-CZ" sz="1800" i="1" dirty="0" smtClean="0"/>
              <a:t>:</a:t>
            </a:r>
            <a:r>
              <a:rPr lang="cs-CZ" altLang="cs-CZ" sz="1800" dirty="0" smtClean="0"/>
              <a:t> ICT technika, projektor</a:t>
            </a:r>
            <a:endParaRPr lang="cs-CZ" altLang="cs-CZ" sz="1800" b="1" i="1" dirty="0" smtClean="0"/>
          </a:p>
          <a:p>
            <a:pPr>
              <a:lnSpc>
                <a:spcPct val="80000"/>
              </a:lnSpc>
            </a:pPr>
            <a:r>
              <a:rPr lang="cs-CZ" altLang="cs-CZ" sz="1800" b="1" i="1" dirty="0" smtClean="0"/>
              <a:t>Inovace: </a:t>
            </a:r>
            <a:r>
              <a:rPr lang="cs-CZ" altLang="cs-CZ" sz="1800" dirty="0" smtClean="0"/>
              <a:t>zapojení audiovizuální techniky do výuky</a:t>
            </a:r>
            <a:endParaRPr lang="cs-CZ" alt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0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Vypravování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3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Co je vypravování?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dirty="0"/>
          </a:p>
          <a:p>
            <a:r>
              <a:rPr lang="cs-CZ" altLang="cs-CZ" dirty="0"/>
              <a:t>slohový </a:t>
            </a:r>
            <a:r>
              <a:rPr lang="cs-CZ" altLang="cs-CZ" b="1" dirty="0"/>
              <a:t>útvar</a:t>
            </a:r>
          </a:p>
          <a:p>
            <a:r>
              <a:rPr lang="cs-CZ" altLang="cs-CZ" dirty="0"/>
              <a:t>seznamuje čtenáře s</a:t>
            </a:r>
            <a:r>
              <a:rPr lang="cs-CZ" altLang="cs-CZ" b="1" dirty="0"/>
              <a:t> dějem</a:t>
            </a:r>
            <a:r>
              <a:rPr lang="cs-CZ" altLang="cs-CZ" dirty="0"/>
              <a:t> nebo </a:t>
            </a:r>
            <a:r>
              <a:rPr lang="cs-CZ" altLang="cs-CZ" b="1" dirty="0"/>
              <a:t>příběhem</a:t>
            </a:r>
          </a:p>
          <a:p>
            <a:r>
              <a:rPr lang="cs-CZ" altLang="cs-CZ" dirty="0"/>
              <a:t>je založeno na postupu </a:t>
            </a:r>
            <a:r>
              <a:rPr lang="cs-CZ" altLang="cs-CZ" b="1" dirty="0"/>
              <a:t>vyprávěcím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Jak má vypravování vypadat?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81200"/>
            <a:ext cx="7926387" cy="4114800"/>
          </a:xfrm>
        </p:spPr>
        <p:txBody>
          <a:bodyPr/>
          <a:lstStyle/>
          <a:p>
            <a:endParaRPr lang="cs-CZ" altLang="cs-CZ" sz="3100" dirty="0"/>
          </a:p>
          <a:p>
            <a:r>
              <a:rPr lang="cs-CZ" altLang="cs-CZ" sz="3100" dirty="0"/>
              <a:t>usiluje o </a:t>
            </a:r>
            <a:r>
              <a:rPr lang="cs-CZ" altLang="cs-CZ" sz="3100" u="sng" dirty="0"/>
              <a:t>živé a názorné</a:t>
            </a:r>
            <a:r>
              <a:rPr lang="cs-CZ" altLang="cs-CZ" sz="3100" dirty="0"/>
              <a:t> vystižení události</a:t>
            </a:r>
          </a:p>
          <a:p>
            <a:r>
              <a:rPr lang="cs-CZ" altLang="cs-CZ" sz="3100" dirty="0"/>
              <a:t>obsahuje </a:t>
            </a:r>
            <a:r>
              <a:rPr lang="cs-CZ" altLang="cs-CZ" sz="3100" b="1" dirty="0"/>
              <a:t>dějové napětí </a:t>
            </a:r>
            <a:r>
              <a:rPr lang="cs-CZ" altLang="cs-CZ" sz="3100" dirty="0"/>
              <a:t>( </a:t>
            </a:r>
            <a:r>
              <a:rPr lang="en-US" altLang="cs-CZ" sz="3100" dirty="0">
                <a:cs typeface="Arial" charset="0"/>
              </a:rPr>
              <a:t>×</a:t>
            </a:r>
            <a:r>
              <a:rPr lang="cs-CZ" altLang="cs-CZ" sz="3100" dirty="0">
                <a:cs typeface="Arial" charset="0"/>
              </a:rPr>
              <a:t> popis děje)</a:t>
            </a:r>
          </a:p>
          <a:p>
            <a:r>
              <a:rPr lang="cs-CZ" altLang="cs-CZ" sz="3100" dirty="0">
                <a:cs typeface="Arial" charset="0"/>
              </a:rPr>
              <a:t>pokud ho tvoří více událostí, musí mezi nimi být </a:t>
            </a:r>
            <a:r>
              <a:rPr lang="cs-CZ" altLang="cs-CZ" sz="3100" b="1" dirty="0">
                <a:cs typeface="Arial" charset="0"/>
              </a:rPr>
              <a:t>souvislost</a:t>
            </a:r>
            <a:r>
              <a:rPr lang="cs-CZ" altLang="cs-CZ" sz="3100" dirty="0">
                <a:cs typeface="Arial" charset="0"/>
              </a:rPr>
              <a:t> (příčinná návaznost)</a:t>
            </a:r>
          </a:p>
          <a:p>
            <a:r>
              <a:rPr lang="cs-CZ" altLang="cs-CZ" sz="3100" dirty="0">
                <a:cs typeface="Arial" charset="0"/>
              </a:rPr>
              <a:t>události líčí </a:t>
            </a:r>
            <a:r>
              <a:rPr lang="cs-CZ" altLang="cs-CZ" sz="3100" b="1" dirty="0">
                <a:cs typeface="Arial" charset="0"/>
              </a:rPr>
              <a:t>v časové posloupnosti</a:t>
            </a:r>
            <a:r>
              <a:rPr lang="cs-CZ" altLang="cs-CZ" sz="3100" dirty="0">
                <a:cs typeface="Arial" charset="0"/>
              </a:rPr>
              <a:t> (tak, jak šly za sebou) = nepřeskakovat v ději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96838"/>
            <a:ext cx="7456487" cy="1412875"/>
          </a:xfrm>
        </p:spPr>
        <p:txBody>
          <a:bodyPr/>
          <a:lstStyle/>
          <a:p>
            <a:r>
              <a:rPr lang="cs-CZ" altLang="cs-CZ"/>
              <a:t>Jakou stavbu má vypravování?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arenR"/>
            </a:pPr>
            <a:r>
              <a:rPr lang="cs-CZ" altLang="cs-CZ" dirty="0"/>
              <a:t>úvod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cs-CZ" altLang="cs-CZ" dirty="0"/>
              <a:t>stať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cs-CZ" altLang="cs-CZ" dirty="0"/>
              <a:t>závěr</a:t>
            </a:r>
          </a:p>
          <a:p>
            <a:pPr marL="609600" indent="-609600">
              <a:buFont typeface="Wingdings" pitchFamily="2" charset="2"/>
              <a:buNone/>
            </a:pPr>
            <a:endParaRPr lang="cs-CZ" altLang="cs-CZ" dirty="0"/>
          </a:p>
          <a:p>
            <a:pPr marL="609600" indent="-609600"/>
            <a:r>
              <a:rPr lang="cs-CZ" altLang="cs-CZ" dirty="0"/>
              <a:t>stať je nejrozsáhlejší, často ji tvoří více odstavců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Osnova vypravování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dirty="0"/>
              <a:t>počet odstavců = počet bodů osnovy</a:t>
            </a:r>
          </a:p>
          <a:p>
            <a:pPr>
              <a:lnSpc>
                <a:spcPct val="90000"/>
              </a:lnSpc>
            </a:pPr>
            <a:r>
              <a:rPr lang="cs-CZ" altLang="cs-CZ" dirty="0"/>
              <a:t>přináší hlavní myšlenky textu</a:t>
            </a:r>
          </a:p>
          <a:p>
            <a:pPr>
              <a:lnSpc>
                <a:spcPct val="90000"/>
              </a:lnSpc>
            </a:pPr>
            <a:r>
              <a:rPr lang="cs-CZ" altLang="cs-CZ" dirty="0"/>
              <a:t>zápis v osnově = „nadpis“ odstavce</a:t>
            </a:r>
          </a:p>
          <a:p>
            <a:pPr>
              <a:lnSpc>
                <a:spcPct val="90000"/>
              </a:lnSpc>
            </a:pPr>
            <a:r>
              <a:rPr lang="cs-CZ" altLang="cs-CZ" sz="2800" dirty="0"/>
              <a:t>př. 1) úvod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dirty="0"/>
              <a:t>	 2) stať – a)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dirty="0"/>
              <a:t>			      b)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dirty="0"/>
              <a:t>			      c)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dirty="0"/>
              <a:t>      3) závěr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Úvod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/>
              <a:t>představení postav a prostředí</a:t>
            </a:r>
          </a:p>
          <a:p>
            <a:r>
              <a:rPr lang="cs-CZ" altLang="cs-CZ" dirty="0"/>
              <a:t>uvedení do situace</a:t>
            </a:r>
          </a:p>
          <a:p>
            <a:pPr>
              <a:buFont typeface="Wingdings" pitchFamily="2" charset="2"/>
              <a:buNone/>
            </a:pPr>
            <a:endParaRPr lang="cs-CZ" altLang="cs-CZ" dirty="0"/>
          </a:p>
          <a:p>
            <a:pPr>
              <a:buFont typeface="Wingdings" pitchFamily="2" charset="2"/>
              <a:buNone/>
            </a:pPr>
            <a:r>
              <a:rPr lang="cs-CZ" altLang="cs-CZ" dirty="0"/>
              <a:t>= KDO je účastníkem děje</a:t>
            </a:r>
          </a:p>
          <a:p>
            <a:pPr>
              <a:buFont typeface="Wingdings" pitchFamily="2" charset="2"/>
              <a:buNone/>
            </a:pPr>
            <a:r>
              <a:rPr lang="cs-CZ" altLang="cs-CZ" dirty="0"/>
              <a:t>   KDE děj probíhá</a:t>
            </a:r>
          </a:p>
          <a:p>
            <a:pPr>
              <a:buFont typeface="Wingdings" pitchFamily="2" charset="2"/>
              <a:buNone/>
            </a:pPr>
            <a:r>
              <a:rPr lang="cs-CZ" altLang="cs-CZ" dirty="0"/>
              <a:t>   KDY se odehrává</a:t>
            </a:r>
          </a:p>
          <a:p>
            <a:endParaRPr lang="cs-CZ" alt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Stať – vlastní vypravování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dirty="0"/>
          </a:p>
          <a:p>
            <a:r>
              <a:rPr lang="cs-CZ" altLang="cs-CZ" dirty="0"/>
              <a:t>začátek děje</a:t>
            </a:r>
          </a:p>
          <a:p>
            <a:r>
              <a:rPr lang="cs-CZ" altLang="cs-CZ" dirty="0"/>
              <a:t>rozvíjení děje – </a:t>
            </a:r>
            <a:r>
              <a:rPr lang="cs-CZ" altLang="cs-CZ" b="1" dirty="0"/>
              <a:t>zápletka</a:t>
            </a:r>
          </a:p>
          <a:p>
            <a:r>
              <a:rPr lang="cs-CZ" altLang="cs-CZ" dirty="0"/>
              <a:t>vyvrcholení, vystupňování děje (zvraty, komplikace)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Závěr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dirty="0"/>
          </a:p>
          <a:p>
            <a:r>
              <a:rPr lang="cs-CZ" altLang="cs-CZ" dirty="0"/>
              <a:t>rozuzlení děje (jak to dopadlo)</a:t>
            </a:r>
          </a:p>
          <a:p>
            <a:r>
              <a:rPr lang="cs-CZ" altLang="cs-CZ" dirty="0"/>
              <a:t>může být i autorovo hodnocení události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Jazykové prostředky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/>
              <a:t>přímá řeč</a:t>
            </a:r>
          </a:p>
          <a:p>
            <a:r>
              <a:rPr lang="cs-CZ" altLang="cs-CZ" dirty="0"/>
              <a:t>střídání minulého a přítomného času</a:t>
            </a:r>
          </a:p>
          <a:p>
            <a:r>
              <a:rPr lang="cs-CZ" altLang="cs-CZ" dirty="0"/>
              <a:t>krátké věty</a:t>
            </a:r>
          </a:p>
          <a:p>
            <a:r>
              <a:rPr lang="cs-CZ" altLang="cs-CZ" dirty="0"/>
              <a:t>synonyma</a:t>
            </a:r>
          </a:p>
          <a:p>
            <a:r>
              <a:rPr lang="cs-CZ" altLang="cs-CZ" dirty="0"/>
              <a:t>dějová slovesa</a:t>
            </a:r>
          </a:p>
          <a:p>
            <a:r>
              <a:rPr lang="cs-CZ" altLang="cs-CZ" dirty="0"/>
              <a:t>obrazná pojmenování</a:t>
            </a:r>
          </a:p>
          <a:p>
            <a:r>
              <a:rPr lang="cs-CZ" altLang="cs-CZ" dirty="0"/>
              <a:t>citoslovce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Na co si dávat pozor?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81200"/>
            <a:ext cx="8142287" cy="454414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3000" dirty="0"/>
              <a:t>pravopis a interpunkce (čárky)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slovosled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stavba vět a souvětí – ne příliš dlouhá souvětí!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opakování slov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nespisovné výrazy – možné </a:t>
            </a:r>
            <a:r>
              <a:rPr lang="cs-CZ" altLang="cs-CZ" sz="3000" b="1" dirty="0"/>
              <a:t>jen v přímé řeči!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spojky když – tak; jak – tak; až – tak </a:t>
            </a:r>
          </a:p>
          <a:p>
            <a:pPr>
              <a:lnSpc>
                <a:spcPct val="90000"/>
              </a:lnSpc>
            </a:pPr>
            <a:r>
              <a:rPr lang="cs-CZ" altLang="cs-CZ" sz="3000" dirty="0"/>
              <a:t>slovesa </a:t>
            </a:r>
            <a:r>
              <a:rPr lang="cs-CZ" altLang="cs-CZ" sz="3000" b="1" dirty="0"/>
              <a:t>být</a:t>
            </a:r>
            <a:r>
              <a:rPr lang="cs-CZ" altLang="cs-CZ" sz="3000" dirty="0"/>
              <a:t>, </a:t>
            </a:r>
            <a:r>
              <a:rPr lang="cs-CZ" altLang="cs-CZ" sz="3000" b="1" dirty="0"/>
              <a:t>mít</a:t>
            </a:r>
            <a:endParaRPr lang="cs-CZ" altLang="cs-CZ" sz="3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Jak postupovat?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81200"/>
            <a:ext cx="8142287" cy="46878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dirty="0"/>
              <a:t>CO chci psát? Jakou funkci text má?</a:t>
            </a:r>
          </a:p>
          <a:p>
            <a:pPr lvl="1">
              <a:lnSpc>
                <a:spcPct val="90000"/>
              </a:lnSpc>
            </a:pPr>
            <a:r>
              <a:rPr lang="cs-CZ" altLang="cs-CZ" b="1" dirty="0"/>
              <a:t>téma a útvar</a:t>
            </a:r>
          </a:p>
          <a:p>
            <a:pPr>
              <a:lnSpc>
                <a:spcPct val="90000"/>
              </a:lnSpc>
            </a:pPr>
            <a:r>
              <a:rPr lang="cs-CZ" altLang="cs-CZ" dirty="0"/>
              <a:t>O ČEM?</a:t>
            </a:r>
          </a:p>
          <a:p>
            <a:pPr lvl="1">
              <a:lnSpc>
                <a:spcPct val="90000"/>
              </a:lnSpc>
            </a:pPr>
            <a:r>
              <a:rPr lang="cs-CZ" altLang="cs-CZ" dirty="0"/>
              <a:t>shromáždění a rozvržení </a:t>
            </a:r>
            <a:r>
              <a:rPr lang="cs-CZ" altLang="cs-CZ" b="1" dirty="0"/>
              <a:t>myšlenek</a:t>
            </a:r>
          </a:p>
          <a:p>
            <a:pPr lvl="1">
              <a:lnSpc>
                <a:spcPct val="90000"/>
              </a:lnSpc>
            </a:pPr>
            <a:r>
              <a:rPr lang="cs-CZ" altLang="cs-CZ" b="1" dirty="0"/>
              <a:t>návrh osnovy</a:t>
            </a:r>
          </a:p>
          <a:p>
            <a:pPr>
              <a:lnSpc>
                <a:spcPct val="90000"/>
              </a:lnSpc>
            </a:pPr>
            <a:r>
              <a:rPr lang="cs-CZ" altLang="cs-CZ" dirty="0"/>
              <a:t>JAK? </a:t>
            </a:r>
          </a:p>
          <a:p>
            <a:pPr lvl="1">
              <a:lnSpc>
                <a:spcPct val="90000"/>
              </a:lnSpc>
            </a:pPr>
            <a:r>
              <a:rPr lang="cs-CZ" altLang="cs-CZ" dirty="0"/>
              <a:t>jazykové prostředky, </a:t>
            </a:r>
            <a:r>
              <a:rPr lang="cs-CZ" altLang="cs-CZ" b="1" dirty="0"/>
              <a:t>materiál</a:t>
            </a:r>
          </a:p>
          <a:p>
            <a:pPr>
              <a:lnSpc>
                <a:spcPct val="90000"/>
              </a:lnSpc>
            </a:pPr>
            <a:r>
              <a:rPr lang="cs-CZ" altLang="cs-CZ" b="1" dirty="0"/>
              <a:t>napsání textu</a:t>
            </a:r>
          </a:p>
          <a:p>
            <a:pPr>
              <a:lnSpc>
                <a:spcPct val="90000"/>
              </a:lnSpc>
            </a:pPr>
            <a:r>
              <a:rPr lang="cs-CZ" altLang="cs-CZ" dirty="0"/>
              <a:t>kontrola chyb, opravy, „</a:t>
            </a:r>
            <a:r>
              <a:rPr lang="cs-CZ" altLang="cs-CZ" b="1" dirty="0"/>
              <a:t>vylepšení</a:t>
            </a:r>
            <a:r>
              <a:rPr lang="cs-CZ" altLang="cs-CZ" dirty="0"/>
              <a:t>“ textu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Napište vypravování</a:t>
            </a:r>
          </a:p>
          <a:p>
            <a:pPr lvl="1"/>
            <a:r>
              <a:rPr lang="cs-CZ" dirty="0" smtClean="0"/>
              <a:t>téma: </a:t>
            </a:r>
            <a:r>
              <a:rPr lang="cs-CZ" b="1" dirty="0" smtClean="0"/>
              <a:t>Strach má velké oči</a:t>
            </a:r>
          </a:p>
          <a:p>
            <a:pPr lvl="1"/>
            <a:r>
              <a:rPr lang="cs-CZ" dirty="0" smtClean="0"/>
              <a:t>rozsah: cca 250 slov (minimálně 200)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85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400" dirty="0"/>
              <a:t>Čechová, Marie a kol. </a:t>
            </a:r>
            <a:r>
              <a:rPr lang="cs-CZ" altLang="cs-CZ" sz="2400" i="1" dirty="0"/>
              <a:t>Stylistika současné češtiny.</a:t>
            </a:r>
            <a:r>
              <a:rPr lang="cs-CZ" altLang="cs-CZ" sz="2400" dirty="0"/>
              <a:t> ISV nakladatelství: Praha, 1997.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Hanzová, Marie, Schneiderová, Eva. </a:t>
            </a:r>
            <a:r>
              <a:rPr lang="cs-CZ" altLang="cs-CZ" sz="2400" i="1" dirty="0"/>
              <a:t>Klíč ke slohu aneb Nerudou snadno a rychle?!</a:t>
            </a:r>
            <a:r>
              <a:rPr lang="cs-CZ" altLang="cs-CZ" sz="2400" dirty="0"/>
              <a:t> Albatros: Praha, 2007.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Kostečka, Jiří. </a:t>
            </a:r>
            <a:r>
              <a:rPr lang="cs-CZ" altLang="cs-CZ" sz="2400" i="1" dirty="0"/>
              <a:t>Český jazyk pro 1. ročník gymnázií</a:t>
            </a:r>
            <a:r>
              <a:rPr lang="cs-CZ" altLang="cs-CZ" sz="2400" dirty="0"/>
              <a:t>. SPN: Praha, 2001.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Mužíková, Olga a kol. </a:t>
            </a:r>
            <a:r>
              <a:rPr lang="cs-CZ" altLang="cs-CZ" sz="2400" i="1" dirty="0"/>
              <a:t>Odmaturuj z českého jazyka</a:t>
            </a:r>
            <a:r>
              <a:rPr lang="cs-CZ" altLang="cs-CZ" sz="2400" dirty="0"/>
              <a:t>.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2002.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31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y">
  <a:themeElements>
    <a:clrScheme name="Osy 8">
      <a:dk1>
        <a:srgbClr val="292929"/>
      </a:dk1>
      <a:lt1>
        <a:srgbClr val="FFFFFF"/>
      </a:lt1>
      <a:dk2>
        <a:srgbClr val="000000"/>
      </a:dk2>
      <a:lt2>
        <a:srgbClr val="808080"/>
      </a:lt2>
      <a:accent1>
        <a:srgbClr val="CC9900"/>
      </a:accent1>
      <a:accent2>
        <a:srgbClr val="CCCC99"/>
      </a:accent2>
      <a:accent3>
        <a:srgbClr val="FFFFFF"/>
      </a:accent3>
      <a:accent4>
        <a:srgbClr val="212121"/>
      </a:accent4>
      <a:accent5>
        <a:srgbClr val="E2CAAA"/>
      </a:accent5>
      <a:accent6>
        <a:srgbClr val="B9B98A"/>
      </a:accent6>
      <a:hlink>
        <a:srgbClr val="999933"/>
      </a:hlink>
      <a:folHlink>
        <a:srgbClr val="B2B2B2"/>
      </a:folHlink>
    </a:clrScheme>
    <a:fontScheme name="Os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sy 1">
        <a:dk1>
          <a:srgbClr val="080808"/>
        </a:dk1>
        <a:lt1>
          <a:srgbClr val="F8F8F8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ADAAAA"/>
        </a:accent3>
        <a:accent4>
          <a:srgbClr val="D4D4D4"/>
        </a:accent4>
        <a:accent5>
          <a:srgbClr val="FFCAAA"/>
        </a:accent5>
        <a:accent6>
          <a:srgbClr val="B92D00"/>
        </a:accent6>
        <a:hlink>
          <a:srgbClr val="CC6600"/>
        </a:hlink>
        <a:folHlink>
          <a:srgbClr val="B2B28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2">
        <a:dk1>
          <a:srgbClr val="333333"/>
        </a:dk1>
        <a:lt1>
          <a:srgbClr val="F8F8F8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666666"/>
        </a:accent2>
        <a:accent3>
          <a:srgbClr val="C0AAAA"/>
        </a:accent3>
        <a:accent4>
          <a:srgbClr val="D4D4D4"/>
        </a:accent4>
        <a:accent5>
          <a:srgbClr val="E2CAAA"/>
        </a:accent5>
        <a:accent6>
          <a:srgbClr val="5C5C5C"/>
        </a:accent6>
        <a:hlink>
          <a:srgbClr val="CC6600"/>
        </a:hlink>
        <a:folHlink>
          <a:srgbClr val="95A58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3">
        <a:dk1>
          <a:srgbClr val="5F5F5F"/>
        </a:dk1>
        <a:lt1>
          <a:srgbClr val="A4BEE0"/>
        </a:lt1>
        <a:dk2>
          <a:srgbClr val="013253"/>
        </a:dk2>
        <a:lt2>
          <a:srgbClr val="FFFFFF"/>
        </a:lt2>
        <a:accent1>
          <a:srgbClr val="588480"/>
        </a:accent1>
        <a:accent2>
          <a:srgbClr val="6600FF"/>
        </a:accent2>
        <a:accent3>
          <a:srgbClr val="AAADB3"/>
        </a:accent3>
        <a:accent4>
          <a:srgbClr val="8BA2BF"/>
        </a:accent4>
        <a:accent5>
          <a:srgbClr val="B4C2C0"/>
        </a:accent5>
        <a:accent6>
          <a:srgbClr val="5C00E7"/>
        </a:accent6>
        <a:hlink>
          <a:srgbClr val="CCCC00"/>
        </a:hlink>
        <a:folHlink>
          <a:srgbClr val="5F5F5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4">
        <a:dk1>
          <a:srgbClr val="003300"/>
        </a:dk1>
        <a:lt1>
          <a:srgbClr val="F8F8F8"/>
        </a:lt1>
        <a:dk2>
          <a:srgbClr val="3D4A1C"/>
        </a:dk2>
        <a:lt2>
          <a:srgbClr val="FFFFFF"/>
        </a:lt2>
        <a:accent1>
          <a:srgbClr val="99CC00"/>
        </a:accent1>
        <a:accent2>
          <a:srgbClr val="669900"/>
        </a:accent2>
        <a:accent3>
          <a:srgbClr val="AFB1AB"/>
        </a:accent3>
        <a:accent4>
          <a:srgbClr val="D4D4D4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B2B28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5">
        <a:dk1>
          <a:srgbClr val="333333"/>
        </a:dk1>
        <a:lt1>
          <a:srgbClr val="F8F8F8"/>
        </a:lt1>
        <a:dk2>
          <a:srgbClr val="005D8C"/>
        </a:dk2>
        <a:lt2>
          <a:srgbClr val="FFFFFF"/>
        </a:lt2>
        <a:accent1>
          <a:srgbClr val="00CC99"/>
        </a:accent1>
        <a:accent2>
          <a:srgbClr val="0099CC"/>
        </a:accent2>
        <a:accent3>
          <a:srgbClr val="AAB6C5"/>
        </a:accent3>
        <a:accent4>
          <a:srgbClr val="D4D4D4"/>
        </a:accent4>
        <a:accent5>
          <a:srgbClr val="AAE2CA"/>
        </a:accent5>
        <a:accent6>
          <a:srgbClr val="008AB9"/>
        </a:accent6>
        <a:hlink>
          <a:srgbClr val="FFCC00"/>
        </a:hlink>
        <a:folHlink>
          <a:srgbClr val="D8D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6">
        <a:dk1>
          <a:srgbClr val="000000"/>
        </a:dk1>
        <a:lt1>
          <a:srgbClr val="ECAE00"/>
        </a:lt1>
        <a:dk2>
          <a:srgbClr val="FFFFFF"/>
        </a:dk2>
        <a:lt2>
          <a:srgbClr val="333333"/>
        </a:lt2>
        <a:accent1>
          <a:srgbClr val="CC6600"/>
        </a:accent1>
        <a:accent2>
          <a:srgbClr val="BA6D10"/>
        </a:accent2>
        <a:accent3>
          <a:srgbClr val="F4D3AA"/>
        </a:accent3>
        <a:accent4>
          <a:srgbClr val="000000"/>
        </a:accent4>
        <a:accent5>
          <a:srgbClr val="E2B8AA"/>
        </a:accent5>
        <a:accent6>
          <a:srgbClr val="A8620D"/>
        </a:accent6>
        <a:hlink>
          <a:srgbClr val="666633"/>
        </a:hlink>
        <a:folHlink>
          <a:srgbClr val="8D996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y 7">
        <a:dk1>
          <a:srgbClr val="000000"/>
        </a:dk1>
        <a:lt1>
          <a:srgbClr val="FFFFFF"/>
        </a:lt1>
        <a:dk2>
          <a:srgbClr val="372221"/>
        </a:dk2>
        <a:lt2>
          <a:srgbClr val="808080"/>
        </a:lt2>
        <a:accent1>
          <a:srgbClr val="009999"/>
        </a:accent1>
        <a:accent2>
          <a:srgbClr val="9AAC98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8B9B89"/>
        </a:accent6>
        <a:hlink>
          <a:srgbClr val="666699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y 8">
        <a:dk1>
          <a:srgbClr val="292929"/>
        </a:dk1>
        <a:lt1>
          <a:srgbClr val="FFFFFF"/>
        </a:lt1>
        <a:dk2>
          <a:srgbClr val="000000"/>
        </a:dk2>
        <a:lt2>
          <a:srgbClr val="808080"/>
        </a:lt2>
        <a:accent1>
          <a:srgbClr val="CC9900"/>
        </a:accent1>
        <a:accent2>
          <a:srgbClr val="CCCC99"/>
        </a:accent2>
        <a:accent3>
          <a:srgbClr val="FFFFFF"/>
        </a:accent3>
        <a:accent4>
          <a:srgbClr val="212121"/>
        </a:accent4>
        <a:accent5>
          <a:srgbClr val="E2CAAA"/>
        </a:accent5>
        <a:accent6>
          <a:srgbClr val="B9B98A"/>
        </a:accent6>
        <a:hlink>
          <a:srgbClr val="9999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100</TotalTime>
  <Words>392</Words>
  <Application>Microsoft Office PowerPoint</Application>
  <PresentationFormat>Předvádění na obrazovce (4:3)</PresentationFormat>
  <Paragraphs>94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Osy</vt:lpstr>
      <vt:lpstr>Prezentace aplikace PowerPoint</vt:lpstr>
      <vt:lpstr>Vypravování</vt:lpstr>
      <vt:lpstr>Co je vypravování?</vt:lpstr>
      <vt:lpstr>Jak má vypravování vypadat?</vt:lpstr>
      <vt:lpstr>Jakou stavbu má vypravování?</vt:lpstr>
      <vt:lpstr>Osnova vypravování</vt:lpstr>
      <vt:lpstr>Úvod</vt:lpstr>
      <vt:lpstr>Stať – vlastní vypravování</vt:lpstr>
      <vt:lpstr>Závěr</vt:lpstr>
      <vt:lpstr>Jazykové prostředky</vt:lpstr>
      <vt:lpstr>Na co si dávat pozor?</vt:lpstr>
      <vt:lpstr>Jak postupovat?</vt:lpstr>
      <vt:lpstr>Úkol</vt:lpstr>
      <vt:lpstr>Literatura</vt:lpstr>
    </vt:vector>
  </TitlesOfParts>
  <Company>GOPAS,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Vypravování</dc:title>
  <dc:creator>Administrator</dc:creator>
  <cp:lastModifiedBy>Jana</cp:lastModifiedBy>
  <cp:revision>11</cp:revision>
  <cp:lastPrinted>2013-12-06T13:51:19Z</cp:lastPrinted>
  <dcterms:created xsi:type="dcterms:W3CDTF">2013-02-04T17:23:51Z</dcterms:created>
  <dcterms:modified xsi:type="dcterms:W3CDTF">2014-10-23T18:33:39Z</dcterms:modified>
</cp:coreProperties>
</file>