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70" r:id="rId9"/>
    <p:sldId id="264" r:id="rId10"/>
    <p:sldId id="271" r:id="rId11"/>
    <p:sldId id="272" r:id="rId12"/>
    <p:sldId id="273" r:id="rId13"/>
    <p:sldId id="274" r:id="rId14"/>
    <p:sldId id="276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589A54-594E-4C4C-BAB7-C9330D716450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15168-A446-4A94-89CD-4B8FAF0EEB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6985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F15168-A446-4A94-89CD-4B8FAF0EEB5E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8368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0172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5570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4107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148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694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687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2168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891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0172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5984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348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0000"/>
                <a:lumOff val="40000"/>
              </a:schemeClr>
            </a:gs>
            <a:gs pos="50000">
              <a:schemeClr val="accent1">
                <a:lumMod val="20000"/>
                <a:lumOff val="80000"/>
              </a:schemeClr>
            </a:gs>
            <a:gs pos="100000">
              <a:schemeClr val="bg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7AD82F-040F-4E2E-8D17-D6D3A23C90B2}" type="datetimeFigureOut">
              <a:rPr lang="cs-CZ" smtClean="0"/>
              <a:t>12.3.2011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4AA941-EEDA-4160-91A7-9855F0C1A4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535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9269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3300" b="1" dirty="0" smtClean="0"/>
              <a:t>I-Čj-1</a:t>
            </a:r>
            <a:r>
              <a:rPr lang="cs-CZ" sz="3000" b="1" dirty="0" smtClean="0"/>
              <a:t/>
            </a:r>
            <a:br>
              <a:rPr lang="cs-CZ" sz="3000" b="1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Vyjmenovaná slova po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564904"/>
            <a:ext cx="6400800" cy="1752600"/>
          </a:xfrm>
        </p:spPr>
        <p:txBody>
          <a:bodyPr>
            <a:noAutofit/>
          </a:bodyPr>
          <a:lstStyle/>
          <a:p>
            <a:r>
              <a:rPr lang="cs-CZ" sz="15000" dirty="0" smtClean="0">
                <a:solidFill>
                  <a:schemeClr val="accent1">
                    <a:lumMod val="50000"/>
                  </a:schemeClr>
                </a:solidFill>
                <a:latin typeface="Arial Rounded MT Bold" pitchFamily="34" charset="0"/>
              </a:rPr>
              <a:t>B</a:t>
            </a:r>
            <a:endParaRPr lang="cs-CZ" sz="15000" dirty="0">
              <a:solidFill>
                <a:schemeClr val="accent1">
                  <a:lumMod val="50000"/>
                </a:schemeClr>
              </a:solidFill>
              <a:latin typeface="Arial Rounded MT Bold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445224"/>
            <a:ext cx="56769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2369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492896"/>
            <a:ext cx="7772400" cy="1470025"/>
          </a:xfrm>
        </p:spPr>
        <p:txBody>
          <a:bodyPr>
            <a:no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být, bydlit, obyvatel, byt, příbytek, nábytek, dobytek, zbytek, </a:t>
            </a:r>
            <a:br>
              <a:rPr lang="cs-CZ" sz="5000" b="1" dirty="0" smtClean="0">
                <a:latin typeface="Courier New" pitchFamily="49" charset="0"/>
                <a:cs typeface="Courier New" pitchFamily="49" charset="0"/>
              </a:rPr>
            </a:br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obyčej, bystrý, bylina, kobyla, býk, Přibyslav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726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BÝT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Sloveso v neurčitém tvaru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7313219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jsem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jsme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jsi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jste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jest, je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jsou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buď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buďte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060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BYDLIT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931224" cy="4497363"/>
          </a:xfrm>
        </p:spPr>
        <p:txBody>
          <a:bodyPr/>
          <a:lstStyle/>
          <a:p>
            <a:r>
              <a:rPr lang="cs-CZ" sz="2000" b="1" dirty="0" smtClean="0"/>
              <a:t>Sloveso v neurčitém tvaru</a:t>
            </a:r>
          </a:p>
          <a:p>
            <a:r>
              <a:rPr lang="cs-CZ" sz="2000" b="1" dirty="0" smtClean="0"/>
              <a:t>Spisovný je také tvar bydlet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1053271"/>
              </p:ext>
            </p:extLst>
          </p:nvPr>
        </p:nvGraphicFramePr>
        <p:xfrm>
          <a:off x="683568" y="2636912"/>
          <a:ext cx="4902200" cy="227584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71345"/>
                <a:gridCol w="1324610"/>
                <a:gridCol w="1706245"/>
              </a:tblGrid>
              <a:tr h="4318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610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bydlím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bydlíme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610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bydlíš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bydlíte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610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osoba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bydlí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err="1">
                          <a:effectLst/>
                        </a:rPr>
                        <a:t>bydlejí</a:t>
                      </a:r>
                      <a:r>
                        <a:rPr lang="cs-CZ" sz="2000" kern="1200" dirty="0">
                          <a:effectLst/>
                        </a:rPr>
                        <a:t>, bydlí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610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Rozkaz. způsob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bydli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bydlete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9096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OBYVATEL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7859216" cy="4569371"/>
          </a:xfrm>
        </p:spPr>
        <p:txBody>
          <a:bodyPr/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životného</a:t>
            </a:r>
            <a:endParaRPr lang="cs-CZ" sz="2000" dirty="0" smtClean="0"/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8761078"/>
              </p:ext>
            </p:extLst>
          </p:nvPr>
        </p:nvGraphicFramePr>
        <p:xfrm>
          <a:off x="755576" y="2204864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obyvatel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obyvatelé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obyvatele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obyvatel, -ů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obyvateli,-</a:t>
                      </a:r>
                      <a:r>
                        <a:rPr lang="cs-CZ" sz="2000" kern="1200" dirty="0" err="1">
                          <a:effectLst/>
                        </a:rPr>
                        <a:t>ovi</a:t>
                      </a:r>
                      <a:r>
                        <a:rPr lang="cs-CZ" sz="2000" kern="1200" dirty="0">
                          <a:effectLst/>
                        </a:rPr>
                        <a:t>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obyvatelům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obyvatele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obyvatele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obyvateli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obyvatelé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obyvateli,-ovi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obyvatelích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>
                          <a:effectLst/>
                        </a:rPr>
                        <a:t>obyvatelem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>
                          <a:effectLst/>
                        </a:rPr>
                        <a:t>obyvateli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937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BYT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8219256" cy="442535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pPr fontAlgn="b"/>
            <a:endParaRPr lang="cs-CZ" dirty="0"/>
          </a:p>
          <a:p>
            <a:pPr marL="0" indent="0" fontAlgn="b"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9883508"/>
              </p:ext>
            </p:extLst>
          </p:nvPr>
        </p:nvGraphicFramePr>
        <p:xfrm>
          <a:off x="611560" y="2276872"/>
          <a:ext cx="5042535" cy="3535680"/>
        </p:xfrm>
        <a:graphic>
          <a:graphicData uri="http://schemas.openxmlformats.org/drawingml/2006/table">
            <a:tbl>
              <a:tblPr/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Jed. číslo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Mn. číslo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1. pád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2. pád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3. pád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4. pád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5. pád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6. pád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bytě, bytu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bytech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7. pád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Calibri"/>
                        </a:rPr>
                        <a:t>byty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6028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PŘÍBYTEK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00213"/>
            <a:ext cx="8147050" cy="442595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pPr fontAlgn="b"/>
            <a:endParaRPr lang="cs-CZ" dirty="0"/>
          </a:p>
          <a:p>
            <a:pPr marL="0" indent="0" fontAlgn="b">
              <a:buNone/>
            </a:pP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2181008"/>
              </p:ext>
            </p:extLst>
          </p:nvPr>
        </p:nvGraphicFramePr>
        <p:xfrm>
          <a:off x="539552" y="2276872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příbytcích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 smtClean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příbytky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5224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NÁBYTEK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176104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nábytek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nábytek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nábytkem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0752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DOBYTEK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59362523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dobytek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dobytku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dobytku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dobytek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dobytku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dobytku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dobytkem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6971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OBYČEJ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neživotného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5373985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obyčejích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obyčeji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3513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BYSTRÝ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28800"/>
            <a:ext cx="7787208" cy="4497363"/>
          </a:xfrm>
        </p:spPr>
        <p:txBody>
          <a:bodyPr/>
          <a:lstStyle/>
          <a:p>
            <a:r>
              <a:rPr lang="cs-CZ" sz="2000" dirty="0" smtClean="0"/>
              <a:t>Přídavné jméno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8095296"/>
              </p:ext>
            </p:extLst>
          </p:nvPr>
        </p:nvGraphicFramePr>
        <p:xfrm>
          <a:off x="683568" y="2204864"/>
          <a:ext cx="4686300" cy="23620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731893"/>
                <a:gridCol w="1515407"/>
                <a:gridCol w="1439000"/>
              </a:tblGrid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18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 smtClean="0">
                          <a:effectLst/>
                        </a:rPr>
                        <a:t>2. stupeň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bystřejší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kern="1200" dirty="0" smtClean="0">
                          <a:effectLst/>
                        </a:rPr>
                        <a:t>3. stupeň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nejbystřejší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  <a:tr h="4178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5085" marR="45085" marT="22225" marB="22225" anchor="ctr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533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BYLINA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ženského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0320506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bylinám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bylině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bylinách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bylinou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bylinami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64339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KOBYLA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ženského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0559789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kobyly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kobylám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kobylách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kobylou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kobylami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4626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BÝK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mužského </a:t>
            </a:r>
            <a:r>
              <a:rPr lang="cs-CZ" sz="2000" b="1" dirty="0"/>
              <a:t>ž</a:t>
            </a:r>
            <a:r>
              <a:rPr lang="cs-CZ" sz="2000" b="1" dirty="0" smtClean="0"/>
              <a:t>ivotného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4560362"/>
              </p:ext>
            </p:extLst>
          </p:nvPr>
        </p:nvGraphicFramePr>
        <p:xfrm>
          <a:off x="611560" y="2060848"/>
          <a:ext cx="5042535" cy="353568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619885"/>
                <a:gridCol w="234061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smtClean="0">
                          <a:effectLst/>
                        </a:rPr>
                        <a:t>býk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býků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býku , - </a:t>
                      </a:r>
                      <a:r>
                        <a:rPr lang="cs-CZ" sz="2000" kern="1200" dirty="0" err="1" smtClean="0">
                          <a:effectLst/>
                        </a:rPr>
                        <a:t>ovi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býkům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býka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býku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býku, - </a:t>
                      </a:r>
                      <a:r>
                        <a:rPr lang="cs-CZ" sz="2000" kern="1200" dirty="0" err="1" smtClean="0">
                          <a:effectLst/>
                        </a:rPr>
                        <a:t>ovi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býcích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býkem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býky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4526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000" b="1" dirty="0" smtClean="0">
                <a:latin typeface="Courier New" pitchFamily="49" charset="0"/>
                <a:cs typeface="Courier New" pitchFamily="49" charset="0"/>
              </a:rPr>
              <a:t>PŘIBYSLAV</a:t>
            </a:r>
            <a:endParaRPr lang="cs-CZ" sz="5000" b="1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Podstatné jméno rodu </a:t>
            </a:r>
            <a:r>
              <a:rPr lang="cs-CZ" sz="2000" b="1" dirty="0" smtClean="0"/>
              <a:t>ženského</a:t>
            </a:r>
          </a:p>
          <a:p>
            <a:endParaRPr lang="cs-CZ" sz="2000" b="1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9556422"/>
              </p:ext>
            </p:extLst>
          </p:nvPr>
        </p:nvGraphicFramePr>
        <p:xfrm>
          <a:off x="611560" y="2060848"/>
          <a:ext cx="5042535" cy="337108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2040"/>
                <a:gridCol w="1798280"/>
                <a:gridCol w="216221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cs-CZ" sz="11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Jed.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Mn. číslo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1.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Přibyslav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2.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Přibyslavi (- ě)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3.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Přibyslavi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4.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Přibyslav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5.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Přibyslavi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6.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Přibyslavi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kern="1200" dirty="0">
                          <a:effectLst/>
                        </a:rPr>
                        <a:t>7. pád</a:t>
                      </a:r>
                      <a:endParaRPr lang="cs-CZ" sz="11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kern="1200" dirty="0" smtClean="0">
                          <a:effectLst/>
                        </a:rPr>
                        <a:t>Přibyslavi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anchor="b"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8193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569</Words>
  <Application>Microsoft Office PowerPoint</Application>
  <PresentationFormat>Předvádění na obrazovce (4:3)</PresentationFormat>
  <Paragraphs>276</Paragraphs>
  <Slides>15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I-Čj-1  Vyjmenovaná slova po</vt:lpstr>
      <vt:lpstr>být, bydlit, obyvatel, byt, příbytek, nábytek, dobytek, zbytek,  obyčej, bystrý, bylina, kobyla, býk, Přibyslav</vt:lpstr>
      <vt:lpstr>BÝT</vt:lpstr>
      <vt:lpstr>BYDLIT</vt:lpstr>
      <vt:lpstr>OBYVATEL</vt:lpstr>
      <vt:lpstr>BYT</vt:lpstr>
      <vt:lpstr>PŘÍBYTEK</vt:lpstr>
      <vt:lpstr>NÁBYTEK</vt:lpstr>
      <vt:lpstr>DOBYTEK</vt:lpstr>
      <vt:lpstr>OBYČEJ</vt:lpstr>
      <vt:lpstr>BYSTRÝ</vt:lpstr>
      <vt:lpstr>BYLINA</vt:lpstr>
      <vt:lpstr>KOBYLA</vt:lpstr>
      <vt:lpstr>BÝK</vt:lpstr>
      <vt:lpstr>PŘIBYSLAV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</dc:title>
  <dc:creator>Petr Jorda</dc:creator>
  <cp:lastModifiedBy>Petr Jorda</cp:lastModifiedBy>
  <cp:revision>14</cp:revision>
  <dcterms:created xsi:type="dcterms:W3CDTF">2010-12-30T06:39:22Z</dcterms:created>
  <dcterms:modified xsi:type="dcterms:W3CDTF">2011-03-12T19:45:51Z</dcterms:modified>
</cp:coreProperties>
</file>