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6" r:id="rId3"/>
    <p:sldId id="257" r:id="rId4"/>
    <p:sldId id="267" r:id="rId5"/>
    <p:sldId id="273" r:id="rId6"/>
    <p:sldId id="274" r:id="rId7"/>
    <p:sldId id="264" r:id="rId8"/>
    <p:sldId id="275" r:id="rId9"/>
    <p:sldId id="269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89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7A078A4-A65C-4C95-8C43-6941A46FCC19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9DB78AD-A1E5-456B-B090-EE5E38CD22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go4u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Datum: 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14. 4. 2013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Kvalitní výuka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CZ.1.07/1.5.00/34.0731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DUM: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VY_22_INOVACE_47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Jméno autora: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Mgr. Linda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Libenská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 práce: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předpřítomný průběhový čas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angličtina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30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minut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Vysvětlení, jak se tvoří v angličtině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předpřítomný průběhový čas.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Psací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potřeby pro studenty. Počítač s projektorem pro studenty. 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Poznámka: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Studenti si zapisují gramatiku do svých sešitů.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Inovace: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Prezentace pomocí PowerPointu je názorná, studenti lépe pochopí, jak se časové věty tvoří. Následně si je mohou procvičit.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Zapojení audiovizuální techniky do výuky.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721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225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115543"/>
          </a:xfrm>
        </p:spPr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</a:t>
            </a:r>
            <a:r>
              <a:rPr lang="cs-CZ" dirty="0" err="1" smtClean="0"/>
              <a:t>continous</a:t>
            </a:r>
            <a:r>
              <a:rPr lang="cs-CZ" dirty="0" smtClean="0"/>
              <a:t> tense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35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387351"/>
          </a:xfrm>
        </p:spPr>
        <p:txBody>
          <a:bodyPr/>
          <a:lstStyle/>
          <a:p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perfect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– předpřítomný průběhový čas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89040"/>
            <a:ext cx="6400800" cy="2383160"/>
          </a:xfrm>
        </p:spPr>
        <p:txBody>
          <a:bodyPr>
            <a:normAutofit/>
          </a:bodyPr>
          <a:lstStyle/>
          <a:p>
            <a:endParaRPr lang="cs-CZ" sz="28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99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Jak se tvoří?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914400" lvl="2" indent="0">
              <a:buNone/>
            </a:pP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dirty="0" err="1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studying</a:t>
            </a: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2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10 </a:t>
            </a:r>
            <a:r>
              <a:rPr lang="cs-CZ" sz="32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914400" lvl="2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Podmět</a:t>
            </a:r>
            <a:endParaRPr lang="cs-CZ" sz="2800" dirty="0">
              <a:solidFill>
                <a:schemeClr val="accent5"/>
              </a:solidFill>
              <a:latin typeface="Times New Roman" pitchFamily="18" charset="0"/>
              <a:cs typeface="Times New Roman" pitchFamily="18" charset="0"/>
            </a:endParaRPr>
          </a:p>
          <a:p>
            <a:pPr marL="914400" lvl="2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8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pomocná slovesa </a:t>
            </a:r>
            <a:r>
              <a:rPr lang="cs-CZ" sz="2800" i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800" i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/has </a:t>
            </a:r>
            <a:r>
              <a:rPr lang="cs-CZ" sz="2800" i="1" dirty="0" err="1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endParaRPr lang="cs-CZ" sz="2800" i="1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 marL="914400" lvl="2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</a:t>
            </a:r>
            <a:r>
              <a:rPr lang="cs-CZ" sz="2800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Sloveso </a:t>
            </a:r>
            <a:r>
              <a:rPr lang="cs-CZ" sz="2800" dirty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v –</a:t>
            </a:r>
            <a:r>
              <a:rPr lang="cs-CZ" sz="2800" dirty="0" err="1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r>
              <a:rPr lang="cs-CZ" sz="2800" dirty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 tvaru</a:t>
            </a:r>
            <a:r>
              <a:rPr lang="cs-CZ" sz="2400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                         </a:t>
            </a:r>
            <a:endParaRPr lang="cs-CZ" sz="3200" dirty="0" smtClean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 marL="914400" lvl="2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Studuji angličtinu 10 let. </a:t>
            </a:r>
          </a:p>
          <a:p>
            <a:pPr marL="914400" lvl="2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O: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studying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10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No, I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haven´t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914400" lvl="2" indent="0"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Z: I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haven´t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studying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10 </a:t>
            </a:r>
            <a:r>
              <a:rPr lang="cs-CZ" sz="32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914400" lvl="2" indent="0">
              <a:buNone/>
            </a:pPr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1547664" y="1916832"/>
            <a:ext cx="252028" cy="2341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2771800" y="2132856"/>
            <a:ext cx="115212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4211960" y="2132856"/>
            <a:ext cx="280831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155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Použití: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2" indent="-342900"/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Děj z minulosti zasahuje do přítomnosti a pravděpodobně bude tato činnost nebo děj pokračovat. 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studying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10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living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in Okříšky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7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lvl="0"/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Když vidíme přímý výsledek děje z minulosti. </a:t>
            </a:r>
            <a:r>
              <a:rPr lang="cs-CZ" sz="2000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dirty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hands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because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working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garden. -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I´m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tired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running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lvl="0"/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Jestliže naznačujeme trvání děje. (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10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2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hours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whole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whole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cleaning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whole</a:t>
            </a:r>
            <a:r>
              <a:rPr lang="cs-CZ" sz="2000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sz="2000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2000" i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0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long………</a:t>
            </a:r>
            <a:r>
              <a:rPr lang="cs-CZ" sz="2000" b="1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000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long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guitar</a:t>
            </a:r>
            <a:r>
              <a:rPr lang="cs-CZ" sz="20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endParaRPr lang="cs-CZ" sz="2000" i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2456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728192"/>
          </a:xfrm>
        </p:spPr>
        <p:txBody>
          <a:bodyPr/>
          <a:lstStyle/>
          <a:p>
            <a:r>
              <a:rPr lang="cs-CZ" dirty="0" smtClean="0"/>
              <a:t>Předpřítomný průběhový x předpřítomný prostý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lvl="0"/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painting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Maluji svůj pokoj. 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Děj není 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dokončený – předpřítomný průběhový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painted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Vymalovala jsem svůj pokoj. 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Děj je 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ukončený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předpřítomný prostý</a:t>
            </a:r>
            <a:endParaRPr lang="cs-CZ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88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2448272"/>
          </a:xfrm>
        </p:spPr>
        <p:txBody>
          <a:bodyPr/>
          <a:lstStyle/>
          <a:p>
            <a:r>
              <a:rPr lang="cs-CZ" b="1" dirty="0" smtClean="0">
                <a:effectLst/>
              </a:rPr>
              <a:t/>
            </a:r>
            <a:br>
              <a:rPr lang="cs-CZ" b="1" dirty="0" smtClean="0">
                <a:effectLst/>
              </a:rPr>
            </a:br>
            <a:r>
              <a:rPr lang="cs-CZ" b="1" dirty="0">
                <a:effectLst/>
              </a:rPr>
              <a:t/>
            </a:r>
            <a:br>
              <a:rPr lang="cs-CZ" b="1" dirty="0">
                <a:effectLst/>
              </a:rPr>
            </a:br>
            <a:r>
              <a:rPr lang="cs-CZ" b="1" dirty="0" smtClean="0">
                <a:effectLst/>
              </a:rPr>
              <a:t/>
            </a:r>
            <a:br>
              <a:rPr lang="cs-CZ" b="1" dirty="0" smtClean="0">
                <a:effectLst/>
              </a:rPr>
            </a:br>
            <a:r>
              <a:rPr lang="cs-CZ" b="1" dirty="0">
                <a:effectLst/>
              </a:rPr>
              <a:t/>
            </a:r>
            <a:br>
              <a:rPr lang="cs-CZ" b="1" dirty="0">
                <a:effectLst/>
              </a:rPr>
            </a:br>
            <a:r>
              <a:rPr lang="cs-CZ" b="1" dirty="0" smtClean="0">
                <a:effectLst/>
              </a:rPr>
              <a:t/>
            </a:r>
            <a:br>
              <a:rPr lang="cs-CZ" b="1" dirty="0" smtClean="0">
                <a:effectLst/>
              </a:rPr>
            </a:br>
            <a:r>
              <a:rPr lang="cs-CZ" sz="3200" b="1" dirty="0" err="1" smtClean="0">
                <a:effectLst/>
                <a:latin typeface="Times New Roman" pitchFamily="18" charset="0"/>
                <a:cs typeface="Times New Roman" pitchFamily="18" charset="0"/>
              </a:rPr>
              <a:t>State</a:t>
            </a:r>
            <a:r>
              <a:rPr lang="cs-CZ" sz="3200" b="1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>
                <a:effectLst/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sz="3200" b="1" dirty="0">
                <a:effectLst/>
                <a:latin typeface="Times New Roman" pitchFamily="18" charset="0"/>
                <a:cs typeface="Times New Roman" pitchFamily="18" charset="0"/>
              </a:rPr>
              <a:t>/Stavová slovesa-nemají –</a:t>
            </a:r>
            <a:r>
              <a:rPr lang="cs-CZ" sz="3200" b="1" dirty="0" err="1">
                <a:effectLst/>
                <a:latin typeface="Times New Roman" pitchFamily="18" charset="0"/>
                <a:cs typeface="Times New Roman" pitchFamily="18" charset="0"/>
              </a:rPr>
              <a:t>ing</a:t>
            </a:r>
            <a:r>
              <a:rPr lang="cs-CZ" sz="3200" b="1" dirty="0">
                <a:effectLst/>
                <a:latin typeface="Times New Roman" pitchFamily="18" charset="0"/>
                <a:cs typeface="Times New Roman" pitchFamily="18" charset="0"/>
              </a:rPr>
              <a:t> tvar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mít-vlastnit, </a:t>
            </a:r>
            <a:r>
              <a:rPr lang="cs-CZ" b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i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known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30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i="1" strike="sngStrike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i="1" strike="sngStrike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i="1" strike="sngStrike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strike="sngStrike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i="1" strike="sngStrike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strike="sngStrike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knowing</a:t>
            </a:r>
            <a:r>
              <a:rPr lang="cs-CZ" i="1" strike="sngStrike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strike="sngStrike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i="1" strike="sngStrike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strike="sngStrike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strike="sngStrike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30 </a:t>
            </a:r>
            <a:r>
              <a:rPr lang="cs-CZ" i="1" strike="sngStrike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i="1" strike="sngStrike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.)</a:t>
            </a:r>
            <a:endParaRPr lang="cs-CZ" i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had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car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10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(vlastnit – nemá –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tvar)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Pozor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!!!!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 vazbách má –ing.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shower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breakfast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date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mají –ing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 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i="1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having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shower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half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hour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Pocity: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love,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hate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Smysly: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hear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smell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touch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taste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Další slovesa:</a:t>
            </a:r>
            <a:endParaRPr lang="cs-CZ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Understand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want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believe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continute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think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03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věty podle vzoru: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running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He (work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………..</a:t>
            </a:r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 in this company since 1985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has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working</a:t>
            </a:r>
            <a:endParaRPr lang="en-US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 (wait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…………</a:t>
            </a:r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 for you since two o'clock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waiting</a:t>
            </a:r>
            <a:endParaRPr lang="en-US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Mary (live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………..</a:t>
            </a:r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 in Germany since 1992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has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living</a:t>
            </a:r>
            <a:endParaRPr lang="en-US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(look for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……….</a:t>
            </a:r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 the motorway for more than an hour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looking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endParaRPr lang="en-US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How long (work / she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………..</a:t>
            </a:r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 in the garden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has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working</a:t>
            </a:r>
            <a:endParaRPr lang="en-US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She (not /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work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…………</a:t>
            </a:r>
            <a:r>
              <a:rPr lang="en-US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in the garden for more than an hour</a:t>
            </a:r>
            <a:r>
              <a:rPr lang="en-US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hasn´t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been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working</a:t>
            </a:r>
            <a:endParaRPr lang="en-US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2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92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41744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Děkuji za pozornost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4077071"/>
            <a:ext cx="7772400" cy="112357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7452320" y="2996952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02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SOARS, </a:t>
            </a:r>
            <a:r>
              <a:rPr lang="cs-CZ" sz="18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Liz</a:t>
            </a:r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and John: </a:t>
            </a:r>
            <a:r>
              <a:rPr lang="cs-CZ" sz="18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sz="18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Headway</a:t>
            </a:r>
            <a:r>
              <a:rPr lang="cs-CZ" sz="18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8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Pre-intermediate</a:t>
            </a:r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Oxford University </a:t>
            </a:r>
            <a:r>
              <a:rPr lang="cs-CZ" sz="18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Oxford, 2007, ISBN 978-0-19-471585-0. </a:t>
            </a:r>
          </a:p>
          <a:p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MURPHY, Raymond: </a:t>
            </a:r>
            <a:r>
              <a:rPr lang="cs-CZ" sz="18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18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Grammar</a:t>
            </a:r>
            <a:r>
              <a:rPr lang="cs-CZ" sz="1800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in Use</a:t>
            </a:r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Cambridge University </a:t>
            </a:r>
            <a:r>
              <a:rPr lang="cs-CZ" sz="1800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Cambridge, 2004, ISBN 10 0-521-53289-2 </a:t>
            </a:r>
            <a:endParaRPr lang="cs-CZ" sz="1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http://www.ego4u.com</a:t>
            </a:r>
            <a:endParaRPr lang="cs-CZ" sz="18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8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407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329</TotalTime>
  <Words>297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Present perfect continous tense</vt:lpstr>
      <vt:lpstr>Present perfect continuous – předpřítomný průběhový čas</vt:lpstr>
      <vt:lpstr>Jak se tvoří?</vt:lpstr>
      <vt:lpstr>Použití:</vt:lpstr>
      <vt:lpstr>Předpřítomný průběhový x předpřítomný prostý</vt:lpstr>
      <vt:lpstr>     State verbs/Stavová slovesa-nemají –ing tvar </vt:lpstr>
      <vt:lpstr>Doplň věty podle vzoru:</vt:lpstr>
      <vt:lpstr>Děkuji za pozornost </vt:lpstr>
      <vt:lpstr>Použitá literatura:</vt:lpstr>
    </vt:vector>
  </TitlesOfParts>
  <Company>KJKH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Conditionals – podmínkové věty</dc:title>
  <dc:creator>Linda Libenská</dc:creator>
  <cp:lastModifiedBy>Linda Libenská</cp:lastModifiedBy>
  <cp:revision>28</cp:revision>
  <dcterms:created xsi:type="dcterms:W3CDTF">2012-11-22T21:10:39Z</dcterms:created>
  <dcterms:modified xsi:type="dcterms:W3CDTF">2013-09-23T11:52:11Z</dcterms:modified>
</cp:coreProperties>
</file>