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1BE699-83D3-48FF-BF21-8470B651D74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147FFA-DC4A-4E30-952A-5D2326052C2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7F932F-04EB-41D5-863E-6334AB5D7C7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EAEF2-8045-4D18-BEF5-FEBE5088236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AD34A0-31BA-4F2A-B10A-8386275217C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30EE7-0EE5-4E8D-9B8D-3F1B2D6C060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73CE6-2062-4D26-8211-61644ADD19D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D733F-A723-4917-8BAD-FD66B8247C6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654854-7784-4F0B-AB17-4B38F9E001F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FBFB2-EE3D-414A-9A9B-88CDE69C891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5C8FB-148E-4FA0-BEF6-21A1D6C00C3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23C2403-9976-49E2-9CEA-E0970951992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4175" y="260350"/>
            <a:ext cx="5762625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457200" y="1766888"/>
          <a:ext cx="8229600" cy="41920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41871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Datum: od 2.1.2013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6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Projekt: Kvalitní výuka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55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Registrační číslo: CZ.1.07/1.5.00/34.0731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6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Číslo DUM: VY_62_INOVACE_1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6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Jméno autora: Ing. Gabriela Hautová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6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Název práce: Trh, nabídka, poptávka - </a:t>
                      </a:r>
                      <a:r>
                        <a:rPr lang="cs-CZ" sz="1600" dirty="0" err="1">
                          <a:effectLst/>
                        </a:rPr>
                        <a:t>powerpointová</a:t>
                      </a:r>
                      <a:r>
                        <a:rPr lang="cs-CZ" sz="1600" dirty="0">
                          <a:effectLst/>
                        </a:rPr>
                        <a:t> prezentace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55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Předmět: finanční gramotnost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6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Ročník: 1.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55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Časová dotace: 20 minut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6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Vzdělávací cíl: Prezentace nového učiva, které se týká trhu, nabídky a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55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poptávky. Vysvětlení pojmů a tvorby křivek nabídky a poptávky.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6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Pomůcky: Psací potřeby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6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Poznámka: Tento materiál je součástí </a:t>
                      </a:r>
                      <a:r>
                        <a:rPr lang="cs-CZ" sz="1600" dirty="0" err="1">
                          <a:effectLst/>
                        </a:rPr>
                        <a:t>tématického</a:t>
                      </a:r>
                      <a:r>
                        <a:rPr lang="cs-CZ" sz="1600" dirty="0">
                          <a:effectLst/>
                        </a:rPr>
                        <a:t> balíčku Trh, nabídka,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6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poptávka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16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Inovace: Mezipředmětové vztahy, zapojení audiovizuální techniky do výuky 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Trh, nabídka, poptávka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Trh je </a:t>
            </a:r>
            <a:r>
              <a:rPr lang="cs-CZ" altLang="cs-CZ" dirty="0" smtClean="0"/>
              <a:t>místo, </a:t>
            </a:r>
            <a:r>
              <a:rPr lang="cs-CZ" altLang="cs-CZ" dirty="0" smtClean="0"/>
              <a:t>kde se setkává nabídka s poptávkou a vytváří se cena</a:t>
            </a:r>
          </a:p>
          <a:p>
            <a:pPr eaLnBrk="1" hangingPunct="1"/>
            <a:endParaRPr lang="cs-CZ" altLang="cs-CZ" dirty="0" smtClean="0"/>
          </a:p>
          <a:p>
            <a:pPr eaLnBrk="1" hangingPunct="1"/>
            <a:r>
              <a:rPr lang="cs-CZ" altLang="cs-CZ" dirty="0" smtClean="0"/>
              <a:t>Dříve šlo o reálné místo – lidé směňovali </a:t>
            </a:r>
            <a:r>
              <a:rPr lang="cs-CZ" altLang="cs-CZ" dirty="0" smtClean="0"/>
              <a:t>to, </a:t>
            </a:r>
            <a:r>
              <a:rPr lang="cs-CZ" altLang="cs-CZ" dirty="0" smtClean="0"/>
              <a:t>co </a:t>
            </a:r>
            <a:r>
              <a:rPr lang="cs-CZ" altLang="cs-CZ" dirty="0" smtClean="0"/>
              <a:t>vyrobili, </a:t>
            </a:r>
            <a:r>
              <a:rPr lang="cs-CZ" altLang="cs-CZ" dirty="0" smtClean="0"/>
              <a:t>s </a:t>
            </a:r>
            <a:r>
              <a:rPr lang="cs-CZ" altLang="cs-CZ" dirty="0" smtClean="0"/>
              <a:t>tím, </a:t>
            </a:r>
            <a:r>
              <a:rPr lang="cs-CZ" altLang="cs-CZ" dirty="0" smtClean="0"/>
              <a:t>co vytvořil někdo jiný</a:t>
            </a:r>
          </a:p>
          <a:p>
            <a:pPr eaLnBrk="1" hangingPunct="1"/>
            <a:endParaRPr lang="cs-CZ" altLang="cs-CZ" dirty="0" smtClean="0"/>
          </a:p>
          <a:p>
            <a:pPr eaLnBrk="1" hangingPunct="1">
              <a:buFontTx/>
              <a:buNone/>
            </a:pPr>
            <a:endParaRPr lang="cs-CZ" altLang="cs-CZ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Dělení trhu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/>
              <a:t>1) z územního hlediska</a:t>
            </a:r>
          </a:p>
          <a:p>
            <a:pPr lvl="1" eaLnBrk="1" hangingPunct="1"/>
            <a:r>
              <a:rPr lang="cs-CZ" altLang="cs-CZ" smtClean="0"/>
              <a:t>Místní trh</a:t>
            </a:r>
          </a:p>
          <a:p>
            <a:pPr lvl="1" eaLnBrk="1" hangingPunct="1"/>
            <a:r>
              <a:rPr lang="cs-CZ" altLang="cs-CZ" smtClean="0"/>
              <a:t>Národní trh</a:t>
            </a:r>
          </a:p>
          <a:p>
            <a:pPr lvl="1" eaLnBrk="1" hangingPunct="1"/>
            <a:r>
              <a:rPr lang="cs-CZ" altLang="cs-CZ" smtClean="0"/>
              <a:t>mezinárodní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476250"/>
            <a:ext cx="8229600" cy="5607050"/>
          </a:xfrm>
        </p:spPr>
        <p:txBody>
          <a:bodyPr/>
          <a:lstStyle/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/>
              <a:t>2) z věcného hlediska</a:t>
            </a:r>
          </a:p>
          <a:p>
            <a:pPr lvl="1" eaLnBrk="1" hangingPunct="1"/>
            <a:r>
              <a:rPr lang="cs-CZ" altLang="cs-CZ" smtClean="0"/>
              <a:t>Trh statků a služeb</a:t>
            </a:r>
          </a:p>
          <a:p>
            <a:pPr lvl="1" eaLnBrk="1" hangingPunct="1"/>
            <a:r>
              <a:rPr lang="cs-CZ" altLang="cs-CZ" smtClean="0"/>
              <a:t>Trh výrobních faktorů (práce, přírodní zdroje, kapitál)</a:t>
            </a:r>
          </a:p>
          <a:p>
            <a:pPr lvl="1" eaLnBrk="1" hangingPunct="1"/>
            <a:r>
              <a:rPr lang="cs-CZ" altLang="cs-CZ" smtClean="0"/>
              <a:t>Trh finanční (peníze, cizí měny, cenné papíry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836613"/>
            <a:ext cx="8229600" cy="5289550"/>
          </a:xfrm>
        </p:spPr>
        <p:txBody>
          <a:bodyPr/>
          <a:lstStyle/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/>
              <a:t>Z hlediska počtu statků a služeb</a:t>
            </a:r>
          </a:p>
          <a:p>
            <a:pPr lvl="1" eaLnBrk="1" hangingPunct="1"/>
            <a:r>
              <a:rPr lang="cs-CZ" altLang="cs-CZ" smtClean="0"/>
              <a:t>Trh dílčí</a:t>
            </a:r>
          </a:p>
          <a:p>
            <a:pPr lvl="1" eaLnBrk="1" hangingPunct="1"/>
            <a:r>
              <a:rPr lang="cs-CZ" altLang="cs-CZ" smtClean="0"/>
              <a:t>Trh agregátní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Nabídka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Je tvořena výrobky a službami, které nabízí prodávající a které chtějí prodat za určitou cenu</a:t>
            </a:r>
          </a:p>
          <a:p>
            <a:pPr eaLnBrk="1" hangingPunct="1"/>
            <a:r>
              <a:rPr lang="cs-CZ" altLang="cs-CZ" smtClean="0"/>
              <a:t>Čím vyšší cena bude, tím více výrobců bude nabízet své statky a služby a nabídka poroste</a:t>
            </a:r>
          </a:p>
          <a:p>
            <a:pPr eaLnBrk="1" hangingPunct="1">
              <a:buFontTx/>
              <a:buNone/>
            </a:pPr>
            <a:endParaRPr lang="cs-CZ" altLang="cs-CZ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Křivka nabídky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84492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altLang="cs-CZ" sz="1600" smtClean="0"/>
          </a:p>
          <a:p>
            <a:pPr eaLnBrk="1" hangingPunct="1"/>
            <a:r>
              <a:rPr lang="cs-CZ" altLang="cs-CZ" sz="1600" smtClean="0"/>
              <a:t>                  cena v Kč                                                                     nabídka</a:t>
            </a:r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>
            <a:off x="2987675" y="2133600"/>
            <a:ext cx="71438" cy="31686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9221" name="Line 5"/>
          <p:cNvSpPr>
            <a:spLocks noChangeShapeType="1"/>
          </p:cNvSpPr>
          <p:nvPr/>
        </p:nvSpPr>
        <p:spPr bwMode="auto">
          <a:xfrm>
            <a:off x="3059113" y="5300663"/>
            <a:ext cx="35290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9222" name="Arc 6"/>
          <p:cNvSpPr>
            <a:spLocks/>
          </p:cNvSpPr>
          <p:nvPr/>
        </p:nvSpPr>
        <p:spPr bwMode="auto">
          <a:xfrm flipV="1">
            <a:off x="3348038" y="2349500"/>
            <a:ext cx="3240087" cy="2592388"/>
          </a:xfrm>
          <a:custGeom>
            <a:avLst/>
            <a:gdLst>
              <a:gd name="T0" fmla="*/ 0 w 21600"/>
              <a:gd name="T1" fmla="*/ 0 h 21600"/>
              <a:gd name="T2" fmla="*/ 486026100 w 21600"/>
              <a:gd name="T3" fmla="*/ 311133127 h 21600"/>
              <a:gd name="T4" fmla="*/ 0 w 21600"/>
              <a:gd name="T5" fmla="*/ 31113312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/>
              <a:t>Křivka má stoupající tendenci</a:t>
            </a:r>
          </a:p>
          <a:p>
            <a:pPr eaLnBrk="1" hangingPunct="1"/>
            <a:r>
              <a:rPr lang="cs-CZ" altLang="cs-CZ" smtClean="0"/>
              <a:t>Při růstu ceny poroste nabízené množství</a:t>
            </a:r>
          </a:p>
          <a:p>
            <a:pPr eaLnBrk="1" hangingPunct="1"/>
            <a:r>
              <a:rPr lang="cs-CZ" altLang="cs-CZ" smtClean="0"/>
              <a:t>Při poklesu ceny bude klesat nabízené množství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Poptávka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/>
              <a:t>Je tvořena zájmem kupujících o statky a služby při určité ceně</a:t>
            </a:r>
          </a:p>
          <a:p>
            <a:pPr eaLnBrk="1" hangingPunct="1"/>
            <a:r>
              <a:rPr lang="cs-CZ" altLang="cs-CZ" dirty="0" smtClean="0"/>
              <a:t>Čím nižší bude </a:t>
            </a:r>
            <a:r>
              <a:rPr lang="cs-CZ" altLang="cs-CZ" dirty="0" smtClean="0"/>
              <a:t>cena, </a:t>
            </a:r>
            <a:r>
              <a:rPr lang="cs-CZ" altLang="cs-CZ" dirty="0" smtClean="0"/>
              <a:t>tím větší bude poptávka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Křivka poptávky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z="1400" smtClean="0"/>
              <a:t>                    cena</a:t>
            </a:r>
          </a:p>
          <a:p>
            <a:pPr eaLnBrk="1" hangingPunct="1"/>
            <a:endParaRPr lang="cs-CZ" altLang="cs-CZ" sz="1400" smtClean="0"/>
          </a:p>
          <a:p>
            <a:pPr eaLnBrk="1" hangingPunct="1"/>
            <a:r>
              <a:rPr lang="cs-CZ" altLang="cs-CZ" sz="1400" smtClean="0"/>
              <a:t>                                              poptávka</a:t>
            </a:r>
          </a:p>
          <a:p>
            <a:pPr eaLnBrk="1" hangingPunct="1"/>
            <a:endParaRPr lang="cs-CZ" altLang="cs-CZ" sz="1400" smtClean="0"/>
          </a:p>
          <a:p>
            <a:pPr eaLnBrk="1" hangingPunct="1"/>
            <a:endParaRPr lang="cs-CZ" altLang="cs-CZ" sz="1400" smtClean="0"/>
          </a:p>
          <a:p>
            <a:pPr eaLnBrk="1" hangingPunct="1"/>
            <a:endParaRPr lang="cs-CZ" altLang="cs-CZ" sz="1400" smtClean="0"/>
          </a:p>
          <a:p>
            <a:pPr eaLnBrk="1" hangingPunct="1"/>
            <a:endParaRPr lang="cs-CZ" altLang="cs-CZ" sz="1400" smtClean="0"/>
          </a:p>
          <a:p>
            <a:pPr eaLnBrk="1" hangingPunct="1"/>
            <a:endParaRPr lang="cs-CZ" altLang="cs-CZ" sz="1400" smtClean="0"/>
          </a:p>
          <a:p>
            <a:pPr eaLnBrk="1" hangingPunct="1"/>
            <a:endParaRPr lang="cs-CZ" altLang="cs-CZ" sz="1400" smtClean="0"/>
          </a:p>
          <a:p>
            <a:pPr eaLnBrk="1" hangingPunct="1"/>
            <a:endParaRPr lang="cs-CZ" altLang="cs-CZ" sz="1400" smtClean="0"/>
          </a:p>
          <a:p>
            <a:pPr eaLnBrk="1" hangingPunct="1"/>
            <a:endParaRPr lang="cs-CZ" altLang="cs-CZ" sz="1400" smtClean="0"/>
          </a:p>
          <a:p>
            <a:pPr eaLnBrk="1" hangingPunct="1"/>
            <a:endParaRPr lang="cs-CZ" altLang="cs-CZ" sz="1400" smtClean="0"/>
          </a:p>
          <a:p>
            <a:pPr eaLnBrk="1" hangingPunct="1"/>
            <a:endParaRPr lang="cs-CZ" altLang="cs-CZ" sz="1400" smtClean="0"/>
          </a:p>
          <a:p>
            <a:pPr eaLnBrk="1" hangingPunct="1"/>
            <a:endParaRPr lang="cs-CZ" altLang="cs-CZ" sz="1400" smtClean="0"/>
          </a:p>
          <a:p>
            <a:pPr eaLnBrk="1" hangingPunct="1"/>
            <a:r>
              <a:rPr lang="cs-CZ" altLang="cs-CZ" sz="1400" smtClean="0"/>
              <a:t>                                                                                                              poptávané množství</a:t>
            </a: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2627313" y="1916113"/>
            <a:ext cx="0" cy="29527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2627313" y="4868863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2294" name="Arc 7"/>
          <p:cNvSpPr>
            <a:spLocks/>
          </p:cNvSpPr>
          <p:nvPr/>
        </p:nvSpPr>
        <p:spPr bwMode="auto">
          <a:xfrm flipH="1" flipV="1">
            <a:off x="2987675" y="2133600"/>
            <a:ext cx="3097213" cy="2374900"/>
          </a:xfrm>
          <a:custGeom>
            <a:avLst/>
            <a:gdLst>
              <a:gd name="T0" fmla="*/ 0 w 21600"/>
              <a:gd name="T1" fmla="*/ 0 h 21600"/>
              <a:gd name="T2" fmla="*/ 444107795 w 21600"/>
              <a:gd name="T3" fmla="*/ 261118056 h 21600"/>
              <a:gd name="T4" fmla="*/ 0 w 21600"/>
              <a:gd name="T5" fmla="*/ 26111805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eaLnBrk="1" hangingPunct="1"/>
            <a:r>
              <a:rPr lang="cs-CZ" altLang="cs-CZ" smtClean="0"/>
              <a:t>Křivka má klesající tendenci</a:t>
            </a:r>
          </a:p>
          <a:p>
            <a:pPr eaLnBrk="1" hangingPunct="1"/>
            <a:r>
              <a:rPr lang="cs-CZ" altLang="cs-CZ" smtClean="0"/>
              <a:t>Při snižování ceny poptávka roste</a:t>
            </a:r>
          </a:p>
          <a:p>
            <a:pPr eaLnBrk="1" hangingPunct="1">
              <a:buFontTx/>
              <a:buNone/>
            </a:pPr>
            <a:endParaRPr lang="cs-CZ" altLang="cs-CZ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Tržní rovnováha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Nastává v bodě, ve kterém se nabídka s poptávkou protne</a:t>
            </a:r>
          </a:p>
          <a:p>
            <a:pPr eaLnBrk="1" hangingPunct="1"/>
            <a:r>
              <a:rPr lang="cs-CZ" altLang="cs-CZ" smtClean="0"/>
              <a:t>Nabídka a poptávka se rovnají</a:t>
            </a:r>
          </a:p>
          <a:p>
            <a:pPr eaLnBrk="1" hangingPunct="1"/>
            <a:r>
              <a:rPr lang="cs-CZ" altLang="cs-CZ" smtClean="0"/>
              <a:t>Při spuštění kolmice na osu s cenou dostaneme rovnovážnou cenu</a:t>
            </a:r>
          </a:p>
          <a:p>
            <a:pPr eaLnBrk="1" hangingPunct="1"/>
            <a:r>
              <a:rPr lang="cs-CZ" altLang="cs-CZ" smtClean="0"/>
              <a:t>Při spuštění komice na osu s množstvím dostaneme rovnovážné množství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Rovnovážná cena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/>
              <a:t>Vyhovuje </a:t>
            </a:r>
            <a:r>
              <a:rPr lang="cs-CZ" altLang="cs-CZ" dirty="0" smtClean="0"/>
              <a:t>těm, </a:t>
            </a:r>
            <a:r>
              <a:rPr lang="cs-CZ" altLang="cs-CZ" dirty="0" smtClean="0"/>
              <a:t>kdo nabízí, ale i </a:t>
            </a:r>
            <a:r>
              <a:rPr lang="cs-CZ" altLang="cs-CZ" dirty="0" smtClean="0"/>
              <a:t>těm, </a:t>
            </a:r>
            <a:r>
              <a:rPr lang="cs-CZ" altLang="cs-CZ" dirty="0" smtClean="0"/>
              <a:t>kteří poptávají</a:t>
            </a:r>
          </a:p>
          <a:p>
            <a:pPr eaLnBrk="1" hangingPunct="1"/>
            <a:r>
              <a:rPr lang="cs-CZ" altLang="cs-CZ" dirty="0" smtClean="0"/>
              <a:t>Za tuto cenu jsou prodávající ochotni prodávat a nakupující jsou ochotni za ni nakupovat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 eaLnBrk="1" hangingPunct="1"/>
            <a:endParaRPr lang="cs-CZ" altLang="cs-CZ" sz="1400" smtClean="0"/>
          </a:p>
          <a:p>
            <a:pPr eaLnBrk="1" hangingPunct="1"/>
            <a:r>
              <a:rPr lang="cs-CZ" altLang="cs-CZ" sz="1400" smtClean="0"/>
              <a:t>Cena v Kč</a:t>
            </a:r>
          </a:p>
          <a:p>
            <a:pPr eaLnBrk="1" hangingPunct="1"/>
            <a:endParaRPr lang="cs-CZ" altLang="cs-CZ" sz="1400" smtClean="0"/>
          </a:p>
          <a:p>
            <a:pPr eaLnBrk="1" hangingPunct="1">
              <a:buFontTx/>
              <a:buNone/>
            </a:pPr>
            <a:endParaRPr lang="cs-CZ" altLang="cs-CZ" sz="1400" smtClean="0"/>
          </a:p>
          <a:p>
            <a:pPr eaLnBrk="1" hangingPunct="1">
              <a:buFontTx/>
              <a:buNone/>
            </a:pPr>
            <a:r>
              <a:rPr lang="cs-CZ" altLang="cs-CZ" sz="1400" smtClean="0"/>
              <a:t>                                               poptávka                                            nabídka</a:t>
            </a:r>
          </a:p>
          <a:p>
            <a:pPr eaLnBrk="1" hangingPunct="1">
              <a:buFontTx/>
              <a:buNone/>
            </a:pPr>
            <a:endParaRPr lang="cs-CZ" altLang="cs-CZ" sz="1400" smtClean="0"/>
          </a:p>
          <a:p>
            <a:pPr eaLnBrk="1" hangingPunct="1">
              <a:buFontTx/>
              <a:buNone/>
            </a:pPr>
            <a:endParaRPr lang="cs-CZ" altLang="cs-CZ" sz="1400" smtClean="0"/>
          </a:p>
          <a:p>
            <a:pPr eaLnBrk="1" hangingPunct="1">
              <a:buFontTx/>
              <a:buNone/>
            </a:pPr>
            <a:endParaRPr lang="cs-CZ" altLang="cs-CZ" sz="1400" smtClean="0"/>
          </a:p>
          <a:p>
            <a:pPr eaLnBrk="1" hangingPunct="1">
              <a:buFontTx/>
              <a:buNone/>
            </a:pPr>
            <a:endParaRPr lang="cs-CZ" altLang="cs-CZ" sz="1400" smtClean="0"/>
          </a:p>
          <a:p>
            <a:pPr eaLnBrk="1" hangingPunct="1">
              <a:buFontTx/>
              <a:buNone/>
            </a:pPr>
            <a:endParaRPr lang="cs-CZ" altLang="cs-CZ" sz="1400" smtClean="0"/>
          </a:p>
          <a:p>
            <a:pPr eaLnBrk="1" hangingPunct="1">
              <a:buFontTx/>
              <a:buNone/>
            </a:pPr>
            <a:endParaRPr lang="cs-CZ" altLang="cs-CZ" sz="1400" smtClean="0"/>
          </a:p>
          <a:p>
            <a:pPr eaLnBrk="1" hangingPunct="1">
              <a:buFontTx/>
              <a:buNone/>
            </a:pPr>
            <a:r>
              <a:rPr lang="cs-CZ" altLang="cs-CZ" sz="1400" smtClean="0"/>
              <a:t>Rovnovážná                                                                       bod </a:t>
            </a:r>
          </a:p>
          <a:p>
            <a:pPr eaLnBrk="1" hangingPunct="1">
              <a:buFontTx/>
              <a:buNone/>
            </a:pPr>
            <a:r>
              <a:rPr lang="cs-CZ" altLang="cs-CZ" sz="1400" smtClean="0"/>
              <a:t>cena                                                                                   rovnováhy</a:t>
            </a:r>
          </a:p>
          <a:p>
            <a:pPr eaLnBrk="1" hangingPunct="1">
              <a:buFontTx/>
              <a:buNone/>
            </a:pPr>
            <a:endParaRPr lang="cs-CZ" altLang="cs-CZ" sz="1400" smtClean="0"/>
          </a:p>
          <a:p>
            <a:pPr eaLnBrk="1" hangingPunct="1">
              <a:buFontTx/>
              <a:buNone/>
            </a:pPr>
            <a:endParaRPr lang="cs-CZ" altLang="cs-CZ" sz="1400" smtClean="0"/>
          </a:p>
          <a:p>
            <a:pPr eaLnBrk="1" hangingPunct="1">
              <a:buFontTx/>
              <a:buNone/>
            </a:pPr>
            <a:endParaRPr lang="cs-CZ" altLang="cs-CZ" sz="1400" smtClean="0"/>
          </a:p>
          <a:p>
            <a:pPr eaLnBrk="1" hangingPunct="1">
              <a:buFontTx/>
              <a:buNone/>
            </a:pPr>
            <a:endParaRPr lang="cs-CZ" altLang="cs-CZ" sz="1400" smtClean="0"/>
          </a:p>
          <a:p>
            <a:pPr eaLnBrk="1" hangingPunct="1">
              <a:buFontTx/>
              <a:buNone/>
            </a:pPr>
            <a:endParaRPr lang="cs-CZ" altLang="cs-CZ" sz="1400" smtClean="0"/>
          </a:p>
          <a:p>
            <a:pPr eaLnBrk="1" hangingPunct="1">
              <a:buFontTx/>
              <a:buNone/>
            </a:pPr>
            <a:endParaRPr lang="cs-CZ" altLang="cs-CZ" sz="1400" smtClean="0"/>
          </a:p>
          <a:p>
            <a:pPr eaLnBrk="1" hangingPunct="1">
              <a:buFontTx/>
              <a:buNone/>
            </a:pPr>
            <a:r>
              <a:rPr lang="cs-CZ" altLang="cs-CZ" sz="1400" smtClean="0"/>
              <a:t>                                                                            rovnovážné                               množství</a:t>
            </a:r>
          </a:p>
          <a:p>
            <a:pPr eaLnBrk="1" hangingPunct="1">
              <a:buFontTx/>
              <a:buNone/>
            </a:pPr>
            <a:r>
              <a:rPr lang="cs-CZ" altLang="cs-CZ" sz="1400" smtClean="0"/>
              <a:t>                                                                            množství  </a:t>
            </a:r>
          </a:p>
        </p:txBody>
      </p:sp>
      <p:sp>
        <p:nvSpPr>
          <p:cNvPr id="16387" name="Line 4"/>
          <p:cNvSpPr>
            <a:spLocks noChangeShapeType="1"/>
          </p:cNvSpPr>
          <p:nvPr/>
        </p:nvSpPr>
        <p:spPr bwMode="auto">
          <a:xfrm>
            <a:off x="2051050" y="908050"/>
            <a:ext cx="0" cy="41767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6388" name="Line 5"/>
          <p:cNvSpPr>
            <a:spLocks noChangeShapeType="1"/>
          </p:cNvSpPr>
          <p:nvPr/>
        </p:nvSpPr>
        <p:spPr bwMode="auto">
          <a:xfrm>
            <a:off x="2051050" y="5084763"/>
            <a:ext cx="5113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6389" name="Arc 7"/>
          <p:cNvSpPr>
            <a:spLocks/>
          </p:cNvSpPr>
          <p:nvPr/>
        </p:nvSpPr>
        <p:spPr bwMode="auto">
          <a:xfrm flipV="1">
            <a:off x="3492500" y="1700213"/>
            <a:ext cx="1943100" cy="2592387"/>
          </a:xfrm>
          <a:custGeom>
            <a:avLst/>
            <a:gdLst>
              <a:gd name="T0" fmla="*/ 0 w 21600"/>
              <a:gd name="T1" fmla="*/ 0 h 21600"/>
              <a:gd name="T2" fmla="*/ 174798038 w 21600"/>
              <a:gd name="T3" fmla="*/ 311132887 h 21600"/>
              <a:gd name="T4" fmla="*/ 0 w 21600"/>
              <a:gd name="T5" fmla="*/ 31113288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6390" name="Arc 8"/>
          <p:cNvSpPr>
            <a:spLocks/>
          </p:cNvSpPr>
          <p:nvPr/>
        </p:nvSpPr>
        <p:spPr bwMode="auto">
          <a:xfrm flipH="1" flipV="1">
            <a:off x="3924300" y="1700213"/>
            <a:ext cx="2160588" cy="2449512"/>
          </a:xfrm>
          <a:custGeom>
            <a:avLst/>
            <a:gdLst>
              <a:gd name="T0" fmla="*/ 0 w 21600"/>
              <a:gd name="T1" fmla="*/ 0 h 21600"/>
              <a:gd name="T2" fmla="*/ 216117616 w 21600"/>
              <a:gd name="T3" fmla="*/ 277782826 h 21600"/>
              <a:gd name="T4" fmla="*/ 0 w 21600"/>
              <a:gd name="T5" fmla="*/ 27778282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6391" name="Line 9"/>
          <p:cNvSpPr>
            <a:spLocks noChangeShapeType="1"/>
          </p:cNvSpPr>
          <p:nvPr/>
        </p:nvSpPr>
        <p:spPr bwMode="auto">
          <a:xfrm>
            <a:off x="4787900" y="3644900"/>
            <a:ext cx="0" cy="1439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6392" name="Line 10"/>
          <p:cNvSpPr>
            <a:spLocks noChangeShapeType="1"/>
          </p:cNvSpPr>
          <p:nvPr/>
        </p:nvSpPr>
        <p:spPr bwMode="auto">
          <a:xfrm flipH="1">
            <a:off x="2051050" y="3644900"/>
            <a:ext cx="27368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3946525"/>
          </a:xfrm>
        </p:spPr>
        <p:txBody>
          <a:bodyPr/>
          <a:lstStyle/>
          <a:p>
            <a:pPr eaLnBrk="1" hangingPunct="1"/>
            <a:r>
              <a:rPr lang="cs-CZ" altLang="cs-CZ" smtClean="0"/>
              <a:t>konec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Použitá literatura:</a:t>
            </a:r>
          </a:p>
          <a:p>
            <a:pPr eaLnBrk="1" hangingPunct="1">
              <a:lnSpc>
                <a:spcPct val="80000"/>
              </a:lnSpc>
            </a:pPr>
            <a:endParaRPr lang="cs-CZ" altLang="cs-CZ" sz="1800" b="1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Finanční gramotnost úlohy a metodika</a:t>
            </a:r>
            <a:r>
              <a:rPr lang="cs-CZ" altLang="cs-CZ" sz="1800" smtClean="0"/>
              <a:t> – Ing. Petr Klínský,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 Ing. Danuše Chromá, NÚOV, Praha 2009 ISBN 978-80-87063-26-2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Přehled učiva k maturitní zkoušce z ekonomiky</a:t>
            </a:r>
            <a:r>
              <a:rPr lang="cs-CZ" altLang="cs-CZ" sz="1800" smtClean="0"/>
              <a:t> – Karel Biňovec – nakladatelství FORTUNA, Praha 2001ISBN 80-7168-747-2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Ekonomika pro gymnázia</a:t>
            </a:r>
            <a:r>
              <a:rPr lang="cs-CZ" altLang="cs-CZ" sz="1800" smtClean="0"/>
              <a:t> – Jarmila Čechová, Otto Münch, Jana Macháčková, Petr Klínský – EDUKO nakladatelství, s.r.o. 2011ISBN 978-80-87204-49-8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Ekonomika pro obchodnÍ akademie a ostatní střední školy 1</a:t>
            </a:r>
            <a:r>
              <a:rPr lang="cs-CZ" altLang="cs-CZ" sz="1800" smtClean="0"/>
              <a:t> – Nakladatelství FORTUNA, 2006 ISBN 80-7168-964-5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Ekonomika – ekonomická a finanční gramotnost pro střední školy</a:t>
            </a:r>
            <a:r>
              <a:rPr lang="cs-CZ" altLang="cs-CZ" sz="1800" smtClean="0"/>
              <a:t> – Petr Klínský, Otto Münch, Danuše Chromá – EDUKO nakladatelství, s.r.o., Praha 2011ISBN 978-80-87204-41-2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Příklady z podnikové ekonomiky a jejich řešení</a:t>
            </a:r>
            <a:r>
              <a:rPr lang="cs-CZ" altLang="cs-CZ" sz="1800" smtClean="0"/>
              <a:t> – Jan Mlčoch – Nakladatelství FORTUNA, Praha 1998 ISBN 80-7168-589-5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Malý ekonomický výkladový slovník</a:t>
            </a:r>
            <a:r>
              <a:rPr lang="cs-CZ" altLang="cs-CZ" sz="1800" smtClean="0"/>
              <a:t> – Helena Fialová – Vydavatelství A plus, 2004 ISBN 80-902514-7-1</a:t>
            </a:r>
          </a:p>
          <a:p>
            <a:pPr eaLnBrk="1" hangingPunct="1">
              <a:lnSpc>
                <a:spcPct val="80000"/>
              </a:lnSpc>
            </a:pPr>
            <a:endParaRPr lang="cs-CZ" altLang="cs-CZ" sz="1800" smtClean="0"/>
          </a:p>
          <a:p>
            <a:pPr eaLnBrk="1" hangingPunct="1">
              <a:lnSpc>
                <a:spcPct val="80000"/>
              </a:lnSpc>
            </a:pPr>
            <a:endParaRPr lang="cs-CZ" altLang="cs-CZ" sz="18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398</Words>
  <Application>Microsoft Office PowerPoint</Application>
  <PresentationFormat>Předvádění na obrazovce (4:3)</PresentationFormat>
  <Paragraphs>105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Výchozí návrh</vt:lpstr>
      <vt:lpstr>Snímek 1</vt:lpstr>
      <vt:lpstr>Trh, nabídka, poptávka</vt:lpstr>
      <vt:lpstr>Snímek 3</vt:lpstr>
      <vt:lpstr>Dělení trhu</vt:lpstr>
      <vt:lpstr>Snímek 5</vt:lpstr>
      <vt:lpstr>Snímek 6</vt:lpstr>
      <vt:lpstr>Nabídka</vt:lpstr>
      <vt:lpstr>Křivka nabídky</vt:lpstr>
      <vt:lpstr>Snímek 9</vt:lpstr>
      <vt:lpstr>Poptávka</vt:lpstr>
      <vt:lpstr>Křivka poptávky</vt:lpstr>
      <vt:lpstr>Snímek 12</vt:lpstr>
      <vt:lpstr>Tržní rovnováha</vt:lpstr>
      <vt:lpstr>Rovnovážná cena</vt:lpstr>
      <vt:lpstr>Snímek 15</vt:lpstr>
      <vt:lpstr>konec</vt:lpstr>
      <vt:lpstr>Snímek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Trh, nabídka, poptávka, cena</dc:title>
  <dc:creator>Haut Radek</dc:creator>
  <cp:lastModifiedBy>Dum</cp:lastModifiedBy>
  <cp:revision>7</cp:revision>
  <dcterms:created xsi:type="dcterms:W3CDTF">2013-08-20T12:38:44Z</dcterms:created>
  <dcterms:modified xsi:type="dcterms:W3CDTF">2014-10-24T10:44:17Z</dcterms:modified>
</cp:coreProperties>
</file>