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1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3FE902-13A6-4DB9-BF75-A17C1C728CA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B8DE6-7146-476F-8F62-C1CD36FC8E3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C1ADE-AD95-4974-BE57-8C64906531E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4B361-F4A6-4E52-AB3A-FE027FD8586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8A302-AB80-4DA5-917E-D34C4CE3B18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DB6F1-99B2-4E51-BBD9-CF1947009AFA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2645C-2CF0-4BAB-A240-134F9ADECF6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BAA8E-B3E4-4928-8B63-AED23E8C88E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5E47E0-F5BD-4EF5-A018-3F57C476E97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EAE28-C091-40FD-B75F-311C8C5D774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85D83D-BC36-4F98-A406-7D0D36F7FFC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9C12A36-5080-4194-96D8-426F1570108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1"/>
          <p:cNvGraphicFramePr>
            <a:graphicFrameLocks noGrp="1"/>
          </p:cNvGraphicFramePr>
          <p:nvPr>
            <p:ph idx="1"/>
          </p:nvPr>
        </p:nvGraphicFramePr>
        <p:xfrm>
          <a:off x="676275" y="1806575"/>
          <a:ext cx="7791450" cy="380987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1450"/>
              </a:tblGrid>
              <a:tr h="35814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Datum: od 5.1.2013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Projekt: Kvalitní výuka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Registrační číslo: CZ.1.07/1.5.00/34.0731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5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Číslo DUM: VY_62_INOVACE_4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Jméno autora: Ing. Gabriela Hautová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5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Název práce: Domácnost - </a:t>
                      </a:r>
                      <a:r>
                        <a:rPr lang="cs-CZ" sz="1450" dirty="0" err="1">
                          <a:effectLst/>
                        </a:rPr>
                        <a:t>powerpointová</a:t>
                      </a:r>
                      <a:r>
                        <a:rPr lang="cs-CZ" sz="1450" dirty="0">
                          <a:effectLst/>
                        </a:rPr>
                        <a:t> prezentace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Předmět: finanční gramotnost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5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Ročník: 3.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Časová dotace: 15 minut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Vzdělávací cíl: </a:t>
                      </a:r>
                      <a:r>
                        <a:rPr lang="cs-CZ" sz="1450" dirty="0" smtClean="0">
                          <a:effectLst/>
                        </a:rPr>
                        <a:t>Seznámení</a:t>
                      </a:r>
                      <a:r>
                        <a:rPr lang="cs-CZ" sz="1450" baseline="0" dirty="0" smtClean="0">
                          <a:effectLst/>
                        </a:rPr>
                        <a:t> s novu látkou</a:t>
                      </a:r>
                      <a:r>
                        <a:rPr lang="cs-CZ" sz="1450" dirty="0" smtClean="0">
                          <a:effectLst/>
                        </a:rPr>
                        <a:t>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Pomůcky: Psací potřeby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5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Poznámka: Tento materiál je součástí </a:t>
                      </a:r>
                      <a:r>
                        <a:rPr lang="cs-CZ" sz="1450" dirty="0" smtClean="0">
                          <a:effectLst/>
                        </a:rPr>
                        <a:t>tematického </a:t>
                      </a:r>
                      <a:r>
                        <a:rPr lang="cs-CZ" sz="1450" dirty="0">
                          <a:effectLst/>
                        </a:rPr>
                        <a:t>balíčku Domácnost 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ts val="2300"/>
                        </a:lnSpc>
                        <a:spcAft>
                          <a:spcPts val="0"/>
                        </a:spcAft>
                      </a:pPr>
                      <a:r>
                        <a:rPr lang="cs-CZ" sz="1850" dirty="0">
                          <a:effectLst/>
                        </a:rPr>
                        <a:t>•</a:t>
                      </a:r>
                      <a:r>
                        <a:rPr lang="cs-CZ" sz="1450" dirty="0">
                          <a:effectLst/>
                        </a:rPr>
                        <a:t>     Inovace: Mezipředmětové vztahy, zapojení audiovizuální techniky do výuky 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pic>
        <p:nvPicPr>
          <p:cNvPr id="205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4825" y="188913"/>
            <a:ext cx="5762625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Domácnost</a:t>
            </a:r>
            <a:r>
              <a:rPr lang="cs-CZ" altLang="cs-CZ" smtClean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Jde o jeden ze subjektů trhu</a:t>
            </a:r>
          </a:p>
          <a:p>
            <a:pPr eaLnBrk="1" hangingPunct="1"/>
            <a:endParaRPr lang="cs-CZ" altLang="cs-CZ" dirty="0" smtClean="0"/>
          </a:p>
          <a:p>
            <a:pPr eaLnBrk="1" hangingPunct="1">
              <a:buFontTx/>
              <a:buNone/>
            </a:pPr>
            <a:r>
              <a:rPr lang="cs-CZ" altLang="cs-CZ" dirty="0" smtClean="0"/>
              <a:t>        domácnost       stát         podnik</a:t>
            </a:r>
          </a:p>
          <a:p>
            <a:pPr eaLnBrk="1" hangingPunct="1">
              <a:buFontTx/>
              <a:buNone/>
            </a:pPr>
            <a:endParaRPr lang="cs-CZ" altLang="cs-CZ" dirty="0" smtClean="0"/>
          </a:p>
          <a:p>
            <a:pPr eaLnBrk="1" hangingPunct="1"/>
            <a:r>
              <a:rPr lang="cs-CZ" altLang="cs-CZ" dirty="0" smtClean="0"/>
              <a:t>Členové domácnosti (vy, rodiče, sourozenci</a:t>
            </a:r>
            <a:r>
              <a:rPr lang="cs-CZ" altLang="cs-CZ" dirty="0" smtClean="0"/>
              <a:t>) na </a:t>
            </a:r>
            <a:r>
              <a:rPr lang="cs-CZ" altLang="cs-CZ" dirty="0" smtClean="0"/>
              <a:t>trhu </a:t>
            </a:r>
            <a:r>
              <a:rPr lang="cs-CZ" altLang="cs-CZ" dirty="0" smtClean="0"/>
              <a:t>nabízejí </a:t>
            </a:r>
            <a:r>
              <a:rPr lang="cs-CZ" altLang="cs-CZ" dirty="0" smtClean="0"/>
              <a:t>výrobní faktor (práci) a poptávají statky a služby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Majetek domácnosti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Domácnost ho využívá pro své potřeby a snaží se ho dále rozšiřovat </a:t>
            </a:r>
          </a:p>
          <a:p>
            <a:pPr eaLnBrk="1" hangingPunct="1"/>
            <a:endParaRPr lang="cs-CZ" altLang="cs-CZ" smtClean="0"/>
          </a:p>
          <a:p>
            <a:pPr algn="ctr" eaLnBrk="1" hangingPunct="1">
              <a:buFontTx/>
              <a:buNone/>
            </a:pPr>
            <a:r>
              <a:rPr lang="cs-CZ" altLang="cs-CZ" smtClean="0"/>
              <a:t> Majetek</a:t>
            </a:r>
          </a:p>
          <a:p>
            <a:pPr algn="ctr" eaLnBrk="1" hangingPunct="1">
              <a:buFontTx/>
              <a:buNone/>
            </a:pPr>
            <a:endParaRPr lang="cs-CZ" altLang="cs-CZ" smtClean="0"/>
          </a:p>
          <a:p>
            <a:pPr algn="ctr" eaLnBrk="1" hangingPunct="1">
              <a:buFontTx/>
              <a:buNone/>
            </a:pPr>
            <a:endParaRPr lang="cs-CZ" altLang="cs-CZ" smtClean="0"/>
          </a:p>
          <a:p>
            <a:pPr eaLnBrk="1" hangingPunct="1">
              <a:buFontTx/>
              <a:buNone/>
            </a:pPr>
            <a:r>
              <a:rPr lang="cs-CZ" altLang="cs-CZ" smtClean="0"/>
              <a:t>         hmotný         nehmotný         finanční</a:t>
            </a:r>
          </a:p>
        </p:txBody>
      </p:sp>
      <p:sp>
        <p:nvSpPr>
          <p:cNvPr id="5124" name="Line 4"/>
          <p:cNvSpPr>
            <a:spLocks noChangeShapeType="1"/>
          </p:cNvSpPr>
          <p:nvPr/>
        </p:nvSpPr>
        <p:spPr bwMode="auto">
          <a:xfrm flipH="1">
            <a:off x="2700338" y="4005263"/>
            <a:ext cx="1079500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25" name="Line 5"/>
          <p:cNvSpPr>
            <a:spLocks noChangeShapeType="1"/>
          </p:cNvSpPr>
          <p:nvPr/>
        </p:nvSpPr>
        <p:spPr bwMode="auto">
          <a:xfrm>
            <a:off x="4716463" y="4076700"/>
            <a:ext cx="0" cy="7921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5364163" y="4076700"/>
            <a:ext cx="1368425" cy="7207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/>
            <a:r>
              <a:rPr lang="cs-CZ" altLang="cs-CZ" smtClean="0"/>
              <a:t>Hmotný – na tento majetek si můžete sáhnout – auto, nábytek, obrazy, dům atd.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Nehmotný – na tento majetek si nelze sáhnout – patenty, licence, autorská práva atd.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Finanční – peníze, cenné papíry (akcie, dluhopisy, směnky ….)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/>
            <a:endParaRPr lang="cs-CZ" altLang="cs-CZ" smtClean="0"/>
          </a:p>
          <a:p>
            <a:pPr eaLnBrk="1" hangingPunct="1"/>
            <a:endParaRPr lang="cs-CZ" altLang="cs-CZ" smtClean="0"/>
          </a:p>
          <a:p>
            <a:pPr algn="ctr" eaLnBrk="1" hangingPunct="1">
              <a:buFontTx/>
              <a:buNone/>
            </a:pPr>
            <a:r>
              <a:rPr lang="cs-CZ" altLang="cs-CZ" smtClean="0"/>
              <a:t> Majetek</a:t>
            </a:r>
          </a:p>
          <a:p>
            <a:pPr algn="ctr" eaLnBrk="1" hangingPunct="1">
              <a:buFontTx/>
              <a:buNone/>
            </a:pPr>
            <a:endParaRPr lang="cs-CZ" altLang="cs-CZ" smtClean="0"/>
          </a:p>
          <a:p>
            <a:pPr algn="ctr" eaLnBrk="1" hangingPunct="1">
              <a:buFontTx/>
              <a:buNone/>
            </a:pPr>
            <a:endParaRPr lang="cs-CZ" altLang="cs-CZ" smtClean="0"/>
          </a:p>
          <a:p>
            <a:pPr eaLnBrk="1" hangingPunct="1">
              <a:buFontTx/>
              <a:buNone/>
            </a:pPr>
            <a:r>
              <a:rPr lang="cs-CZ" altLang="cs-CZ" smtClean="0"/>
              <a:t>         movitý                            nemovitý</a:t>
            </a:r>
          </a:p>
        </p:txBody>
      </p:sp>
      <p:sp>
        <p:nvSpPr>
          <p:cNvPr id="7171" name="Line 4"/>
          <p:cNvSpPr>
            <a:spLocks noChangeShapeType="1"/>
          </p:cNvSpPr>
          <p:nvPr/>
        </p:nvSpPr>
        <p:spPr bwMode="auto">
          <a:xfrm flipH="1">
            <a:off x="2987675" y="2276475"/>
            <a:ext cx="1223963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7172" name="Line 5"/>
          <p:cNvSpPr>
            <a:spLocks noChangeShapeType="1"/>
          </p:cNvSpPr>
          <p:nvPr/>
        </p:nvSpPr>
        <p:spPr bwMode="auto">
          <a:xfrm>
            <a:off x="4643438" y="2276475"/>
            <a:ext cx="1152525" cy="10810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altLang="cs-CZ" smtClean="0"/>
          </a:p>
          <a:p>
            <a:pPr eaLnBrk="1" hangingPunct="1"/>
            <a:r>
              <a:rPr lang="cs-CZ" altLang="cs-CZ" smtClean="0"/>
              <a:t>Movitý majetek – majetek, který se dá přemístit – nábytek, auto, elektronika atd.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Nemovitý majetek – majetek, který se nedá přemístit (nemovitosti) – dům, byt, pozemek atd.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Domácnost - rozpočet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Jde o </a:t>
            </a:r>
            <a:r>
              <a:rPr lang="cs-CZ" altLang="cs-CZ" dirty="0" smtClean="0"/>
              <a:t>přehled, </a:t>
            </a:r>
            <a:r>
              <a:rPr lang="cs-CZ" altLang="cs-CZ" dirty="0" smtClean="0"/>
              <a:t>jaké má domácnost příjmy a jaké má výdaje. </a:t>
            </a:r>
          </a:p>
          <a:p>
            <a:pPr eaLnBrk="1" hangingPunct="1"/>
            <a:r>
              <a:rPr lang="cs-CZ" altLang="cs-CZ" dirty="0" smtClean="0"/>
              <a:t>Pokud si rodina tento rozpočet </a:t>
            </a:r>
            <a:r>
              <a:rPr lang="cs-CZ" altLang="cs-CZ" dirty="0" smtClean="0"/>
              <a:t>sestaví, </a:t>
            </a:r>
            <a:r>
              <a:rPr lang="cs-CZ" altLang="cs-CZ" dirty="0" smtClean="0"/>
              <a:t>získá výdaje a příjmy pod kontrolu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Příjmy</a:t>
            </a:r>
            <a:r>
              <a:rPr lang="cs-CZ" altLang="cs-CZ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Pravidelné – dostávají se pravidelně a domácnost s nimi může počítat každý měsíc – mzdy, platy, příjmy z podnikání, sociální dávka (přídavky na děti, rodičovský příspěvek), příjmy z pronájmů atd.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765175"/>
            <a:ext cx="8229600" cy="5360988"/>
          </a:xfrm>
        </p:spPr>
        <p:txBody>
          <a:bodyPr/>
          <a:lstStyle/>
          <a:p>
            <a:pPr eaLnBrk="1" hangingPunct="1"/>
            <a:r>
              <a:rPr lang="cs-CZ" altLang="cs-CZ" smtClean="0"/>
              <a:t>Nepravidelné – nezískávají se pravidelně, jejich výše se mění a nedostávají se ve stejném čase – odměny, úroky z vkladů, výnosy z cenných papírů atd.</a:t>
            </a:r>
          </a:p>
          <a:p>
            <a:pPr eaLnBrk="1" hangingPunct="1"/>
            <a:endParaRPr lang="cs-CZ" altLang="cs-CZ" smtClean="0"/>
          </a:p>
          <a:p>
            <a:pPr eaLnBrk="1" hangingPunct="1"/>
            <a:r>
              <a:rPr lang="cs-CZ" altLang="cs-CZ" smtClean="0"/>
              <a:t>Sečtením pravidelných a nepravidelných příjmů získáme souhrnné příjmy domácnosti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/>
            <a:r>
              <a:rPr lang="cs-CZ" altLang="cs-CZ" smtClean="0"/>
              <a:t> jednorázové příjmy – do domácího rozpočtu se nezapočítávají – slouží ke krytí jednorázových výdajů nebo jako rezerva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Výdaje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Nekontrolovatelné (pevné) – pravidelně se opakují a těžko se dají snížit – nájemné, splátky půjčky, leasing</a:t>
            </a:r>
          </a:p>
          <a:p>
            <a:pPr eaLnBrk="1" hangingPunct="1"/>
            <a:r>
              <a:rPr lang="cs-CZ" altLang="cs-CZ" smtClean="0"/>
              <a:t>Kontrolovatelné – mohou se v čase omezit – náklady na jídlo, telefon, oblečení atd.</a:t>
            </a:r>
          </a:p>
          <a:p>
            <a:pPr eaLnBrk="1" hangingPunct="1">
              <a:buFontTx/>
              <a:buNone/>
            </a:pPr>
            <a:r>
              <a:rPr lang="cs-CZ" altLang="cs-CZ" smtClean="0"/>
              <a:t>                              - mohou se úplně vypustit – výdaje na zábavu, cestování atd.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 jednorázové výdaje – jde o větší částky za delší časové období – nákup domácích spotřebičů, auta, dovolené atd.</a:t>
            </a:r>
          </a:p>
          <a:p>
            <a:pPr eaLnBrk="1" hangingPunct="1"/>
            <a:r>
              <a:rPr lang="cs-CZ" altLang="cs-CZ" dirty="0" smtClean="0"/>
              <a:t>Jejich </a:t>
            </a:r>
            <a:r>
              <a:rPr lang="cs-CZ" altLang="cs-CZ" dirty="0" smtClean="0"/>
              <a:t>výši </a:t>
            </a:r>
            <a:r>
              <a:rPr lang="cs-CZ" altLang="cs-CZ" dirty="0" smtClean="0"/>
              <a:t>lze také omezit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Porovnání příjmů a výdajů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dirty="0" smtClean="0"/>
              <a:t>Musí se neustále porovnávat</a:t>
            </a:r>
          </a:p>
          <a:p>
            <a:pPr eaLnBrk="1" hangingPunct="1"/>
            <a:r>
              <a:rPr lang="cs-CZ" altLang="cs-CZ" dirty="0" smtClean="0"/>
              <a:t>Při porovnání domácnost </a:t>
            </a:r>
            <a:r>
              <a:rPr lang="cs-CZ" altLang="cs-CZ" dirty="0" smtClean="0"/>
              <a:t>zjistí, </a:t>
            </a:r>
            <a:r>
              <a:rPr lang="cs-CZ" altLang="cs-CZ" dirty="0" smtClean="0"/>
              <a:t>zda má rozpočet: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           vyrovnaný:     příjmy = výdaje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           přebytkový:    příjmy &gt; výdaje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           deficitní:         příjmy &lt; výdaje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/>
            <a:r>
              <a:rPr lang="cs-CZ" altLang="cs-CZ" smtClean="0"/>
              <a:t> vyrovnaný rozpočet – příjmy a výdaje jsou na stejné úrovni. Domácnost si nemůže vytvářet rezervu na nepředvídané výdaje, ale ani nemusí řešit nové úvěry nebo půjčky</a:t>
            </a:r>
          </a:p>
          <a:p>
            <a:pPr eaLnBrk="1" hangingPunct="1"/>
            <a:r>
              <a:rPr lang="cs-CZ" altLang="cs-CZ" smtClean="0"/>
              <a:t>Přebytkový rozpočet – příjmy jsou větší než výdaje. Tato situace je pro domácnost ideální. Z přebytku se mohou financovat nenadálé výdaje, vytvářet rezervy nebo investice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 deficitní rozpočet – výdaje jsou větší než příjmy. Tato situace je nejméně příznivá. </a:t>
            </a:r>
            <a:r>
              <a:rPr lang="cs-CZ" altLang="cs-CZ" dirty="0" smtClean="0"/>
              <a:t>Deficit, </a:t>
            </a:r>
            <a:r>
              <a:rPr lang="cs-CZ" altLang="cs-CZ" dirty="0" smtClean="0"/>
              <a:t>tj. to, co domácnosti chybí, musí být nějakým způsobem krytý: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                           - jednorázový deficit – nejlépe se kryje z rezerv, pokud neexistuje</a:t>
            </a:r>
            <a:r>
              <a:rPr lang="cs-CZ" altLang="cs-CZ" dirty="0" smtClean="0"/>
              <a:t>, musí </a:t>
            </a:r>
            <a:r>
              <a:rPr lang="cs-CZ" altLang="cs-CZ" dirty="0" smtClean="0"/>
              <a:t>se krýt půjčkou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                           - opakovaný deficit – musí být také krytý + se musí promyslet omezení </a:t>
            </a:r>
            <a:r>
              <a:rPr lang="cs-CZ" altLang="cs-CZ" dirty="0" smtClean="0"/>
              <a:t>výdajů </a:t>
            </a:r>
            <a:r>
              <a:rPr lang="cs-CZ" altLang="cs-CZ" dirty="0" smtClean="0"/>
              <a:t>nebo zvýšení příjmů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916113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>
                <a:solidFill>
                  <a:srgbClr val="FF0000"/>
                </a:solidFill>
              </a:rPr>
              <a:t>konec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Použitá literatura: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Finanční gramotnost úlohy a metodika</a:t>
            </a:r>
            <a:r>
              <a:rPr lang="cs-CZ" altLang="cs-CZ" sz="1800" smtClean="0"/>
              <a:t> – Ing. Petr Klínský,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 Ing. Danuše Chromá, NÚOV, Praha 2009 ISBN 978-80-87063-26-2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Přehled učiva k maturitní zkoušce z ekonomiky</a:t>
            </a:r>
            <a:r>
              <a:rPr lang="cs-CZ" altLang="cs-CZ" sz="1800" smtClean="0"/>
              <a:t> – Karel Biňovec – nakladatelství FORTUNA, Praha 2001ISBN 80-7168-747-2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pro gymnázia</a:t>
            </a:r>
            <a:r>
              <a:rPr lang="cs-CZ" altLang="cs-CZ" sz="1800" smtClean="0"/>
              <a:t> – Jarmila Čechová, Otto Münch, Jana Macháčková, Petr Klínský – EDUKO nakladatelství, s.r.o. 2011ISBN 978-80-87204-49-8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pro obchodnÍ akademie a ostatní střední školy 1</a:t>
            </a:r>
            <a:r>
              <a:rPr lang="cs-CZ" altLang="cs-CZ" sz="1800" smtClean="0"/>
              <a:t> – Nakladatelství FORTUNA, 2006 ISBN 80-7168-964-5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Ekonomika pro obchodní akademie a ostatní střední školy 2</a:t>
            </a:r>
            <a:r>
              <a:rPr lang="cs-CZ" altLang="cs-CZ" sz="1800" smtClean="0"/>
              <a:t> – Petr Klínský, Otto Münch –EDUKO nakladelství 2008 ISBN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978-80-87204-06-1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>
                <a:solidFill>
                  <a:srgbClr val="000000"/>
                </a:solidFill>
              </a:rPr>
              <a:t>Ekonomika – ekonomická a finanční gramotnost pro střední školy</a:t>
            </a:r>
            <a:r>
              <a:rPr lang="cs-CZ" altLang="cs-CZ" sz="1800" smtClean="0">
                <a:solidFill>
                  <a:srgbClr val="000000"/>
                </a:solidFill>
              </a:rPr>
              <a:t> – Petr Klínský, Otto Münch, Danuše Chromá – EDUKO nakladatelství, s.r.o., Praha 2011ISBN 978-80-87204-41-2</a:t>
            </a:r>
          </a:p>
          <a:p>
            <a:pPr eaLnBrk="1" hangingPunct="1">
              <a:buFontTx/>
              <a:buNone/>
            </a:pPr>
            <a:endParaRPr lang="cs-CZ" altLang="cs-CZ" sz="1800" smtClean="0"/>
          </a:p>
          <a:p>
            <a:pPr eaLnBrk="1" hangingPunct="1">
              <a:lnSpc>
                <a:spcPct val="80000"/>
              </a:lnSpc>
            </a:pPr>
            <a:endParaRPr lang="cs-CZ" altLang="cs-CZ" sz="1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621</Words>
  <Application>Microsoft Office PowerPoint</Application>
  <PresentationFormat>Předvádění na obrazovce (4:3)</PresentationFormat>
  <Paragraphs>78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Výchozí návrh</vt:lpstr>
      <vt:lpstr>Snímek 1</vt:lpstr>
      <vt:lpstr>Domácnost </vt:lpstr>
      <vt:lpstr>Snímek 3</vt:lpstr>
      <vt:lpstr>Majetek domácnosti</vt:lpstr>
      <vt:lpstr>Snímek 5</vt:lpstr>
      <vt:lpstr>Snímek 6</vt:lpstr>
      <vt:lpstr>Snímek 7</vt:lpstr>
      <vt:lpstr>Domácnost - rozpočet</vt:lpstr>
      <vt:lpstr>Příjmy </vt:lpstr>
      <vt:lpstr>Snímek 10</vt:lpstr>
      <vt:lpstr>Snímek 11</vt:lpstr>
      <vt:lpstr>Výdaje </vt:lpstr>
      <vt:lpstr>Snímek 13</vt:lpstr>
      <vt:lpstr>Porovnání příjmů a výdajů</vt:lpstr>
      <vt:lpstr>Snímek 15</vt:lpstr>
      <vt:lpstr>Snímek 16</vt:lpstr>
      <vt:lpstr>konec</vt:lpstr>
      <vt:lpstr>Snímek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Domácnost </dc:title>
  <dc:creator>Haut Radek</dc:creator>
  <cp:lastModifiedBy>Dum</cp:lastModifiedBy>
  <cp:revision>6</cp:revision>
  <dcterms:created xsi:type="dcterms:W3CDTF">2013-08-22T12:59:11Z</dcterms:created>
  <dcterms:modified xsi:type="dcterms:W3CDTF">2014-10-24T10:52:14Z</dcterms:modified>
</cp:coreProperties>
</file>