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58" r:id="rId3"/>
    <p:sldId id="264" r:id="rId4"/>
    <p:sldId id="271" r:id="rId5"/>
    <p:sldId id="273" r:id="rId6"/>
    <p:sldId id="274" r:id="rId7"/>
    <p:sldId id="276" r:id="rId8"/>
    <p:sldId id="283" r:id="rId9"/>
    <p:sldId id="284" r:id="rId10"/>
    <p:sldId id="259" r:id="rId11"/>
    <p:sldId id="278" r:id="rId12"/>
    <p:sldId id="279" r:id="rId13"/>
    <p:sldId id="280" r:id="rId14"/>
    <p:sldId id="286" r:id="rId15"/>
    <p:sldId id="281" r:id="rId16"/>
    <p:sldId id="28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50" autoAdjust="0"/>
    <p:restoredTop sz="94660"/>
  </p:normalViewPr>
  <p:slideViewPr>
    <p:cSldViewPr>
      <p:cViewPr varScale="1">
        <p:scale>
          <a:sx n="70" d="100"/>
          <a:sy n="70" d="100"/>
        </p:scale>
        <p:origin x="-135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589A54-594E-4C4C-BAB7-C9330D716450}" type="datetimeFigureOut">
              <a:rPr lang="cs-CZ" smtClean="0"/>
              <a:t>12.3.2011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F15168-A446-4A94-89CD-4B8FAF0EEB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16985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F15168-A446-4A94-89CD-4B8FAF0EEB5E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8368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F15168-A446-4A94-89CD-4B8FAF0EEB5E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8368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F15168-A446-4A94-89CD-4B8FAF0EEB5E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8368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F15168-A446-4A94-89CD-4B8FAF0EEB5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8368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F15168-A446-4A94-89CD-4B8FAF0EEB5E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8368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F15168-A446-4A94-89CD-4B8FAF0EEB5E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8368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F15168-A446-4A94-89CD-4B8FAF0EEB5E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8368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7AD82F-040F-4E2E-8D17-D6D3A23C90B2}" type="datetimeFigureOut">
              <a:rPr lang="cs-CZ" smtClean="0"/>
              <a:t>12.3.2011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AA941-EEDA-4160-91A7-9855F0C1A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10172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7AD82F-040F-4E2E-8D17-D6D3A23C90B2}" type="datetimeFigureOut">
              <a:rPr lang="cs-CZ" smtClean="0"/>
              <a:t>12.3.2011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AA941-EEDA-4160-91A7-9855F0C1A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55702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7AD82F-040F-4E2E-8D17-D6D3A23C90B2}" type="datetimeFigureOut">
              <a:rPr lang="cs-CZ" smtClean="0"/>
              <a:t>12.3.2011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AA941-EEDA-4160-91A7-9855F0C1A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54107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7AD82F-040F-4E2E-8D17-D6D3A23C90B2}" type="datetimeFigureOut">
              <a:rPr lang="cs-CZ" smtClean="0"/>
              <a:t>12.3.2011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AA941-EEDA-4160-91A7-9855F0C1A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01487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7AD82F-040F-4E2E-8D17-D6D3A23C90B2}" type="datetimeFigureOut">
              <a:rPr lang="cs-CZ" smtClean="0"/>
              <a:t>12.3.2011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AA941-EEDA-4160-91A7-9855F0C1A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694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7AD82F-040F-4E2E-8D17-D6D3A23C90B2}" type="datetimeFigureOut">
              <a:rPr lang="cs-CZ" smtClean="0"/>
              <a:t>12.3.2011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AA941-EEDA-4160-91A7-9855F0C1A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56872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7AD82F-040F-4E2E-8D17-D6D3A23C90B2}" type="datetimeFigureOut">
              <a:rPr lang="cs-CZ" smtClean="0"/>
              <a:t>12.3.2011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AA941-EEDA-4160-91A7-9855F0C1A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21680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7AD82F-040F-4E2E-8D17-D6D3A23C90B2}" type="datetimeFigureOut">
              <a:rPr lang="cs-CZ" smtClean="0"/>
              <a:t>12.3.2011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AA941-EEDA-4160-91A7-9855F0C1A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88918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7AD82F-040F-4E2E-8D17-D6D3A23C90B2}" type="datetimeFigureOut">
              <a:rPr lang="cs-CZ" smtClean="0"/>
              <a:t>12.3.2011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AA941-EEDA-4160-91A7-9855F0C1A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0172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7AD82F-040F-4E2E-8D17-D6D3A23C90B2}" type="datetimeFigureOut">
              <a:rPr lang="cs-CZ" smtClean="0"/>
              <a:t>12.3.2011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AA941-EEDA-4160-91A7-9855F0C1A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59848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7AD82F-040F-4E2E-8D17-D6D3A23C90B2}" type="datetimeFigureOut">
              <a:rPr lang="cs-CZ" smtClean="0"/>
              <a:t>12.3.2011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AA941-EEDA-4160-91A7-9855F0C1A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63485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60000"/>
                <a:lumOff val="40000"/>
              </a:schemeClr>
            </a:gs>
            <a:gs pos="50000">
              <a:schemeClr val="accent1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7AD82F-040F-4E2E-8D17-D6D3A23C90B2}" type="datetimeFigureOut">
              <a:rPr lang="cs-CZ" smtClean="0"/>
              <a:t>12.3.2011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4AA941-EEDA-4160-91A7-9855F0C1A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8535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92696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3300" b="1" dirty="0" smtClean="0"/>
              <a:t>I-Čj-5</a:t>
            </a:r>
            <a:r>
              <a:rPr lang="cs-CZ" sz="3000" b="1" dirty="0" smtClean="0"/>
              <a:t/>
            </a:r>
            <a:br>
              <a:rPr lang="cs-CZ" sz="3000" b="1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Vyjmenovaná slova po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564904"/>
            <a:ext cx="6400800" cy="1752600"/>
          </a:xfrm>
        </p:spPr>
        <p:txBody>
          <a:bodyPr>
            <a:noAutofit/>
          </a:bodyPr>
          <a:lstStyle/>
          <a:p>
            <a:r>
              <a:rPr lang="cs-CZ" sz="15000" dirty="0">
                <a:solidFill>
                  <a:schemeClr val="accent1">
                    <a:lumMod val="50000"/>
                  </a:schemeClr>
                </a:solidFill>
                <a:latin typeface="Arial Rounded MT Bold" pitchFamily="34" charset="0"/>
              </a:rPr>
              <a:t>P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373216"/>
            <a:ext cx="56769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52369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2492896"/>
            <a:ext cx="8568952" cy="1470025"/>
          </a:xfrm>
        </p:spPr>
        <p:txBody>
          <a:bodyPr>
            <a:noAutofit/>
          </a:bodyPr>
          <a:lstStyle/>
          <a:p>
            <a:r>
              <a:rPr lang="cs-CZ" sz="5000" b="1" dirty="0">
                <a:latin typeface="Courier New" pitchFamily="49" charset="0"/>
                <a:cs typeface="Courier New" pitchFamily="49" charset="0"/>
              </a:rPr>
              <a:t>p</a:t>
            </a:r>
            <a:r>
              <a:rPr lang="cs-CZ" sz="5000" b="1" dirty="0" smtClean="0">
                <a:latin typeface="Courier New" pitchFamily="49" charset="0"/>
                <a:cs typeface="Courier New" pitchFamily="49" charset="0"/>
              </a:rPr>
              <a:t>ýcha, pytel, pysk, netopýr, slepýš, pyl, kopyto, klopýtat, třpytit se, zpytovat, pykat, pýr, pýřit se, </a:t>
            </a:r>
            <a:br>
              <a:rPr lang="cs-CZ" sz="5000" b="1" dirty="0" smtClean="0">
                <a:latin typeface="Courier New" pitchFamily="49" charset="0"/>
                <a:cs typeface="Courier New" pitchFamily="49" charset="0"/>
              </a:rPr>
            </a:br>
            <a:r>
              <a:rPr lang="cs-CZ" sz="5000" b="1" dirty="0" smtClean="0">
                <a:latin typeface="Courier New" pitchFamily="49" charset="0"/>
                <a:cs typeface="Courier New" pitchFamily="49" charset="0"/>
              </a:rPr>
              <a:t>čepýřit se</a:t>
            </a:r>
            <a:endParaRPr lang="cs-CZ" sz="5000" b="1" dirty="0">
              <a:latin typeface="Courier New" pitchFamily="49" charset="0"/>
              <a:cs typeface="Courier New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7262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latin typeface="Courier New" pitchFamily="49" charset="0"/>
                <a:cs typeface="Courier New" pitchFamily="49" charset="0"/>
              </a:rPr>
              <a:t>PÝCHA</a:t>
            </a:r>
            <a:endParaRPr lang="cs-CZ" sz="5000" b="1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Podstatné jméno rodu </a:t>
            </a:r>
            <a:r>
              <a:rPr lang="cs-CZ" sz="2000" b="1" dirty="0" smtClean="0"/>
              <a:t>ženského</a:t>
            </a:r>
          </a:p>
          <a:p>
            <a:endParaRPr lang="cs-CZ" sz="2000" b="1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0679780"/>
              </p:ext>
            </p:extLst>
          </p:nvPr>
        </p:nvGraphicFramePr>
        <p:xfrm>
          <a:off x="611560" y="2060848"/>
          <a:ext cx="5042535" cy="35356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82040"/>
                <a:gridCol w="1619885"/>
                <a:gridCol w="234061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Jed.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Mn.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1.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smtClean="0">
                          <a:effectLst/>
                        </a:rPr>
                        <a:t>pých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pýchy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2.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pýchy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pých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3.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pýše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pýchám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4.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pýchu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pýchy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5.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pýcho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pýchy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6.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pýše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pýchách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7.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pýchou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pýchami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66971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latin typeface="Courier New" pitchFamily="49" charset="0"/>
                <a:cs typeface="Courier New" pitchFamily="49" charset="0"/>
              </a:rPr>
              <a:t>PYTEL</a:t>
            </a:r>
            <a:endParaRPr lang="cs-CZ" sz="5000" b="1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Podstatné jméno rodu </a:t>
            </a:r>
            <a:r>
              <a:rPr lang="cs-CZ" sz="2000" b="1" dirty="0" smtClean="0"/>
              <a:t>mužského neživotného</a:t>
            </a:r>
          </a:p>
          <a:p>
            <a:endParaRPr lang="cs-CZ" sz="2000" b="1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2195035"/>
              </p:ext>
            </p:extLst>
          </p:nvPr>
        </p:nvGraphicFramePr>
        <p:xfrm>
          <a:off x="611560" y="2060848"/>
          <a:ext cx="5042535" cy="35356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82040"/>
                <a:gridCol w="1619885"/>
                <a:gridCol w="234061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Jed.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Mn.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1.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pytel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pytle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2.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pytle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pytlů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3.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pytli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pytlům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4.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pytel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pytle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5.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pytli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pytle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6.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pytli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pytlích, -ech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7.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pytlem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pytli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33513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latin typeface="Courier New" pitchFamily="49" charset="0"/>
                <a:cs typeface="Courier New" pitchFamily="49" charset="0"/>
              </a:rPr>
              <a:t>PYSK</a:t>
            </a:r>
            <a:endParaRPr lang="cs-CZ" sz="5000" b="1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Podstatné jméno rodu </a:t>
            </a:r>
            <a:r>
              <a:rPr lang="cs-CZ" sz="2000" b="1" dirty="0" smtClean="0"/>
              <a:t>mužského neživotného</a:t>
            </a:r>
          </a:p>
          <a:p>
            <a:endParaRPr lang="cs-CZ" sz="2000" b="1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7146346"/>
              </p:ext>
            </p:extLst>
          </p:nvPr>
        </p:nvGraphicFramePr>
        <p:xfrm>
          <a:off x="611560" y="2060848"/>
          <a:ext cx="5042535" cy="35356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82040"/>
                <a:gridCol w="1726272"/>
                <a:gridCol w="2234223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Jed.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Mn.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1.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smtClean="0">
                          <a:effectLst/>
                        </a:rPr>
                        <a:t>pysk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pysky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2.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pysku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pyskům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3.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pysku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pyskům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4.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smtClean="0">
                          <a:effectLst/>
                        </a:rPr>
                        <a:t>pysk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pysky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5.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pysku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pysky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6.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pysku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pyscích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7.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pyskem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pysky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64339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latin typeface="Courier New" pitchFamily="49" charset="0"/>
                <a:cs typeface="Courier New" pitchFamily="49" charset="0"/>
              </a:rPr>
              <a:t>NETOPÝR</a:t>
            </a:r>
            <a:endParaRPr lang="cs-CZ" sz="5000" b="1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Podstatné jméno rodu </a:t>
            </a:r>
            <a:r>
              <a:rPr lang="cs-CZ" sz="2000" b="1" dirty="0" smtClean="0"/>
              <a:t>mužského životného</a:t>
            </a:r>
          </a:p>
          <a:p>
            <a:endParaRPr lang="cs-CZ" sz="2000" b="1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0605915"/>
              </p:ext>
            </p:extLst>
          </p:nvPr>
        </p:nvGraphicFramePr>
        <p:xfrm>
          <a:off x="611560" y="2060848"/>
          <a:ext cx="5042535" cy="35356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82040"/>
                <a:gridCol w="1870288"/>
                <a:gridCol w="2090207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Jed.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Mn.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1.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smtClean="0">
                          <a:effectLst/>
                        </a:rPr>
                        <a:t>netopýr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netopýři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2.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netopýra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netopýrů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3.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netopýru, - </a:t>
                      </a:r>
                      <a:r>
                        <a:rPr lang="cs-CZ" sz="2000" kern="1200" dirty="0" err="1" smtClean="0">
                          <a:effectLst/>
                        </a:rPr>
                        <a:t>ovi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netopýrům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4.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netopýra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netopýry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5.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netopýre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netopýři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6.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netopýru, - </a:t>
                      </a:r>
                      <a:r>
                        <a:rPr lang="cs-CZ" sz="2000" kern="1200" dirty="0" err="1" smtClean="0">
                          <a:effectLst/>
                        </a:rPr>
                        <a:t>ovi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netopýrech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7.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netopýrem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netopýry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14626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latin typeface="Courier New" pitchFamily="49" charset="0"/>
                <a:cs typeface="Courier New" pitchFamily="49" charset="0"/>
              </a:rPr>
              <a:t>SLEPÝŠ</a:t>
            </a:r>
            <a:endParaRPr lang="cs-CZ" sz="5000" b="1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Podstatné jméno rodu </a:t>
            </a:r>
            <a:r>
              <a:rPr lang="cs-CZ" sz="2000" b="1" dirty="0" smtClean="0"/>
              <a:t>mužského životného</a:t>
            </a:r>
          </a:p>
          <a:p>
            <a:endParaRPr lang="cs-CZ" sz="2000" b="1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6736409"/>
              </p:ext>
            </p:extLst>
          </p:nvPr>
        </p:nvGraphicFramePr>
        <p:xfrm>
          <a:off x="611560" y="2060848"/>
          <a:ext cx="5042535" cy="35356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82040"/>
                <a:gridCol w="1619885"/>
                <a:gridCol w="234061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Jed.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Mn.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1.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smtClean="0">
                          <a:effectLst/>
                        </a:rPr>
                        <a:t>slepýš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slepýši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2.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slepýše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slepýšů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3.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slepýši, - </a:t>
                      </a:r>
                      <a:r>
                        <a:rPr lang="cs-CZ" sz="2000" kern="1200" dirty="0" err="1" smtClean="0">
                          <a:effectLst/>
                        </a:rPr>
                        <a:t>ovi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slepýšům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4.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slepýše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slepýše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5.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slepýši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slepýši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6.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slepýši, - </a:t>
                      </a:r>
                      <a:r>
                        <a:rPr lang="cs-CZ" sz="2000" kern="1200" dirty="0" err="1" smtClean="0">
                          <a:effectLst/>
                        </a:rPr>
                        <a:t>ovi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slepýších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7.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slepýšem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slepýši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64526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latin typeface="Courier New" pitchFamily="49" charset="0"/>
                <a:cs typeface="Courier New" pitchFamily="49" charset="0"/>
              </a:rPr>
              <a:t>PYL</a:t>
            </a:r>
            <a:endParaRPr lang="cs-CZ" sz="5000" b="1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Podstatné jméno rodu </a:t>
            </a:r>
            <a:r>
              <a:rPr lang="cs-CZ" sz="2000" b="1" dirty="0" smtClean="0"/>
              <a:t>mužského neživotného</a:t>
            </a:r>
          </a:p>
          <a:p>
            <a:endParaRPr lang="cs-CZ" sz="2000" b="1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7477949"/>
              </p:ext>
            </p:extLst>
          </p:nvPr>
        </p:nvGraphicFramePr>
        <p:xfrm>
          <a:off x="611560" y="2060848"/>
          <a:ext cx="5042535" cy="35356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82040"/>
                <a:gridCol w="1619885"/>
                <a:gridCol w="234061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Jed.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Mn.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1.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smtClean="0">
                          <a:effectLst/>
                        </a:rPr>
                        <a:t>pyl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2.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pylu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pylů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3.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pylu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pylům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4.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pyl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5.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pyle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6.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pylu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pylech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7.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pylem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16354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latin typeface="Courier New" pitchFamily="49" charset="0"/>
                <a:cs typeface="Courier New" pitchFamily="49" charset="0"/>
              </a:rPr>
              <a:t>KOPYTO</a:t>
            </a:r>
            <a:endParaRPr lang="cs-CZ" sz="5000" b="1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Podstatné jméno rodu </a:t>
            </a:r>
            <a:r>
              <a:rPr lang="cs-CZ" sz="2000" b="1" dirty="0" smtClean="0"/>
              <a:t>střední</a:t>
            </a:r>
          </a:p>
          <a:p>
            <a:endParaRPr lang="cs-CZ" sz="2000" b="1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7769250"/>
              </p:ext>
            </p:extLst>
          </p:nvPr>
        </p:nvGraphicFramePr>
        <p:xfrm>
          <a:off x="611560" y="2060848"/>
          <a:ext cx="5042535" cy="35356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82040"/>
                <a:gridCol w="1619885"/>
                <a:gridCol w="234061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Jed.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Mn.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1.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kopyto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kopyta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2.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kopyta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smtClean="0">
                          <a:effectLst/>
                        </a:rPr>
                        <a:t>kopyt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3.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kopytu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kopytům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4.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kopyto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kopyta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5.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kopyto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kopyta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6.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kopytu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kopytech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7.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kopytem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kopyty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09182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latin typeface="Courier New" pitchFamily="49" charset="0"/>
                <a:cs typeface="Courier New" pitchFamily="49" charset="0"/>
              </a:rPr>
              <a:t>KLOPÝTAT</a:t>
            </a:r>
            <a:endParaRPr lang="cs-CZ" sz="5000" b="1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28800"/>
            <a:ext cx="7787208" cy="4497363"/>
          </a:xfrm>
        </p:spPr>
        <p:txBody>
          <a:bodyPr/>
          <a:lstStyle/>
          <a:p>
            <a:r>
              <a:rPr lang="cs-CZ" sz="2000" dirty="0" smtClean="0"/>
              <a:t>Sloveso v neurčitém tvaru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4863777"/>
              </p:ext>
            </p:extLst>
          </p:nvPr>
        </p:nvGraphicFramePr>
        <p:xfrm>
          <a:off x="683568" y="2204864"/>
          <a:ext cx="4686300" cy="236204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31893"/>
                <a:gridCol w="1515407"/>
                <a:gridCol w="1439000"/>
              </a:tblGrid>
              <a:tr h="4178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Jed.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Mn.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5182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1. osoba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klopýtám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klopýtáme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2. osoba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klopýtáš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klopýtáte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3. osoba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klopýtá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klopýtají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4178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Rozkaz. způsob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klopýtej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klopýtejte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20605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latin typeface="Courier New" pitchFamily="49" charset="0"/>
                <a:cs typeface="Courier New" pitchFamily="49" charset="0"/>
              </a:rPr>
              <a:t>TŘPYTIT SE</a:t>
            </a:r>
            <a:endParaRPr lang="cs-CZ" sz="5000" b="1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28800"/>
            <a:ext cx="7787208" cy="4497363"/>
          </a:xfrm>
        </p:spPr>
        <p:txBody>
          <a:bodyPr/>
          <a:lstStyle/>
          <a:p>
            <a:r>
              <a:rPr lang="cs-CZ" sz="2000" dirty="0" smtClean="0"/>
              <a:t>Sloveso v neurčitém tvaru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0301246"/>
              </p:ext>
            </p:extLst>
          </p:nvPr>
        </p:nvGraphicFramePr>
        <p:xfrm>
          <a:off x="683568" y="2204864"/>
          <a:ext cx="4686300" cy="236204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31893"/>
                <a:gridCol w="1515407"/>
                <a:gridCol w="1439000"/>
              </a:tblGrid>
              <a:tr h="4178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Jed.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Mn.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5182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1. osoba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třpytím se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třpytíme se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2. osoba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třpytíš se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třpytíte se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3. osoba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třpytíš se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třpytí se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4178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Rozkaz. způsob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třpyť se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třpyťte se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02515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latin typeface="Courier New" pitchFamily="49" charset="0"/>
                <a:cs typeface="Courier New" pitchFamily="49" charset="0"/>
              </a:rPr>
              <a:t>ZPYTOVAT</a:t>
            </a:r>
            <a:endParaRPr lang="cs-CZ" sz="5000" b="1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28800"/>
            <a:ext cx="7787208" cy="4497363"/>
          </a:xfrm>
        </p:spPr>
        <p:txBody>
          <a:bodyPr/>
          <a:lstStyle/>
          <a:p>
            <a:r>
              <a:rPr lang="cs-CZ" sz="2000" dirty="0" smtClean="0"/>
              <a:t>Sloveso v neurčitém tvaru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4230671"/>
              </p:ext>
            </p:extLst>
          </p:nvPr>
        </p:nvGraphicFramePr>
        <p:xfrm>
          <a:off x="683568" y="2204864"/>
          <a:ext cx="4686300" cy="236204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31893"/>
                <a:gridCol w="1515407"/>
                <a:gridCol w="1439000"/>
              </a:tblGrid>
              <a:tr h="4178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Jed.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Mn.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5182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1. osoba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zpytuji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zpytujeme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2. osoba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zpytuješ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zpytujete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3. osoba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zpytuje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zpytují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4178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Rozkaz. způsob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zpytuj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zpytujte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02515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latin typeface="Courier New" pitchFamily="49" charset="0"/>
                <a:cs typeface="Courier New" pitchFamily="49" charset="0"/>
              </a:rPr>
              <a:t>PYKAT</a:t>
            </a:r>
            <a:endParaRPr lang="cs-CZ" sz="5000" b="1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28800"/>
            <a:ext cx="7787208" cy="4497363"/>
          </a:xfrm>
        </p:spPr>
        <p:txBody>
          <a:bodyPr/>
          <a:lstStyle/>
          <a:p>
            <a:r>
              <a:rPr lang="cs-CZ" sz="2000" dirty="0" smtClean="0"/>
              <a:t>Sloveso v neurčitém tvaru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45568692"/>
              </p:ext>
            </p:extLst>
          </p:nvPr>
        </p:nvGraphicFramePr>
        <p:xfrm>
          <a:off x="683568" y="2204864"/>
          <a:ext cx="4686300" cy="236204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31893"/>
                <a:gridCol w="1515407"/>
                <a:gridCol w="1439000"/>
              </a:tblGrid>
              <a:tr h="4178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Jed.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Mn.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5182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1. osoba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pykám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pykáme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2. osoba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pykáš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pykáte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3. osoba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pyká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pykají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4178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Rozkaz. způsob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pykej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pykejte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02515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latin typeface="Courier New" pitchFamily="49" charset="0"/>
                <a:cs typeface="Courier New" pitchFamily="49" charset="0"/>
              </a:rPr>
              <a:t>PÝR</a:t>
            </a:r>
            <a:endParaRPr lang="cs-CZ" sz="5000" b="1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Podstatné jméno rodu </a:t>
            </a:r>
            <a:r>
              <a:rPr lang="cs-CZ" sz="2000" b="1" dirty="0" smtClean="0"/>
              <a:t>mužského neživotného</a:t>
            </a:r>
          </a:p>
          <a:p>
            <a:endParaRPr lang="cs-CZ" sz="2000" b="1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9842103"/>
              </p:ext>
            </p:extLst>
          </p:nvPr>
        </p:nvGraphicFramePr>
        <p:xfrm>
          <a:off x="611560" y="2060848"/>
          <a:ext cx="5042535" cy="35356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82040"/>
                <a:gridCol w="1619885"/>
                <a:gridCol w="234061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Jed.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Mn.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1.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smtClean="0">
                          <a:effectLst/>
                        </a:rPr>
                        <a:t>pýr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pýry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2.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pýru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pýrů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3.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pýru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pýrům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4.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pýr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pýry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5.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pýre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pýry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6.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pýru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pýrech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7.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pýrem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pýry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5373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latin typeface="Courier New" pitchFamily="49" charset="0"/>
                <a:cs typeface="Courier New" pitchFamily="49" charset="0"/>
              </a:rPr>
              <a:t>PÝŘIT SE</a:t>
            </a:r>
            <a:endParaRPr lang="cs-CZ" sz="5000" b="1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28800"/>
            <a:ext cx="7787208" cy="4497363"/>
          </a:xfrm>
        </p:spPr>
        <p:txBody>
          <a:bodyPr/>
          <a:lstStyle/>
          <a:p>
            <a:r>
              <a:rPr lang="cs-CZ" sz="2000" dirty="0" smtClean="0"/>
              <a:t>Sloveso v neurčitém tvaru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3967560"/>
              </p:ext>
            </p:extLst>
          </p:nvPr>
        </p:nvGraphicFramePr>
        <p:xfrm>
          <a:off x="683568" y="2204864"/>
          <a:ext cx="4686300" cy="236204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31893"/>
                <a:gridCol w="1515407"/>
                <a:gridCol w="1439000"/>
              </a:tblGrid>
              <a:tr h="4178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Jed.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Mn.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5182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1. osoba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pýřím se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pýříme se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2. osoba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pýříš se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pýříte se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3. osoba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pýří se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pýří se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4178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Rozkaz. způsob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pyř se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pyřte se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02515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latin typeface="Courier New" pitchFamily="49" charset="0"/>
                <a:cs typeface="Courier New" pitchFamily="49" charset="0"/>
              </a:rPr>
              <a:t>ČEPÝŘIT SE</a:t>
            </a:r>
            <a:endParaRPr lang="cs-CZ" sz="5000" b="1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28800"/>
            <a:ext cx="7787208" cy="4497363"/>
          </a:xfrm>
        </p:spPr>
        <p:txBody>
          <a:bodyPr/>
          <a:lstStyle/>
          <a:p>
            <a:r>
              <a:rPr lang="cs-CZ" sz="2000" dirty="0" smtClean="0"/>
              <a:t>Sloveso v neurčitém tvaru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7660296"/>
              </p:ext>
            </p:extLst>
          </p:nvPr>
        </p:nvGraphicFramePr>
        <p:xfrm>
          <a:off x="683568" y="2204864"/>
          <a:ext cx="5976664" cy="236204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31893"/>
                <a:gridCol w="1940515"/>
                <a:gridCol w="2304256"/>
              </a:tblGrid>
              <a:tr h="4178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Jed.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Mn.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5182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1. osoba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čepýřím se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čepýříme se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2. osoba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čepýříš se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čepýříte se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3. osoba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čepýří se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čepýří se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4178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Rozkaz. způsob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čepyř se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čepyřte</a:t>
                      </a:r>
                      <a:r>
                        <a:rPr lang="cs-CZ" sz="2000" kern="1200" baseline="0" dirty="0" smtClean="0">
                          <a:effectLst/>
                        </a:rPr>
                        <a:t> </a:t>
                      </a:r>
                      <a:r>
                        <a:rPr lang="cs-CZ" sz="2000" kern="1200" dirty="0" smtClean="0">
                          <a:effectLst/>
                        </a:rPr>
                        <a:t>se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02515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</TotalTime>
  <Words>639</Words>
  <Application>Microsoft Office PowerPoint</Application>
  <PresentationFormat>Předvádění na obrazovce (4:3)</PresentationFormat>
  <Paragraphs>306</Paragraphs>
  <Slides>16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I-Čj-5  Vyjmenovaná slova po</vt:lpstr>
      <vt:lpstr>pýcha, pytel, pysk, netopýr, slepýš, pyl, kopyto, klopýtat, třpytit se, zpytovat, pykat, pýr, pýřit se,  čepýřit se</vt:lpstr>
      <vt:lpstr>PÝCHA</vt:lpstr>
      <vt:lpstr>PYTEL</vt:lpstr>
      <vt:lpstr>PYSK</vt:lpstr>
      <vt:lpstr>NETOPÝR</vt:lpstr>
      <vt:lpstr>SLEPÝŠ</vt:lpstr>
      <vt:lpstr>PYL</vt:lpstr>
      <vt:lpstr>KOPYTO</vt:lpstr>
      <vt:lpstr>KLOPÝTAT</vt:lpstr>
      <vt:lpstr>TŘPYTIT SE</vt:lpstr>
      <vt:lpstr>ZPYTOVAT</vt:lpstr>
      <vt:lpstr>PYKAT</vt:lpstr>
      <vt:lpstr>PÝR</vt:lpstr>
      <vt:lpstr>PÝŘIT SE</vt:lpstr>
      <vt:lpstr>ČEPÝŘIT SE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</dc:title>
  <dc:creator>Petr Jorda</dc:creator>
  <cp:lastModifiedBy>Petr Jorda</cp:lastModifiedBy>
  <cp:revision>29</cp:revision>
  <dcterms:created xsi:type="dcterms:W3CDTF">2010-12-30T06:39:22Z</dcterms:created>
  <dcterms:modified xsi:type="dcterms:W3CDTF">2011-03-12T19:46:34Z</dcterms:modified>
</cp:coreProperties>
</file>