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695A-1DAF-4B4F-AE22-A4F05C47E088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65D4E-62B5-4293-A901-22C10451FA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695A-1DAF-4B4F-AE22-A4F05C47E088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65D4E-62B5-4293-A901-22C10451FA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695A-1DAF-4B4F-AE22-A4F05C47E088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65D4E-62B5-4293-A901-22C10451FA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695A-1DAF-4B4F-AE22-A4F05C47E088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65D4E-62B5-4293-A901-22C10451FA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695A-1DAF-4B4F-AE22-A4F05C47E088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65D4E-62B5-4293-A901-22C10451FA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695A-1DAF-4B4F-AE22-A4F05C47E088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65D4E-62B5-4293-A901-22C10451FA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695A-1DAF-4B4F-AE22-A4F05C47E088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65D4E-62B5-4293-A901-22C10451FA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695A-1DAF-4B4F-AE22-A4F05C47E088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65D4E-62B5-4293-A901-22C10451FA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695A-1DAF-4B4F-AE22-A4F05C47E088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65D4E-62B5-4293-A901-22C10451FA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695A-1DAF-4B4F-AE22-A4F05C47E088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65D4E-62B5-4293-A901-22C10451FA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695A-1DAF-4B4F-AE22-A4F05C47E088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65D4E-62B5-4293-A901-22C10451FA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49695A-1DAF-4B4F-AE22-A4F05C47E088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365D4E-62B5-4293-A901-22C10451FA5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47500" lnSpcReduction="20000"/>
          </a:bodyPr>
          <a:lstStyle/>
          <a:p>
            <a:pPr marL="0" lvl="0" indent="0" algn="just">
              <a:lnSpc>
                <a:spcPct val="150000"/>
              </a:lnSpc>
              <a:buNone/>
              <a:defRPr/>
            </a:pPr>
            <a:r>
              <a:rPr lang="cs-CZ" b="1" i="1" dirty="0">
                <a:cs typeface="Times New Roman" pitchFamily="18" charset="0"/>
              </a:rPr>
              <a:t>Datum: </a:t>
            </a:r>
            <a:r>
              <a:rPr lang="cs-CZ" dirty="0" smtClean="0">
                <a:cs typeface="Times New Roman" pitchFamily="18" charset="0"/>
              </a:rPr>
              <a:t>16. </a:t>
            </a:r>
            <a:r>
              <a:rPr lang="cs-CZ" dirty="0">
                <a:cs typeface="Times New Roman" pitchFamily="18" charset="0"/>
              </a:rPr>
              <a:t>3. 2013</a:t>
            </a:r>
          </a:p>
          <a:p>
            <a:pPr marL="0" lvl="0" indent="0" algn="just">
              <a:lnSpc>
                <a:spcPct val="150000"/>
              </a:lnSpc>
              <a:buNone/>
              <a:defRPr/>
            </a:pPr>
            <a:r>
              <a:rPr lang="cs-CZ" dirty="0">
                <a:cs typeface="Times New Roman" pitchFamily="18" charset="0"/>
              </a:rPr>
              <a:t> </a:t>
            </a:r>
            <a:r>
              <a:rPr lang="cs-CZ" b="1" i="1" dirty="0">
                <a:cs typeface="Times New Roman" pitchFamily="18" charset="0"/>
              </a:rPr>
              <a:t>Projekt:</a:t>
            </a:r>
            <a:r>
              <a:rPr lang="cs-CZ" b="1" dirty="0">
                <a:cs typeface="Times New Roman" pitchFamily="18" charset="0"/>
              </a:rPr>
              <a:t> </a:t>
            </a:r>
            <a:r>
              <a:rPr lang="cs-CZ" dirty="0">
                <a:cs typeface="Times New Roman" pitchFamily="18" charset="0"/>
              </a:rPr>
              <a:t>Kvalitní výuka</a:t>
            </a:r>
          </a:p>
          <a:p>
            <a:pPr marL="0" lvl="0" indent="0" algn="just">
              <a:lnSpc>
                <a:spcPct val="150000"/>
              </a:lnSpc>
              <a:buNone/>
              <a:defRPr/>
            </a:pPr>
            <a:r>
              <a:rPr lang="cs-CZ" dirty="0">
                <a:cs typeface="Times New Roman" pitchFamily="18" charset="0"/>
              </a:rPr>
              <a:t> </a:t>
            </a:r>
            <a:r>
              <a:rPr lang="cs-CZ" b="1" i="1" dirty="0">
                <a:cs typeface="Times New Roman" pitchFamily="18" charset="0"/>
              </a:rPr>
              <a:t>Registrační číslo:</a:t>
            </a:r>
            <a:r>
              <a:rPr lang="cs-CZ" b="1" dirty="0">
                <a:cs typeface="Times New Roman" pitchFamily="18" charset="0"/>
              </a:rPr>
              <a:t> </a:t>
            </a:r>
            <a:r>
              <a:rPr lang="cs-CZ" dirty="0">
                <a:cs typeface="Times New Roman" pitchFamily="18" charset="0"/>
              </a:rPr>
              <a:t>CZ.1.07/1.5.00/34.0731</a:t>
            </a:r>
          </a:p>
          <a:p>
            <a:pPr marL="0" lvl="0" indent="0" algn="just">
              <a:lnSpc>
                <a:spcPct val="150000"/>
              </a:lnSpc>
              <a:buNone/>
              <a:defRPr/>
            </a:pPr>
            <a:r>
              <a:rPr lang="cs-CZ" dirty="0">
                <a:cs typeface="Times New Roman" pitchFamily="18" charset="0"/>
              </a:rPr>
              <a:t> </a:t>
            </a:r>
            <a:r>
              <a:rPr lang="cs-CZ" b="1" i="1" dirty="0">
                <a:cs typeface="Times New Roman" pitchFamily="18" charset="0"/>
              </a:rPr>
              <a:t>Číslo DUM:</a:t>
            </a:r>
            <a:r>
              <a:rPr lang="cs-CZ" b="1" dirty="0">
                <a:cs typeface="Times New Roman" pitchFamily="18" charset="0"/>
              </a:rPr>
              <a:t> </a:t>
            </a:r>
            <a:r>
              <a:rPr lang="cs-CZ" dirty="0" smtClean="0">
                <a:cs typeface="Times New Roman" pitchFamily="18" charset="0"/>
              </a:rPr>
              <a:t>VY_22_INOVACE_25</a:t>
            </a:r>
            <a:r>
              <a:rPr lang="cs-CZ" b="1" dirty="0">
                <a:cs typeface="Times New Roman" pitchFamily="18" charset="0"/>
              </a:rPr>
              <a:t>	</a:t>
            </a:r>
            <a:endParaRPr lang="cs-CZ" dirty="0">
              <a:cs typeface="Times New Roman" pitchFamily="18" charset="0"/>
            </a:endParaRPr>
          </a:p>
          <a:p>
            <a:pPr marL="0" lvl="0" indent="0" algn="just">
              <a:lnSpc>
                <a:spcPct val="150000"/>
              </a:lnSpc>
              <a:buNone/>
              <a:defRPr/>
            </a:pPr>
            <a:r>
              <a:rPr lang="cs-CZ" dirty="0">
                <a:cs typeface="Times New Roman" pitchFamily="18" charset="0"/>
              </a:rPr>
              <a:t> </a:t>
            </a:r>
            <a:r>
              <a:rPr lang="cs-CZ" b="1" i="1" dirty="0">
                <a:cs typeface="Times New Roman" pitchFamily="18" charset="0"/>
              </a:rPr>
              <a:t>Jméno autora:</a:t>
            </a:r>
            <a:r>
              <a:rPr lang="cs-CZ" b="1" dirty="0">
                <a:cs typeface="Times New Roman" pitchFamily="18" charset="0"/>
              </a:rPr>
              <a:t> </a:t>
            </a:r>
            <a:r>
              <a:rPr lang="cs-CZ" dirty="0">
                <a:cs typeface="Times New Roman" pitchFamily="18" charset="0"/>
              </a:rPr>
              <a:t>Mgr. Renata </a:t>
            </a:r>
            <a:r>
              <a:rPr lang="cs-CZ" dirty="0" err="1">
                <a:cs typeface="Times New Roman" pitchFamily="18" charset="0"/>
              </a:rPr>
              <a:t>Paulíčková</a:t>
            </a:r>
            <a:endParaRPr lang="cs-CZ" dirty="0">
              <a:cs typeface="Times New Roman" pitchFamily="18" charset="0"/>
            </a:endParaRPr>
          </a:p>
          <a:p>
            <a:pPr marL="0" lvl="0" indent="0" algn="just">
              <a:lnSpc>
                <a:spcPct val="150000"/>
              </a:lnSpc>
              <a:buNone/>
              <a:defRPr/>
            </a:pPr>
            <a:r>
              <a:rPr lang="cs-CZ" dirty="0">
                <a:cs typeface="Times New Roman" pitchFamily="18" charset="0"/>
              </a:rPr>
              <a:t> </a:t>
            </a:r>
            <a:r>
              <a:rPr lang="cs-CZ" b="1" i="1" dirty="0">
                <a:cs typeface="Times New Roman" pitchFamily="18" charset="0"/>
              </a:rPr>
              <a:t>Název práce:</a:t>
            </a:r>
            <a:r>
              <a:rPr lang="cs-CZ" b="1" dirty="0">
                <a:cs typeface="Times New Roman" pitchFamily="18" charset="0"/>
              </a:rPr>
              <a:t> </a:t>
            </a:r>
            <a:r>
              <a:rPr lang="cs-CZ" dirty="0" err="1" smtClean="0">
                <a:cs typeface="Times New Roman" pitchFamily="18" charset="0"/>
              </a:rPr>
              <a:t>Future</a:t>
            </a:r>
            <a:r>
              <a:rPr lang="cs-CZ" dirty="0" smtClean="0">
                <a:cs typeface="Times New Roman" pitchFamily="18" charset="0"/>
              </a:rPr>
              <a:t> </a:t>
            </a:r>
            <a:r>
              <a:rPr lang="cs-CZ" dirty="0" err="1" smtClean="0">
                <a:cs typeface="Times New Roman" pitchFamily="18" charset="0"/>
              </a:rPr>
              <a:t>forms</a:t>
            </a:r>
            <a:r>
              <a:rPr lang="cs-CZ" dirty="0" smtClean="0">
                <a:cs typeface="Times New Roman" pitchFamily="18" charset="0"/>
              </a:rPr>
              <a:t> I.</a:t>
            </a:r>
            <a:endParaRPr lang="cs-CZ" dirty="0">
              <a:cs typeface="Times New Roman" pitchFamily="18" charset="0"/>
            </a:endParaRPr>
          </a:p>
          <a:p>
            <a:pPr marL="0" lvl="0" indent="0" algn="just">
              <a:lnSpc>
                <a:spcPct val="150000"/>
              </a:lnSpc>
              <a:buNone/>
              <a:defRPr/>
            </a:pPr>
            <a:r>
              <a:rPr lang="cs-CZ" dirty="0">
                <a:cs typeface="Times New Roman" pitchFamily="18" charset="0"/>
              </a:rPr>
              <a:t> </a:t>
            </a:r>
            <a:r>
              <a:rPr lang="cs-CZ" b="1" i="1" dirty="0">
                <a:cs typeface="Times New Roman" pitchFamily="18" charset="0"/>
              </a:rPr>
              <a:t>Předmět</a:t>
            </a:r>
            <a:r>
              <a:rPr lang="cs-CZ" i="1" dirty="0">
                <a:cs typeface="Times New Roman" pitchFamily="18" charset="0"/>
              </a:rPr>
              <a:t>:</a:t>
            </a:r>
            <a:r>
              <a:rPr lang="cs-CZ" dirty="0">
                <a:cs typeface="Times New Roman" pitchFamily="18" charset="0"/>
              </a:rPr>
              <a:t> angličtina</a:t>
            </a:r>
          </a:p>
          <a:p>
            <a:pPr marL="0" lvl="0" indent="0" algn="just">
              <a:lnSpc>
                <a:spcPct val="150000"/>
              </a:lnSpc>
              <a:buNone/>
              <a:defRPr/>
            </a:pPr>
            <a:r>
              <a:rPr lang="cs-CZ" dirty="0">
                <a:cs typeface="Times New Roman" pitchFamily="18" charset="0"/>
              </a:rPr>
              <a:t> </a:t>
            </a:r>
            <a:r>
              <a:rPr lang="cs-CZ" b="1" i="1" dirty="0">
                <a:cs typeface="Times New Roman" pitchFamily="18" charset="0"/>
              </a:rPr>
              <a:t>Ročník:</a:t>
            </a:r>
            <a:r>
              <a:rPr lang="cs-CZ" b="1" dirty="0">
                <a:cs typeface="Times New Roman" pitchFamily="18" charset="0"/>
              </a:rPr>
              <a:t> </a:t>
            </a:r>
            <a:r>
              <a:rPr lang="cs-CZ" dirty="0">
                <a:cs typeface="Times New Roman" pitchFamily="18" charset="0"/>
              </a:rPr>
              <a:t>1</a:t>
            </a:r>
          </a:p>
          <a:p>
            <a:pPr marL="0" lvl="0" indent="0" algn="just">
              <a:lnSpc>
                <a:spcPct val="150000"/>
              </a:lnSpc>
              <a:buNone/>
              <a:defRPr/>
            </a:pPr>
            <a:r>
              <a:rPr lang="cs-CZ" dirty="0">
                <a:cs typeface="Times New Roman" pitchFamily="18" charset="0"/>
              </a:rPr>
              <a:t> </a:t>
            </a:r>
            <a:r>
              <a:rPr lang="cs-CZ" b="1" i="1" dirty="0">
                <a:cs typeface="Times New Roman" pitchFamily="18" charset="0"/>
              </a:rPr>
              <a:t>Časová dotace</a:t>
            </a:r>
            <a:r>
              <a:rPr lang="cs-CZ" i="1" dirty="0">
                <a:cs typeface="Times New Roman" pitchFamily="18" charset="0"/>
              </a:rPr>
              <a:t>:</a:t>
            </a:r>
            <a:r>
              <a:rPr lang="cs-CZ" dirty="0">
                <a:cs typeface="Times New Roman" pitchFamily="18" charset="0"/>
              </a:rPr>
              <a:t> 10 minut</a:t>
            </a:r>
          </a:p>
          <a:p>
            <a:pPr marL="0" lvl="0" indent="0" algn="just">
              <a:lnSpc>
                <a:spcPct val="150000"/>
              </a:lnSpc>
              <a:buNone/>
              <a:defRPr/>
            </a:pPr>
            <a:r>
              <a:rPr lang="cs-CZ" dirty="0">
                <a:cs typeface="Times New Roman" pitchFamily="18" charset="0"/>
              </a:rPr>
              <a:t> </a:t>
            </a:r>
            <a:r>
              <a:rPr lang="cs-CZ" b="1" i="1" dirty="0">
                <a:cs typeface="Times New Roman" pitchFamily="18" charset="0"/>
              </a:rPr>
              <a:t>Vzdělávací cíl</a:t>
            </a:r>
            <a:r>
              <a:rPr lang="cs-CZ" i="1" dirty="0" smtClean="0">
                <a:cs typeface="Times New Roman" pitchFamily="18" charset="0"/>
              </a:rPr>
              <a:t>: </a:t>
            </a:r>
            <a:r>
              <a:rPr lang="cs-CZ" dirty="0" smtClean="0">
                <a:cs typeface="Times New Roman" pitchFamily="18" charset="0"/>
              </a:rPr>
              <a:t>Tvoření budoucího času.</a:t>
            </a:r>
            <a:endParaRPr lang="cs-CZ" dirty="0">
              <a:cs typeface="Times New Roman" pitchFamily="18" charset="0"/>
            </a:endParaRPr>
          </a:p>
          <a:p>
            <a:pPr marL="0" lvl="0" indent="0" algn="just">
              <a:lnSpc>
                <a:spcPct val="150000"/>
              </a:lnSpc>
              <a:buNone/>
              <a:defRPr/>
            </a:pPr>
            <a:r>
              <a:rPr lang="cs-CZ" dirty="0">
                <a:cs typeface="Times New Roman" pitchFamily="18" charset="0"/>
              </a:rPr>
              <a:t> </a:t>
            </a:r>
            <a:r>
              <a:rPr lang="cs-CZ" b="1" i="1" dirty="0">
                <a:cs typeface="Times New Roman" pitchFamily="18" charset="0"/>
              </a:rPr>
              <a:t>Pomůcky</a:t>
            </a:r>
            <a:r>
              <a:rPr lang="cs-CZ" i="1" dirty="0">
                <a:cs typeface="Times New Roman" pitchFamily="18" charset="0"/>
              </a:rPr>
              <a:t>:</a:t>
            </a:r>
            <a:r>
              <a:rPr lang="cs-CZ" dirty="0">
                <a:cs typeface="Times New Roman" pitchFamily="18" charset="0"/>
              </a:rPr>
              <a:t> Počítač s projektorem pro učitele. </a:t>
            </a:r>
          </a:p>
          <a:p>
            <a:pPr marL="0" lvl="0" indent="0" algn="just">
              <a:lnSpc>
                <a:spcPct val="150000"/>
              </a:lnSpc>
              <a:buNone/>
              <a:defRPr/>
            </a:pPr>
            <a:r>
              <a:rPr lang="cs-CZ" b="1" i="1" dirty="0">
                <a:cs typeface="Times New Roman" pitchFamily="18" charset="0"/>
              </a:rPr>
              <a:t>Poznámka</a:t>
            </a:r>
            <a:r>
              <a:rPr lang="cs-CZ" b="1" i="1" dirty="0" smtClean="0">
                <a:cs typeface="Times New Roman" pitchFamily="18" charset="0"/>
              </a:rPr>
              <a:t>: </a:t>
            </a:r>
            <a:r>
              <a:rPr lang="cs-CZ" dirty="0" smtClean="0">
                <a:cs typeface="Times New Roman" pitchFamily="18" charset="0"/>
              </a:rPr>
              <a:t>Studenti odpovídají na otázky </a:t>
            </a:r>
            <a:r>
              <a:rPr lang="cs-CZ" dirty="0" smtClean="0">
                <a:cs typeface="Times New Roman" pitchFamily="18" charset="0"/>
              </a:rPr>
              <a:t>ve spolupráci </a:t>
            </a:r>
            <a:r>
              <a:rPr lang="cs-CZ" dirty="0" smtClean="0">
                <a:cs typeface="Times New Roman" pitchFamily="18" charset="0"/>
              </a:rPr>
              <a:t>s </a:t>
            </a:r>
            <a:r>
              <a:rPr lang="cs-CZ" dirty="0" smtClean="0">
                <a:cs typeface="Times New Roman" pitchFamily="18" charset="0"/>
              </a:rPr>
              <a:t>učitelem.</a:t>
            </a:r>
            <a:endParaRPr lang="cs-CZ" dirty="0">
              <a:cs typeface="Times New Roman" pitchFamily="18" charset="0"/>
            </a:endParaRPr>
          </a:p>
          <a:p>
            <a:pPr marL="0" lvl="0" indent="0" algn="just">
              <a:lnSpc>
                <a:spcPct val="150000"/>
              </a:lnSpc>
              <a:buNone/>
              <a:defRPr/>
            </a:pPr>
            <a:r>
              <a:rPr lang="cs-CZ" dirty="0">
                <a:cs typeface="Times New Roman" pitchFamily="18" charset="0"/>
              </a:rPr>
              <a:t> </a:t>
            </a:r>
            <a:r>
              <a:rPr lang="cs-CZ" b="1" i="1" dirty="0">
                <a:cs typeface="Times New Roman" pitchFamily="18" charset="0"/>
              </a:rPr>
              <a:t>Inovace</a:t>
            </a:r>
            <a:r>
              <a:rPr lang="cs-CZ" b="1" i="1" dirty="0" smtClean="0">
                <a:cs typeface="Times New Roman" pitchFamily="18" charset="0"/>
              </a:rPr>
              <a:t>: </a:t>
            </a:r>
            <a:r>
              <a:rPr lang="cs-CZ" dirty="0" smtClean="0"/>
              <a:t>Prezentace pomocí PowerPointu je názorná, studenti lépe pochopí, jak se budoucí čas tvoří. Zapojení  audiovizuální techniky do výuky. </a:t>
            </a:r>
            <a:endParaRPr lang="cs-CZ" dirty="0"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478" y="260648"/>
            <a:ext cx="5772150" cy="126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5832648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r>
              <a:rPr lang="cs-CZ" b="1" dirty="0" smtClean="0"/>
              <a:t>Lily</a:t>
            </a:r>
            <a:r>
              <a:rPr lang="cs-CZ" dirty="0" smtClean="0"/>
              <a:t>         </a:t>
            </a: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 </a:t>
            </a:r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train</a:t>
            </a:r>
            <a:r>
              <a:rPr lang="cs-CZ" dirty="0" smtClean="0"/>
              <a:t> </a:t>
            </a:r>
            <a:r>
              <a:rPr lang="cs-CZ" dirty="0" err="1" smtClean="0"/>
              <a:t>arrive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b="1" dirty="0" err="1" smtClean="0"/>
              <a:t>Givi</a:t>
            </a:r>
            <a:r>
              <a:rPr lang="cs-CZ" dirty="0" smtClean="0"/>
              <a:t>         </a:t>
            </a:r>
            <a:r>
              <a:rPr lang="cs-CZ" dirty="0" err="1" smtClean="0"/>
              <a:t>According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timetable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12.00.</a:t>
            </a:r>
          </a:p>
          <a:p>
            <a:pPr>
              <a:buNone/>
            </a:pPr>
            <a:endParaRPr lang="cs-CZ" dirty="0"/>
          </a:p>
          <a:p>
            <a:pPr marL="514350" indent="-514350">
              <a:buAutoNum type="arabicPeriod"/>
            </a:pP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conversation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future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r>
              <a:rPr lang="cs-CZ" dirty="0" smtClean="0"/>
              <a:t>Do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find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events</a:t>
            </a:r>
            <a:r>
              <a:rPr lang="cs-CZ" dirty="0" smtClean="0"/>
              <a:t> in a </a:t>
            </a:r>
            <a:r>
              <a:rPr lang="cs-CZ" dirty="0" err="1" smtClean="0"/>
              <a:t>timetable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a </a:t>
            </a:r>
            <a:r>
              <a:rPr lang="cs-CZ" dirty="0" err="1" smtClean="0"/>
              <a:t>diary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speakers</a:t>
            </a:r>
            <a:r>
              <a:rPr lang="cs-CZ" dirty="0" smtClean="0"/>
              <a:t> </a:t>
            </a:r>
            <a:r>
              <a:rPr lang="cs-CZ" dirty="0" err="1" smtClean="0"/>
              <a:t>change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events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not?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simple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progressive</a:t>
            </a:r>
            <a:r>
              <a:rPr lang="cs-CZ" dirty="0" smtClean="0"/>
              <a:t>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B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r>
              <a:rPr lang="cs-CZ" b="1" dirty="0" smtClean="0"/>
              <a:t>Lily</a:t>
            </a:r>
            <a:r>
              <a:rPr lang="cs-CZ" dirty="0" smtClean="0"/>
              <a:t>         </a:t>
            </a:r>
            <a:r>
              <a:rPr lang="cs-CZ" dirty="0" err="1" smtClean="0"/>
              <a:t>What</a:t>
            </a:r>
            <a:r>
              <a:rPr lang="cs-CZ" dirty="0" smtClean="0"/>
              <a:t> are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doing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evening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b="1" dirty="0" err="1" smtClean="0"/>
              <a:t>Givi</a:t>
            </a:r>
            <a:r>
              <a:rPr lang="cs-CZ" dirty="0" smtClean="0"/>
              <a:t>         </a:t>
            </a:r>
            <a:r>
              <a:rPr lang="en-US" dirty="0" smtClean="0"/>
              <a:t>I’m meeting Olga at 8.30.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conversation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future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r>
              <a:rPr lang="cs-CZ" dirty="0" smtClean="0"/>
              <a:t>Do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find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events</a:t>
            </a:r>
            <a:r>
              <a:rPr lang="cs-CZ" dirty="0" smtClean="0"/>
              <a:t> in a </a:t>
            </a:r>
            <a:r>
              <a:rPr lang="cs-CZ" dirty="0" err="1" smtClean="0"/>
              <a:t>timetable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a </a:t>
            </a:r>
            <a:r>
              <a:rPr lang="cs-CZ" dirty="0" err="1" smtClean="0"/>
              <a:t>diary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speakers</a:t>
            </a:r>
            <a:r>
              <a:rPr lang="cs-CZ" dirty="0" smtClean="0"/>
              <a:t> </a:t>
            </a:r>
            <a:r>
              <a:rPr lang="cs-CZ" dirty="0" err="1" smtClean="0"/>
              <a:t>change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events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not?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simple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progressive</a:t>
            </a:r>
            <a:r>
              <a:rPr lang="cs-CZ" dirty="0" smtClean="0"/>
              <a:t>?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r>
              <a:rPr lang="cs-CZ" b="1" dirty="0" smtClean="0"/>
              <a:t>Lily</a:t>
            </a:r>
            <a:r>
              <a:rPr lang="cs-CZ" dirty="0" smtClean="0"/>
              <a:t>         </a:t>
            </a:r>
            <a:r>
              <a:rPr lang="en-US" dirty="0" smtClean="0"/>
              <a:t>When does the film start?</a:t>
            </a:r>
            <a:endParaRPr lang="cs-CZ" dirty="0" smtClean="0"/>
          </a:p>
          <a:p>
            <a:pPr>
              <a:buNone/>
            </a:pPr>
            <a:r>
              <a:rPr lang="cs-CZ" b="1" dirty="0" err="1" smtClean="0"/>
              <a:t>Givi</a:t>
            </a:r>
            <a:r>
              <a:rPr lang="cs-CZ" b="1" dirty="0" smtClean="0"/>
              <a:t> </a:t>
            </a:r>
            <a:r>
              <a:rPr lang="cs-CZ" dirty="0" smtClean="0"/>
              <a:t>        </a:t>
            </a:r>
            <a:r>
              <a:rPr lang="en-US" dirty="0" smtClean="0"/>
              <a:t>Let me see. Ah, yes. It starts at 9.35.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conversation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future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r>
              <a:rPr lang="cs-CZ" dirty="0" smtClean="0"/>
              <a:t>Do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find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events</a:t>
            </a:r>
            <a:r>
              <a:rPr lang="cs-CZ" dirty="0" smtClean="0"/>
              <a:t> in a </a:t>
            </a:r>
            <a:r>
              <a:rPr lang="cs-CZ" dirty="0" err="1" smtClean="0"/>
              <a:t>timetable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a </a:t>
            </a:r>
            <a:r>
              <a:rPr lang="cs-CZ" dirty="0" err="1" smtClean="0"/>
              <a:t>diary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speakers</a:t>
            </a:r>
            <a:r>
              <a:rPr lang="cs-CZ" dirty="0" smtClean="0"/>
              <a:t> </a:t>
            </a:r>
            <a:r>
              <a:rPr lang="cs-CZ" dirty="0" err="1" smtClean="0"/>
              <a:t>change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events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not?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simple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progressive</a:t>
            </a:r>
            <a:r>
              <a:rPr lang="cs-CZ" dirty="0" smtClean="0"/>
              <a:t>?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</a:t>
            </a:r>
            <a:r>
              <a:rPr lang="cs-CZ" b="1" dirty="0" smtClean="0"/>
              <a:t>Lily</a:t>
            </a:r>
            <a:r>
              <a:rPr lang="cs-CZ" dirty="0" smtClean="0"/>
              <a:t>         </a:t>
            </a:r>
            <a:r>
              <a:rPr lang="en-US" dirty="0" smtClean="0"/>
              <a:t>Are you cooking dinner tonight?</a:t>
            </a:r>
            <a:endParaRPr lang="cs-CZ" dirty="0" smtClean="0"/>
          </a:p>
          <a:p>
            <a:pPr>
              <a:buNone/>
            </a:pPr>
            <a:r>
              <a:rPr lang="cs-CZ" b="1" dirty="0" err="1" smtClean="0"/>
              <a:t>Givi</a:t>
            </a:r>
            <a:r>
              <a:rPr lang="cs-CZ" dirty="0" smtClean="0"/>
              <a:t>         </a:t>
            </a:r>
            <a:r>
              <a:rPr lang="en-US" dirty="0" smtClean="0"/>
              <a:t>No. I’m having dinner at a restaurant.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conversation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future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r>
              <a:rPr lang="cs-CZ" dirty="0" smtClean="0"/>
              <a:t>Do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find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events</a:t>
            </a:r>
            <a:r>
              <a:rPr lang="cs-CZ" dirty="0" smtClean="0"/>
              <a:t> in a </a:t>
            </a:r>
            <a:r>
              <a:rPr lang="cs-CZ" dirty="0" err="1" smtClean="0"/>
              <a:t>timetable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a </a:t>
            </a:r>
            <a:r>
              <a:rPr lang="cs-CZ" dirty="0" err="1" smtClean="0"/>
              <a:t>diary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speakers</a:t>
            </a:r>
            <a:r>
              <a:rPr lang="cs-CZ" dirty="0" smtClean="0"/>
              <a:t> </a:t>
            </a:r>
            <a:r>
              <a:rPr lang="cs-CZ" dirty="0" err="1" smtClean="0"/>
              <a:t>change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events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not?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simple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progressive</a:t>
            </a:r>
            <a:r>
              <a:rPr lang="cs-CZ" dirty="0" smtClean="0"/>
              <a:t>?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u="sng" dirty="0" smtClean="0"/>
              <a:t>Solution: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cs-CZ" u="sng" dirty="0" smtClean="0"/>
          </a:p>
          <a:p>
            <a:pPr>
              <a:buNone/>
            </a:pPr>
            <a:r>
              <a:rPr lang="en-US" u="sng" dirty="0" err="1" smtClean="0"/>
              <a:t>Pou</a:t>
            </a:r>
            <a:r>
              <a:rPr lang="cs-CZ" u="sng" dirty="0" smtClean="0"/>
              <a:t>žitá literatura: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SCRIVENER, Jim: </a:t>
            </a:r>
            <a:r>
              <a:rPr lang="cs-CZ" i="1" dirty="0" err="1" smtClean="0"/>
              <a:t>Teaching</a:t>
            </a:r>
            <a:r>
              <a:rPr lang="cs-CZ" i="1" dirty="0" smtClean="0"/>
              <a:t> </a:t>
            </a:r>
            <a:r>
              <a:rPr lang="cs-CZ" i="1" dirty="0" err="1" smtClean="0"/>
              <a:t>Grammar</a:t>
            </a:r>
            <a:r>
              <a:rPr lang="cs-CZ" dirty="0" smtClean="0"/>
              <a:t>, Oxford University </a:t>
            </a:r>
            <a:r>
              <a:rPr lang="cs-CZ" dirty="0" err="1" smtClean="0"/>
              <a:t>Press</a:t>
            </a:r>
            <a:r>
              <a:rPr lang="cs-CZ" dirty="0" smtClean="0"/>
              <a:t>, Oxford 2008, ISBN 13: 978 019 442179 9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24000" y="1397000"/>
          <a:ext cx="6096000" cy="1859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108720"/>
                <a:gridCol w="1368152"/>
                <a:gridCol w="1152128"/>
                <a:gridCol w="1247800"/>
              </a:tblGrid>
              <a:tr h="37581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timetable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diary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timetable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diary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cannot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cannot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can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simple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progressive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simple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progressive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279</Words>
  <Application>Microsoft Office PowerPoint</Application>
  <PresentationFormat>Předvádění na obrazovce (4:3)</PresentationFormat>
  <Paragraphs>79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A</vt:lpstr>
      <vt:lpstr>B</vt:lpstr>
      <vt:lpstr>C</vt:lpstr>
      <vt:lpstr>D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Renča</dc:creator>
  <cp:lastModifiedBy>Renča</cp:lastModifiedBy>
  <cp:revision>9</cp:revision>
  <dcterms:created xsi:type="dcterms:W3CDTF">2014-01-25T11:06:49Z</dcterms:created>
  <dcterms:modified xsi:type="dcterms:W3CDTF">2014-01-26T18:52:12Z</dcterms:modified>
</cp:coreProperties>
</file>