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8" r:id="rId3"/>
    <p:sldId id="264" r:id="rId4"/>
    <p:sldId id="287" r:id="rId5"/>
    <p:sldId id="271" r:id="rId6"/>
    <p:sldId id="288" r:id="rId7"/>
    <p:sldId id="289" r:id="rId8"/>
    <p:sldId id="259" r:id="rId9"/>
    <p:sldId id="273" r:id="rId10"/>
    <p:sldId id="274" r:id="rId11"/>
    <p:sldId id="276" r:id="rId12"/>
    <p:sldId id="278" r:id="rId13"/>
    <p:sldId id="27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50" autoAdjust="0"/>
    <p:restoredTop sz="94660"/>
  </p:normalViewPr>
  <p:slideViewPr>
    <p:cSldViewPr>
      <p:cViewPr varScale="1">
        <p:scale>
          <a:sx n="70" d="100"/>
          <a:sy n="70" d="100"/>
        </p:scale>
        <p:origin x="-135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589A54-594E-4C4C-BAB7-C9330D716450}" type="datetimeFigureOut">
              <a:rPr lang="cs-CZ" smtClean="0"/>
              <a:t>12.3.2011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F15168-A446-4A94-89CD-4B8FAF0EEB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16985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5168-A446-4A94-89CD-4B8FAF0EEB5E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8836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5168-A446-4A94-89CD-4B8FAF0EEB5E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88368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5168-A446-4A94-89CD-4B8FAF0EEB5E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88368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15168-A446-4A94-89CD-4B8FAF0EEB5E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88368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AD82F-040F-4E2E-8D17-D6D3A23C90B2}" type="datetimeFigureOut">
              <a:rPr lang="cs-CZ" smtClean="0"/>
              <a:t>12.3.2011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AA941-EEDA-4160-91A7-9855F0C1A4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1017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AD82F-040F-4E2E-8D17-D6D3A23C90B2}" type="datetimeFigureOut">
              <a:rPr lang="cs-CZ" smtClean="0"/>
              <a:t>12.3.2011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AA941-EEDA-4160-91A7-9855F0C1A4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55702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AD82F-040F-4E2E-8D17-D6D3A23C90B2}" type="datetimeFigureOut">
              <a:rPr lang="cs-CZ" smtClean="0"/>
              <a:t>12.3.2011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AA941-EEDA-4160-91A7-9855F0C1A4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54107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AD82F-040F-4E2E-8D17-D6D3A23C90B2}" type="datetimeFigureOut">
              <a:rPr lang="cs-CZ" smtClean="0"/>
              <a:t>12.3.2011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AA941-EEDA-4160-91A7-9855F0C1A4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01487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AD82F-040F-4E2E-8D17-D6D3A23C90B2}" type="datetimeFigureOut">
              <a:rPr lang="cs-CZ" smtClean="0"/>
              <a:t>12.3.2011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AA941-EEDA-4160-91A7-9855F0C1A4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6942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AD82F-040F-4E2E-8D17-D6D3A23C90B2}" type="datetimeFigureOut">
              <a:rPr lang="cs-CZ" smtClean="0"/>
              <a:t>12.3.2011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AA941-EEDA-4160-91A7-9855F0C1A4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56872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AD82F-040F-4E2E-8D17-D6D3A23C90B2}" type="datetimeFigureOut">
              <a:rPr lang="cs-CZ" smtClean="0"/>
              <a:t>12.3.2011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AA941-EEDA-4160-91A7-9855F0C1A4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21680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AD82F-040F-4E2E-8D17-D6D3A23C90B2}" type="datetimeFigureOut">
              <a:rPr lang="cs-CZ" smtClean="0"/>
              <a:t>12.3.2011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AA941-EEDA-4160-91A7-9855F0C1A4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8891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AD82F-040F-4E2E-8D17-D6D3A23C90B2}" type="datetimeFigureOut">
              <a:rPr lang="cs-CZ" smtClean="0"/>
              <a:t>12.3.2011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AA941-EEDA-4160-91A7-9855F0C1A4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80172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AD82F-040F-4E2E-8D17-D6D3A23C90B2}" type="datetimeFigureOut">
              <a:rPr lang="cs-CZ" smtClean="0"/>
              <a:t>12.3.2011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AA941-EEDA-4160-91A7-9855F0C1A4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5984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AD82F-040F-4E2E-8D17-D6D3A23C90B2}" type="datetimeFigureOut">
              <a:rPr lang="cs-CZ" smtClean="0"/>
              <a:t>12.3.2011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AA941-EEDA-4160-91A7-9855F0C1A4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6348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60000"/>
                <a:lumOff val="40000"/>
              </a:schemeClr>
            </a:gs>
            <a:gs pos="50000">
              <a:schemeClr val="accent1">
                <a:lumMod val="20000"/>
                <a:lumOff val="80000"/>
              </a:schemeClr>
            </a:gs>
            <a:gs pos="100000">
              <a:schemeClr val="bg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7AD82F-040F-4E2E-8D17-D6D3A23C90B2}" type="datetimeFigureOut">
              <a:rPr lang="cs-CZ" smtClean="0"/>
              <a:t>12.3.2011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4AA941-EEDA-4160-91A7-9855F0C1A4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8535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3300" b="1" dirty="0" smtClean="0"/>
              <a:t>I-Čj-6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Vyjmenovaná slova po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2564904"/>
            <a:ext cx="6400800" cy="1752600"/>
          </a:xfrm>
        </p:spPr>
        <p:txBody>
          <a:bodyPr>
            <a:noAutofit/>
          </a:bodyPr>
          <a:lstStyle/>
          <a:p>
            <a:r>
              <a:rPr lang="cs-CZ" sz="15000" dirty="0" smtClean="0">
                <a:solidFill>
                  <a:schemeClr val="accent1">
                    <a:lumMod val="50000"/>
                  </a:schemeClr>
                </a:solidFill>
                <a:latin typeface="Arial Rounded MT Bold" pitchFamily="34" charset="0"/>
              </a:rPr>
              <a:t>S</a:t>
            </a:r>
            <a:endParaRPr lang="cs-CZ" sz="15000" dirty="0">
              <a:solidFill>
                <a:schemeClr val="accent1">
                  <a:lumMod val="50000"/>
                </a:schemeClr>
              </a:solidFill>
              <a:latin typeface="Arial Rounded MT Bold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517232"/>
            <a:ext cx="56769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2369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2492896"/>
            <a:ext cx="8568952" cy="1470025"/>
          </a:xfrm>
        </p:spPr>
        <p:txBody>
          <a:bodyPr>
            <a:noAutofit/>
          </a:bodyPr>
          <a:lstStyle/>
          <a:p>
            <a:r>
              <a:rPr lang="cs-CZ" sz="5000" b="1" dirty="0">
                <a:latin typeface="Courier New" pitchFamily="49" charset="0"/>
                <a:cs typeface="Courier New" pitchFamily="49" charset="0"/>
              </a:rPr>
              <a:t>s</a:t>
            </a:r>
            <a:r>
              <a:rPr lang="cs-CZ" sz="5000" b="1" dirty="0" smtClean="0">
                <a:latin typeface="Courier New" pitchFamily="49" charset="0"/>
                <a:cs typeface="Courier New" pitchFamily="49" charset="0"/>
              </a:rPr>
              <a:t>yn, sytý sýr, syrový, sychravý, usychat, sýkora, sýček, sysel, syčet, sypat</a:t>
            </a:r>
            <a:endParaRPr lang="cs-CZ" sz="5000" b="1" dirty="0"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7262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b="1" dirty="0" smtClean="0">
                <a:latin typeface="Courier New" pitchFamily="49" charset="0"/>
                <a:cs typeface="Courier New" pitchFamily="49" charset="0"/>
              </a:rPr>
              <a:t>SYN</a:t>
            </a:r>
            <a:endParaRPr lang="cs-CZ" sz="50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Podstatné jméno rodu </a:t>
            </a:r>
            <a:r>
              <a:rPr lang="cs-CZ" sz="2000" b="1" dirty="0" smtClean="0"/>
              <a:t>mužského životného</a:t>
            </a:r>
          </a:p>
          <a:p>
            <a:endParaRPr lang="cs-CZ" sz="2000" b="1" dirty="0" smtClean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807745"/>
              </p:ext>
            </p:extLst>
          </p:nvPr>
        </p:nvGraphicFramePr>
        <p:xfrm>
          <a:off x="611560" y="2060848"/>
          <a:ext cx="5042535" cy="35356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82040"/>
                <a:gridCol w="1619885"/>
                <a:gridCol w="234061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s-CZ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Jed. číslo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Mn. číslo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1. pád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smtClean="0">
                          <a:effectLst/>
                          <a:latin typeface="+mn-lt"/>
                          <a:ea typeface="+mn-ea"/>
                          <a:cs typeface="+mn-cs"/>
                        </a:rPr>
                        <a:t>syn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synové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2. pád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syna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synů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3. pád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synu, - </a:t>
                      </a:r>
                      <a:r>
                        <a:rPr lang="cs-CZ" sz="2000" kern="1200" dirty="0" err="1" smtClean="0">
                          <a:effectLst/>
                          <a:latin typeface="+mn-lt"/>
                          <a:ea typeface="+mn-ea"/>
                          <a:cs typeface="+mn-cs"/>
                        </a:rPr>
                        <a:t>ovi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synům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4. pád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syna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syny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5. pád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synu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synové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6. pád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synu, - </a:t>
                      </a:r>
                      <a:r>
                        <a:rPr lang="cs-CZ" sz="2000" kern="1200" dirty="0" err="1" smtClean="0">
                          <a:effectLst/>
                          <a:latin typeface="+mn-lt"/>
                          <a:ea typeface="+mn-ea"/>
                          <a:cs typeface="+mn-cs"/>
                        </a:rPr>
                        <a:t>ovi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synech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7. pád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synem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syny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66971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b="1" dirty="0" smtClean="0">
                <a:latin typeface="Courier New" pitchFamily="49" charset="0"/>
                <a:cs typeface="Courier New" pitchFamily="49" charset="0"/>
              </a:rPr>
              <a:t>SYTÝ</a:t>
            </a:r>
            <a:endParaRPr lang="cs-CZ" sz="50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28800"/>
            <a:ext cx="7787208" cy="4497363"/>
          </a:xfrm>
        </p:spPr>
        <p:txBody>
          <a:bodyPr/>
          <a:lstStyle/>
          <a:p>
            <a:r>
              <a:rPr lang="cs-CZ" sz="2000" dirty="0" smtClean="0"/>
              <a:t>Přídavné jméno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571480"/>
              </p:ext>
            </p:extLst>
          </p:nvPr>
        </p:nvGraphicFramePr>
        <p:xfrm>
          <a:off x="683568" y="2204864"/>
          <a:ext cx="4686300" cy="236204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31893"/>
                <a:gridCol w="1515407"/>
                <a:gridCol w="1439000"/>
              </a:tblGrid>
              <a:tr h="4178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s-CZ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</a:tr>
              <a:tr h="5182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 smtClean="0">
                          <a:effectLst/>
                        </a:rPr>
                        <a:t>2. stupeň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sytější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 smtClean="0">
                          <a:effectLst/>
                        </a:rPr>
                        <a:t>3. stupeň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nejsytější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</a:tr>
              <a:tr h="4178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6293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b="1" dirty="0" smtClean="0">
                <a:latin typeface="Courier New" pitchFamily="49" charset="0"/>
                <a:cs typeface="Courier New" pitchFamily="49" charset="0"/>
              </a:rPr>
              <a:t>SÝR</a:t>
            </a:r>
            <a:endParaRPr lang="cs-CZ" sz="50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Podstatné jméno rodu </a:t>
            </a:r>
            <a:r>
              <a:rPr lang="cs-CZ" sz="2000" b="1" dirty="0" smtClean="0"/>
              <a:t>mužského neživotného</a:t>
            </a:r>
          </a:p>
          <a:p>
            <a:endParaRPr lang="cs-CZ" sz="2000" b="1" dirty="0" smtClean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6486446"/>
              </p:ext>
            </p:extLst>
          </p:nvPr>
        </p:nvGraphicFramePr>
        <p:xfrm>
          <a:off x="611560" y="2060848"/>
          <a:ext cx="5042535" cy="35356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82040"/>
                <a:gridCol w="1619885"/>
                <a:gridCol w="234061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s-CZ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Jed. číslo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Mn. číslo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1. pád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smtClean="0">
                          <a:effectLst/>
                        </a:rPr>
                        <a:t>sýr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sýry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2. pád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sýra, - 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sýrů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3. pád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sýru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sýrům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4. pád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sýr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sýry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5. pád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sýre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sýry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6. pád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sýru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sýrech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7. pád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sýrem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sýry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3513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b="1" dirty="0" smtClean="0">
                <a:latin typeface="Courier New" pitchFamily="49" charset="0"/>
                <a:cs typeface="Courier New" pitchFamily="49" charset="0"/>
              </a:rPr>
              <a:t>SYROVÝ</a:t>
            </a:r>
            <a:endParaRPr lang="cs-CZ" sz="50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28800"/>
            <a:ext cx="7787208" cy="4497363"/>
          </a:xfrm>
        </p:spPr>
        <p:txBody>
          <a:bodyPr/>
          <a:lstStyle/>
          <a:p>
            <a:r>
              <a:rPr lang="cs-CZ" sz="2000" dirty="0" smtClean="0"/>
              <a:t>Přídavné jméno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7952423"/>
              </p:ext>
            </p:extLst>
          </p:nvPr>
        </p:nvGraphicFramePr>
        <p:xfrm>
          <a:off x="683568" y="2204864"/>
          <a:ext cx="4686300" cy="236204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31893"/>
                <a:gridCol w="1515407"/>
                <a:gridCol w="1439000"/>
              </a:tblGrid>
              <a:tr h="4178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s-CZ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</a:tr>
              <a:tr h="5182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 smtClean="0">
                          <a:effectLst/>
                        </a:rPr>
                        <a:t>2. stupeň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syrovější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 smtClean="0">
                          <a:effectLst/>
                        </a:rPr>
                        <a:t>3. stupeň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nejsyrovější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</a:tr>
              <a:tr h="4178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6293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b="1" dirty="0" smtClean="0">
                <a:latin typeface="Courier New" pitchFamily="49" charset="0"/>
                <a:cs typeface="Courier New" pitchFamily="49" charset="0"/>
              </a:rPr>
              <a:t>SYCHRAVÝ</a:t>
            </a:r>
            <a:endParaRPr lang="cs-CZ" sz="50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28800"/>
            <a:ext cx="7787208" cy="4497363"/>
          </a:xfrm>
        </p:spPr>
        <p:txBody>
          <a:bodyPr/>
          <a:lstStyle/>
          <a:p>
            <a:r>
              <a:rPr lang="cs-CZ" sz="2000" dirty="0" smtClean="0"/>
              <a:t>Přídavné jméno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278830"/>
              </p:ext>
            </p:extLst>
          </p:nvPr>
        </p:nvGraphicFramePr>
        <p:xfrm>
          <a:off x="683568" y="2204864"/>
          <a:ext cx="5040560" cy="236204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62815"/>
                <a:gridCol w="1629964"/>
                <a:gridCol w="1547781"/>
              </a:tblGrid>
              <a:tr h="4178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s-CZ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</a:tr>
              <a:tr h="5182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 smtClean="0">
                          <a:effectLst/>
                        </a:rPr>
                        <a:t>2. stupeň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sychravější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 smtClean="0">
                          <a:effectLst/>
                        </a:rPr>
                        <a:t>3. stupeň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nejsychravější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</a:tr>
              <a:tr h="4178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6293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b="1" dirty="0" smtClean="0">
                <a:latin typeface="Courier New" pitchFamily="49" charset="0"/>
                <a:cs typeface="Courier New" pitchFamily="49" charset="0"/>
              </a:rPr>
              <a:t>USYCHAT</a:t>
            </a:r>
            <a:endParaRPr lang="cs-CZ" sz="50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28800"/>
            <a:ext cx="7787208" cy="4497363"/>
          </a:xfrm>
        </p:spPr>
        <p:txBody>
          <a:bodyPr/>
          <a:lstStyle/>
          <a:p>
            <a:r>
              <a:rPr lang="cs-CZ" sz="2000" dirty="0" smtClean="0"/>
              <a:t>Sloveso v neurčitém tvaru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6771351"/>
              </p:ext>
            </p:extLst>
          </p:nvPr>
        </p:nvGraphicFramePr>
        <p:xfrm>
          <a:off x="683568" y="2204864"/>
          <a:ext cx="4686300" cy="236204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31893"/>
                <a:gridCol w="1515407"/>
                <a:gridCol w="1439000"/>
              </a:tblGrid>
              <a:tr h="4178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s-CZ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Jed. číslo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Mn. číslo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</a:tr>
              <a:tr h="5182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1. osoba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usychám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usycháme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2. osoba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usycháš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usycháte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3. osoba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usychá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usychají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</a:tr>
              <a:tr h="4178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Rozkaz. způsob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usychej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usychejte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0605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b="1" dirty="0" smtClean="0">
                <a:latin typeface="Courier New" pitchFamily="49" charset="0"/>
                <a:cs typeface="Courier New" pitchFamily="49" charset="0"/>
              </a:rPr>
              <a:t>SÝKORA</a:t>
            </a:r>
            <a:endParaRPr lang="cs-CZ" sz="50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Podstatné jméno rodu </a:t>
            </a:r>
            <a:r>
              <a:rPr lang="cs-CZ" sz="2000" b="1" dirty="0" smtClean="0"/>
              <a:t>ženského</a:t>
            </a:r>
          </a:p>
          <a:p>
            <a:endParaRPr lang="cs-CZ" sz="2000" b="1" dirty="0" smtClean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7197116"/>
              </p:ext>
            </p:extLst>
          </p:nvPr>
        </p:nvGraphicFramePr>
        <p:xfrm>
          <a:off x="611560" y="2060848"/>
          <a:ext cx="5042535" cy="35356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82040"/>
                <a:gridCol w="1726272"/>
                <a:gridCol w="2234223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s-CZ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Jed. číslo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Mn. číslo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smtClean="0">
                          <a:effectLst/>
                        </a:rPr>
                        <a:t>1. pád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sýkora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sýkory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smtClean="0">
                          <a:effectLst/>
                        </a:rPr>
                        <a:t>2. pád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sýkory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smtClean="0">
                          <a:effectLst/>
                        </a:rPr>
                        <a:t>sýkor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smtClean="0">
                          <a:effectLst/>
                        </a:rPr>
                        <a:t>3. pád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sýkoře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sýkorám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smtClean="0">
                          <a:effectLst/>
                        </a:rPr>
                        <a:t>4. pád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sýkoru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sýkory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smtClean="0">
                          <a:effectLst/>
                        </a:rPr>
                        <a:t>5. pád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sýkoro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sýkory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smtClean="0">
                          <a:effectLst/>
                        </a:rPr>
                        <a:t>6. pád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sýkoře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sýkorách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smtClean="0">
                          <a:effectLst/>
                        </a:rPr>
                        <a:t>7. pád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sýkorou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sýkorami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4339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b="1" dirty="0" smtClean="0">
                <a:latin typeface="Courier New" pitchFamily="49" charset="0"/>
                <a:cs typeface="Courier New" pitchFamily="49" charset="0"/>
              </a:rPr>
              <a:t>SÝČEK</a:t>
            </a:r>
            <a:endParaRPr lang="cs-CZ" sz="50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Podstatné jméno rodu </a:t>
            </a:r>
            <a:r>
              <a:rPr lang="cs-CZ" sz="2000" b="1" dirty="0" smtClean="0"/>
              <a:t>mužského životného</a:t>
            </a:r>
          </a:p>
          <a:p>
            <a:endParaRPr lang="cs-CZ" sz="2000" b="1" dirty="0" smtClean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3488627"/>
              </p:ext>
            </p:extLst>
          </p:nvPr>
        </p:nvGraphicFramePr>
        <p:xfrm>
          <a:off x="611560" y="2060848"/>
          <a:ext cx="5042535" cy="35356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82040"/>
                <a:gridCol w="1870288"/>
                <a:gridCol w="2090207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s-CZ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Jed. číslo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Mn. číslo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1. pád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sýček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sýčci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2. pád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sýčka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sýčků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3. pád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sýčku , - </a:t>
                      </a:r>
                      <a:r>
                        <a:rPr lang="cs-CZ" sz="2000" kern="1200" dirty="0" err="1" smtClean="0">
                          <a:effectLst/>
                        </a:rPr>
                        <a:t>ovi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sýčkům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4. pád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sýčka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sýčky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5. pád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sýčku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sýčci, - </a:t>
                      </a:r>
                      <a:r>
                        <a:rPr lang="cs-CZ" sz="2000" kern="1200" dirty="0" err="1" smtClean="0">
                          <a:effectLst/>
                        </a:rPr>
                        <a:t>ové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6. pád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sýčku, - </a:t>
                      </a:r>
                      <a:r>
                        <a:rPr lang="cs-CZ" sz="2000" kern="1200" dirty="0" err="1" smtClean="0">
                          <a:effectLst/>
                        </a:rPr>
                        <a:t>ovi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sýčcích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7. pád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sýčkem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sýčky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14626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b="1" dirty="0" smtClean="0">
                <a:latin typeface="Courier New" pitchFamily="49" charset="0"/>
                <a:cs typeface="Courier New" pitchFamily="49" charset="0"/>
              </a:rPr>
              <a:t>SYSEL</a:t>
            </a:r>
            <a:endParaRPr lang="cs-CZ" sz="50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Podstatné jméno rodu </a:t>
            </a:r>
            <a:r>
              <a:rPr lang="cs-CZ" sz="2000" b="1" dirty="0" smtClean="0"/>
              <a:t>mužského životného</a:t>
            </a:r>
          </a:p>
          <a:p>
            <a:endParaRPr lang="cs-CZ" sz="2000" b="1" dirty="0" smtClean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7166436"/>
              </p:ext>
            </p:extLst>
          </p:nvPr>
        </p:nvGraphicFramePr>
        <p:xfrm>
          <a:off x="611560" y="2060848"/>
          <a:ext cx="5042535" cy="35356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82040"/>
                <a:gridCol w="1619885"/>
                <a:gridCol w="234061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s-CZ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Jed. číslo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Mn. číslo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1. pád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smtClean="0">
                          <a:effectLst/>
                        </a:rPr>
                        <a:t>sysel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sysli, - </a:t>
                      </a:r>
                      <a:r>
                        <a:rPr lang="cs-CZ" sz="2000" kern="1200" dirty="0" err="1" smtClean="0">
                          <a:effectLst/>
                        </a:rPr>
                        <a:t>ové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2. pád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sysla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syslů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3. pád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syslu, - </a:t>
                      </a:r>
                      <a:r>
                        <a:rPr lang="cs-CZ" sz="2000" kern="1200" dirty="0" err="1" smtClean="0">
                          <a:effectLst/>
                        </a:rPr>
                        <a:t>ovi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syslům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4. pád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sysla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sysly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5. pád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sysle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sysli, - </a:t>
                      </a:r>
                      <a:r>
                        <a:rPr lang="cs-CZ" sz="2000" kern="1200" dirty="0" err="1" smtClean="0">
                          <a:effectLst/>
                        </a:rPr>
                        <a:t>ové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6. pád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syslu, - </a:t>
                      </a:r>
                      <a:r>
                        <a:rPr lang="cs-CZ" sz="2000" kern="1200" dirty="0" err="1" smtClean="0">
                          <a:effectLst/>
                        </a:rPr>
                        <a:t>ovi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syslech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7. pád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syslem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sysly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anchor="b"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4526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b="1" dirty="0" smtClean="0">
                <a:latin typeface="Courier New" pitchFamily="49" charset="0"/>
                <a:cs typeface="Courier New" pitchFamily="49" charset="0"/>
              </a:rPr>
              <a:t>SYČET</a:t>
            </a:r>
            <a:endParaRPr lang="cs-CZ" sz="50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28800"/>
            <a:ext cx="7787208" cy="4497363"/>
          </a:xfrm>
        </p:spPr>
        <p:txBody>
          <a:bodyPr/>
          <a:lstStyle/>
          <a:p>
            <a:r>
              <a:rPr lang="cs-CZ" sz="2000" dirty="0" smtClean="0"/>
              <a:t>Sloveso v neurčitém tvaru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656726"/>
              </p:ext>
            </p:extLst>
          </p:nvPr>
        </p:nvGraphicFramePr>
        <p:xfrm>
          <a:off x="683568" y="2204864"/>
          <a:ext cx="4686300" cy="236204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31893"/>
                <a:gridCol w="1515407"/>
                <a:gridCol w="1439000"/>
              </a:tblGrid>
              <a:tr h="4178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s-CZ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Jed. číslo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Mn. číslo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</a:tr>
              <a:tr h="5182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1. osoba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smtClean="0">
                          <a:effectLst/>
                        </a:rPr>
                        <a:t>syčí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syčíme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2. osoba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syčíš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syčíte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3. osoba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syčí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syčí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</a:tr>
              <a:tr h="4178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Rozkaz. způsob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syč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syčte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2515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b="1" dirty="0" smtClean="0">
                <a:latin typeface="Courier New" pitchFamily="49" charset="0"/>
                <a:cs typeface="Courier New" pitchFamily="49" charset="0"/>
              </a:rPr>
              <a:t>SYPAT</a:t>
            </a:r>
            <a:endParaRPr lang="cs-CZ" sz="50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28800"/>
            <a:ext cx="7787208" cy="4497363"/>
          </a:xfrm>
        </p:spPr>
        <p:txBody>
          <a:bodyPr/>
          <a:lstStyle/>
          <a:p>
            <a:r>
              <a:rPr lang="cs-CZ" sz="2000" dirty="0" smtClean="0"/>
              <a:t>Sloveso v neurčitém tvaru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1555690"/>
              </p:ext>
            </p:extLst>
          </p:nvPr>
        </p:nvGraphicFramePr>
        <p:xfrm>
          <a:off x="683568" y="2204864"/>
          <a:ext cx="4686300" cy="236204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31893"/>
                <a:gridCol w="1515407"/>
                <a:gridCol w="1439000"/>
              </a:tblGrid>
              <a:tr h="4178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s-CZ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Jed. číslo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Mn. číslo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</a:tr>
              <a:tr h="5182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1. osoba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sypu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sypeme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2. osoba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sypeš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sypete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3. osoba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sype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sypou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</a:tr>
              <a:tr h="4178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effectLst/>
                        </a:rPr>
                        <a:t>Rozkaz. způsob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smtClean="0">
                          <a:effectLst/>
                        </a:rPr>
                        <a:t>syp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effectLst/>
                        </a:rPr>
                        <a:t>sypte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085" marR="45085" marT="22225" marB="22225" anchor="ctr"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2515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579</TotalTime>
  <Words>416</Words>
  <Application>Microsoft Office PowerPoint</Application>
  <PresentationFormat>Předvádění na obrazovce (4:3)</PresentationFormat>
  <Paragraphs>198</Paragraphs>
  <Slides>13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I-Čj-6  Vyjmenovaná slova po</vt:lpstr>
      <vt:lpstr>syn, sytý sýr, syrový, sychravý, usychat, sýkora, sýček, sysel, syčet, sypat</vt:lpstr>
      <vt:lpstr>SYN</vt:lpstr>
      <vt:lpstr>SYTÝ</vt:lpstr>
      <vt:lpstr>SÝR</vt:lpstr>
      <vt:lpstr>SYROVÝ</vt:lpstr>
      <vt:lpstr>SYCHRAVÝ</vt:lpstr>
      <vt:lpstr>USYCHAT</vt:lpstr>
      <vt:lpstr>SÝKORA</vt:lpstr>
      <vt:lpstr>SÝČEK</vt:lpstr>
      <vt:lpstr>SYSEL</vt:lpstr>
      <vt:lpstr>SYČET</vt:lpstr>
      <vt:lpstr>SYPAT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slova po</dc:title>
  <dc:creator>Petr Jorda</dc:creator>
  <cp:lastModifiedBy>Petr Jorda</cp:lastModifiedBy>
  <cp:revision>36</cp:revision>
  <dcterms:created xsi:type="dcterms:W3CDTF">2010-12-30T06:39:22Z</dcterms:created>
  <dcterms:modified xsi:type="dcterms:W3CDTF">2011-03-12T19:46:42Z</dcterms:modified>
</cp:coreProperties>
</file>