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858759-6900-419F-BB9B-8B1F86D33B89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4FB9F93-C859-4B92-B932-60505CF3B5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4414" y="214290"/>
            <a:ext cx="4572032" cy="2428892"/>
          </a:xfrm>
        </p:spPr>
        <p:txBody>
          <a:bodyPr>
            <a:noAutofit/>
          </a:bodyPr>
          <a:lstStyle/>
          <a:p>
            <a:r>
              <a:rPr lang="cs-CZ" sz="1000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 </a:t>
            </a:r>
          </a:p>
          <a:p>
            <a:r>
              <a:rPr lang="cs-CZ" sz="1000" dirty="0" smtClean="0"/>
              <a:t> </a:t>
            </a:r>
          </a:p>
          <a:p>
            <a:r>
              <a:rPr lang="cs-CZ" sz="1000" dirty="0" smtClean="0"/>
              <a:t> </a:t>
            </a:r>
          </a:p>
          <a:p>
            <a:r>
              <a:rPr lang="cs-CZ" sz="1000" dirty="0" smtClean="0"/>
              <a:t> </a:t>
            </a:r>
          </a:p>
          <a:p>
            <a:r>
              <a:rPr lang="cs-CZ" sz="1000" dirty="0" smtClean="0"/>
              <a:t> </a:t>
            </a:r>
          </a:p>
          <a:p>
            <a:endParaRPr lang="cs-CZ" sz="1000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6715148"/>
            <a:ext cx="8305800" cy="571504"/>
          </a:xfrm>
        </p:spPr>
        <p:txBody>
          <a:bodyPr/>
          <a:lstStyle/>
          <a:p>
            <a:r>
              <a:rPr lang="cs-CZ" smtClean="0"/>
              <a:t>;</a:t>
            </a:r>
            <a:endParaRPr lang="cs-CZ" dirty="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1785926"/>
            <a:ext cx="9179116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Datum:  </a:t>
            </a:r>
            <a:r>
              <a:rPr kumimoji="0" lang="cs-CZ" sz="140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8.1.2013</a:t>
            </a:r>
            <a:endParaRPr kumimoji="0" lang="cs-CZ" sz="14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Projekt: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Kvalitní výuka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Registrační číslo: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CZ.1.07/1.5.00/34.0731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Číslo DUM: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VY_22_INOVACE_2	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Jméno autora: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Mgr. Irena Moučková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Název práce: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Past </a:t>
            </a:r>
            <a:r>
              <a:rPr kumimoji="0" lang="cs-CZ" sz="1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continuous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– minulý čas průběhový – výklad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Předmět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anglický jazyk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Ročník: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1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Časová dotace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45 minut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Vzdělávací cíl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Prezentace učiva v </a:t>
            </a:r>
            <a:r>
              <a:rPr kumimoji="0" lang="cs-CZ" sz="1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powerpointu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 V první části se studenti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 seznámí s tvořením minulého času průběhového. V druhé části jsou prezentovány situace,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 kde se minulý čas průběhový používá v kontrastu s použitím minulého času prostého.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 V třetí části si studenti procvičí používání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 minulého času prostého a průběhového. Správnost cvičení si porovnají s řešením.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Pomůcky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psací potřeby, sešit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Poznámka: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 charset="-18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 charset="-18"/>
              </a:rPr>
              <a:t>Studenti si přepíší cvičení do sešitu se správnými tvary sloves.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 charset="-18"/>
              </a:rPr>
              <a:t>                     Vymění si pak sešity a porovnají doplněné slovesné tvary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 charset="-18"/>
              </a:rPr>
              <a:t>                     navzájem a posléze s řešením na promítacím plátně.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 charset="-18"/>
              </a:rPr>
              <a:t>Inovace: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 charset="-18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 charset="-18"/>
              </a:rPr>
              <a:t>Zapojení audiovizuální techniky do výuky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14290"/>
            <a:ext cx="5745163" cy="14049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72000"/>
          </a:xfrm>
        </p:spPr>
        <p:txBody>
          <a:bodyPr>
            <a:normAutofit fontScale="92500" lnSpcReduction="10000"/>
          </a:bodyPr>
          <a:lstStyle/>
          <a:p>
            <a:pPr lvl="1">
              <a:buNone/>
            </a:pPr>
            <a:r>
              <a:rPr lang="cs-CZ" sz="3900" b="1" dirty="0" smtClean="0"/>
              <a:t>Past  </a:t>
            </a:r>
            <a:r>
              <a:rPr lang="cs-CZ" sz="3900" b="1" i="1" dirty="0" err="1" smtClean="0"/>
              <a:t>continuous</a:t>
            </a:r>
            <a:endParaRPr lang="cs-CZ" sz="3900" b="1" dirty="0" smtClean="0"/>
          </a:p>
          <a:p>
            <a:pPr>
              <a:buNone/>
            </a:pPr>
            <a:r>
              <a:rPr lang="cs-CZ" dirty="0" smtClean="0"/>
              <a:t>	 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was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/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were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 + verb + -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ing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form</a:t>
            </a:r>
            <a:r>
              <a:rPr lang="cs-CZ" dirty="0" smtClean="0"/>
              <a:t> 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verb – Elizabeth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negative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Was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/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were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 + not + verb + -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ing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form</a:t>
            </a:r>
            <a:r>
              <a:rPr lang="cs-CZ" dirty="0" smtClean="0"/>
              <a:t> 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verb </a:t>
            </a:r>
            <a:r>
              <a:rPr lang="cs-CZ" dirty="0" smtClean="0"/>
              <a:t>–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not/</a:t>
            </a:r>
            <a:r>
              <a:rPr lang="cs-CZ" dirty="0" err="1" smtClean="0"/>
              <a:t>weren</a:t>
            </a:r>
            <a:r>
              <a:rPr lang="cs-CZ" dirty="0" smtClean="0"/>
              <a:t>´t </a:t>
            </a:r>
            <a:r>
              <a:rPr lang="cs-CZ" dirty="0" err="1" smtClean="0"/>
              <a:t>listening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were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+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subject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+ verb + -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ing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verb –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continuous</a:t>
            </a:r>
            <a:r>
              <a:rPr lang="cs-CZ" dirty="0" smtClean="0"/>
              <a:t>:</a:t>
            </a:r>
          </a:p>
          <a:p>
            <a:pPr lvl="0"/>
            <a:r>
              <a:rPr lang="cs-CZ" dirty="0" smtClean="0"/>
              <a:t>to </a:t>
            </a:r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r>
              <a:rPr lang="cs-CZ" dirty="0" smtClean="0"/>
              <a:t> </a:t>
            </a:r>
            <a:r>
              <a:rPr lang="cs-CZ" dirty="0" err="1" smtClean="0"/>
              <a:t>lasting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serving</a:t>
            </a:r>
            <a:r>
              <a:rPr lang="cs-CZ" dirty="0" smtClean="0"/>
              <a:t> as </a:t>
            </a:r>
            <a:r>
              <a:rPr lang="cs-CZ" dirty="0" err="1" smtClean="0"/>
              <a:t>the</a:t>
            </a:r>
            <a:r>
              <a:rPr lang="cs-CZ" dirty="0" smtClean="0"/>
              <a:t> background to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>
                <a:solidFill>
                  <a:schemeClr val="bg1"/>
                </a:solidFill>
              </a:rPr>
              <a:t>The</a:t>
            </a:r>
            <a:r>
              <a:rPr lang="cs-CZ" i="1" dirty="0" smtClean="0">
                <a:solidFill>
                  <a:schemeClr val="bg1"/>
                </a:solidFill>
              </a:rPr>
              <a:t> sun </a:t>
            </a:r>
            <a:r>
              <a:rPr lang="cs-CZ" i="1" dirty="0" err="1" smtClean="0">
                <a:solidFill>
                  <a:schemeClr val="bg1"/>
                </a:solidFill>
              </a:rPr>
              <a:t>was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shining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and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the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birds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were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singing</a:t>
            </a:r>
            <a:r>
              <a:rPr lang="cs-CZ" i="1" dirty="0" smtClean="0">
                <a:solidFill>
                  <a:schemeClr val="bg1"/>
                </a:solidFill>
              </a:rPr>
              <a:t>.</a:t>
            </a:r>
            <a:endParaRPr lang="cs-CZ" dirty="0" smtClean="0">
              <a:solidFill>
                <a:schemeClr val="bg1"/>
              </a:solidFill>
            </a:endParaRPr>
          </a:p>
          <a:p>
            <a:pPr lvl="0"/>
            <a:r>
              <a:rPr lang="cs-CZ" dirty="0" smtClean="0"/>
              <a:t>A 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interrupt</a:t>
            </a:r>
            <a:r>
              <a:rPr lang="cs-CZ" dirty="0" smtClean="0"/>
              <a:t> a past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  <a:r>
              <a:rPr lang="cs-CZ" dirty="0" err="1" smtClean="0"/>
              <a:t>activity</a:t>
            </a:r>
            <a:r>
              <a:rPr lang="cs-CZ" dirty="0" smtClean="0"/>
              <a:t> in </a:t>
            </a:r>
            <a:r>
              <a:rPr lang="cs-CZ" dirty="0" err="1" smtClean="0"/>
              <a:t>progress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>
                <a:solidFill>
                  <a:schemeClr val="bg1"/>
                </a:solidFill>
              </a:rPr>
              <a:t>It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was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raining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when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the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accident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happened</a:t>
            </a:r>
            <a:r>
              <a:rPr lang="cs-CZ" i="1" dirty="0" smtClean="0"/>
              <a:t>.</a:t>
            </a:r>
            <a:endParaRPr lang="cs-CZ" dirty="0" smtClean="0"/>
          </a:p>
          <a:p>
            <a:pPr lvl="0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activity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progress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a </a:t>
            </a:r>
            <a:r>
              <a:rPr lang="cs-CZ" dirty="0" err="1" smtClean="0"/>
              <a:t>time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past.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>
                <a:solidFill>
                  <a:schemeClr val="bg1"/>
                </a:solidFill>
              </a:rPr>
              <a:t>What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were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you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doing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at</a:t>
            </a:r>
            <a:r>
              <a:rPr lang="cs-CZ" i="1" dirty="0" smtClean="0">
                <a:solidFill>
                  <a:schemeClr val="bg1"/>
                </a:solidFill>
              </a:rPr>
              <a:t> 8.00 last </a:t>
            </a:r>
            <a:r>
              <a:rPr lang="cs-CZ" i="1" dirty="0" err="1" smtClean="0">
                <a:solidFill>
                  <a:schemeClr val="bg1"/>
                </a:solidFill>
              </a:rPr>
              <a:t>night</a:t>
            </a:r>
            <a:r>
              <a:rPr lang="cs-CZ" i="1" dirty="0" smtClean="0">
                <a:solidFill>
                  <a:schemeClr val="bg1"/>
                </a:solidFill>
              </a:rPr>
              <a:t>? – I </a:t>
            </a:r>
            <a:r>
              <a:rPr lang="cs-CZ" i="1" dirty="0" err="1" smtClean="0">
                <a:solidFill>
                  <a:schemeClr val="bg1"/>
                </a:solidFill>
              </a:rPr>
              <a:t>was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watching</a:t>
            </a:r>
            <a:r>
              <a:rPr lang="cs-CZ" i="1" dirty="0" smtClean="0">
                <a:solidFill>
                  <a:schemeClr val="bg1"/>
                </a:solidFill>
              </a:rPr>
              <a:t> TV.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chemeClr val="bg1"/>
                </a:solidFill>
              </a:rPr>
              <a:t>	</a:t>
            </a:r>
            <a:r>
              <a:rPr lang="cs-CZ" i="1" dirty="0" err="1" smtClean="0">
                <a:solidFill>
                  <a:schemeClr val="bg1"/>
                </a:solidFill>
              </a:rPr>
              <a:t>When</a:t>
            </a:r>
            <a:r>
              <a:rPr lang="cs-CZ" i="1" dirty="0" smtClean="0">
                <a:solidFill>
                  <a:schemeClr val="bg1"/>
                </a:solidFill>
              </a:rPr>
              <a:t> I </a:t>
            </a:r>
            <a:r>
              <a:rPr lang="cs-CZ" i="1" dirty="0" err="1" smtClean="0">
                <a:solidFill>
                  <a:schemeClr val="bg1"/>
                </a:solidFill>
              </a:rPr>
              <a:t>woke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up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this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morning</a:t>
            </a:r>
            <a:r>
              <a:rPr lang="cs-CZ" i="1" dirty="0" smtClean="0">
                <a:solidFill>
                  <a:schemeClr val="bg1"/>
                </a:solidFill>
              </a:rPr>
              <a:t>, </a:t>
            </a:r>
            <a:r>
              <a:rPr lang="cs-CZ" i="1" dirty="0" err="1" smtClean="0">
                <a:solidFill>
                  <a:schemeClr val="bg1"/>
                </a:solidFill>
              </a:rPr>
              <a:t>the</a:t>
            </a:r>
            <a:r>
              <a:rPr lang="cs-CZ" i="1" dirty="0" smtClean="0">
                <a:solidFill>
                  <a:schemeClr val="bg1"/>
                </a:solidFill>
              </a:rPr>
              <a:t> sun </a:t>
            </a:r>
            <a:r>
              <a:rPr lang="cs-CZ" i="1" dirty="0" err="1" smtClean="0">
                <a:solidFill>
                  <a:schemeClr val="bg1"/>
                </a:solidFill>
              </a:rPr>
              <a:t>was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i="1" dirty="0" err="1" smtClean="0">
                <a:solidFill>
                  <a:schemeClr val="bg1"/>
                </a:solidFill>
              </a:rPr>
              <a:t>shining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720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500" b="1" dirty="0" err="1" smtClean="0">
                <a:solidFill>
                  <a:srgbClr val="FFFF00"/>
                </a:solidFill>
              </a:rPr>
              <a:t>Practise</a:t>
            </a:r>
            <a:r>
              <a:rPr lang="cs-CZ" sz="3500" b="1" dirty="0" smtClean="0">
                <a:solidFill>
                  <a:srgbClr val="FFFF00"/>
                </a:solidFill>
              </a:rPr>
              <a:t>. </a:t>
            </a:r>
            <a:r>
              <a:rPr lang="cs-CZ" sz="3500" b="1" dirty="0" err="1" smtClean="0">
                <a:solidFill>
                  <a:srgbClr val="FFFF00"/>
                </a:solidFill>
              </a:rPr>
              <a:t>Choose</a:t>
            </a:r>
            <a:r>
              <a:rPr lang="cs-CZ" sz="3500" b="1" dirty="0" smtClean="0">
                <a:solidFill>
                  <a:srgbClr val="FFFF00"/>
                </a:solidFill>
              </a:rPr>
              <a:t> </a:t>
            </a:r>
            <a:r>
              <a:rPr lang="cs-CZ" sz="3500" b="1" dirty="0" err="1" smtClean="0">
                <a:solidFill>
                  <a:srgbClr val="FFFF00"/>
                </a:solidFill>
              </a:rPr>
              <a:t>the</a:t>
            </a:r>
            <a:r>
              <a:rPr lang="cs-CZ" sz="3500" b="1" dirty="0" smtClean="0">
                <a:solidFill>
                  <a:srgbClr val="FFFF00"/>
                </a:solidFill>
              </a:rPr>
              <a:t> </a:t>
            </a:r>
            <a:r>
              <a:rPr lang="cs-CZ" sz="3500" b="1" dirty="0" err="1" smtClean="0">
                <a:solidFill>
                  <a:srgbClr val="FFFF00"/>
                </a:solidFill>
              </a:rPr>
              <a:t>correct</a:t>
            </a:r>
            <a:r>
              <a:rPr lang="cs-CZ" sz="3500" b="1" dirty="0" smtClean="0">
                <a:solidFill>
                  <a:srgbClr val="FFFF00"/>
                </a:solidFill>
              </a:rPr>
              <a:t> tense: past </a:t>
            </a:r>
            <a:r>
              <a:rPr lang="cs-CZ" sz="3500" b="1" dirty="0" err="1" smtClean="0">
                <a:solidFill>
                  <a:srgbClr val="FFFF00"/>
                </a:solidFill>
              </a:rPr>
              <a:t>simple</a:t>
            </a:r>
            <a:r>
              <a:rPr lang="cs-CZ" sz="3500" b="1" dirty="0" smtClean="0">
                <a:solidFill>
                  <a:srgbClr val="FFFF00"/>
                </a:solidFill>
              </a:rPr>
              <a:t> </a:t>
            </a:r>
            <a:r>
              <a:rPr lang="cs-CZ" sz="3500" b="1" dirty="0" err="1" smtClean="0">
                <a:solidFill>
                  <a:srgbClr val="FFFF00"/>
                </a:solidFill>
              </a:rPr>
              <a:t>or</a:t>
            </a:r>
            <a:r>
              <a:rPr lang="cs-CZ" sz="3500" b="1" dirty="0" smtClean="0">
                <a:solidFill>
                  <a:srgbClr val="FFFF00"/>
                </a:solidFill>
              </a:rPr>
              <a:t> past </a:t>
            </a:r>
            <a:r>
              <a:rPr lang="cs-CZ" sz="3500" b="1" dirty="0" err="1" smtClean="0">
                <a:solidFill>
                  <a:srgbClr val="FFFF00"/>
                </a:solidFill>
              </a:rPr>
              <a:t>continuous</a:t>
            </a:r>
            <a:r>
              <a:rPr lang="cs-CZ" sz="3500" b="1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sz="3500" b="1" dirty="0" smtClean="0">
                <a:solidFill>
                  <a:srgbClr val="FFFF00"/>
                </a:solidFill>
              </a:rPr>
              <a:t>	 </a:t>
            </a:r>
          </a:p>
          <a:p>
            <a:pPr>
              <a:buNone/>
            </a:pPr>
            <a:r>
              <a:rPr lang="cs-CZ" dirty="0" smtClean="0"/>
              <a:t>	Last </a:t>
            </a:r>
            <a:r>
              <a:rPr lang="cs-CZ" dirty="0" err="1" smtClean="0"/>
              <a:t>winter</a:t>
            </a:r>
            <a:r>
              <a:rPr lang="cs-CZ" dirty="0" smtClean="0"/>
              <a:t>, I 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had/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having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nasty</a:t>
            </a:r>
            <a:r>
              <a:rPr lang="cs-CZ" dirty="0" smtClean="0"/>
              <a:t> </a:t>
            </a:r>
            <a:r>
              <a:rPr lang="cs-CZ" smtClean="0"/>
              <a:t>accident</a:t>
            </a:r>
            <a:r>
              <a:rPr lang="cs-CZ" dirty="0" smtClean="0"/>
              <a:t> </a:t>
            </a:r>
            <a:r>
              <a:rPr lang="cs-CZ" dirty="0" err="1" smtClean="0"/>
              <a:t>while</a:t>
            </a:r>
            <a:r>
              <a:rPr lang="cs-CZ" dirty="0" smtClean="0"/>
              <a:t> I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skied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skiing</a:t>
            </a:r>
            <a:r>
              <a:rPr lang="cs-CZ" b="1" dirty="0" smtClean="0"/>
              <a:t>.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frond </a:t>
            </a:r>
            <a:r>
              <a:rPr lang="cs-CZ" dirty="0" err="1" smtClean="0"/>
              <a:t>Joe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shone/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shining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skied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skiing</a:t>
            </a:r>
            <a:r>
              <a:rPr lang="cs-CZ" b="1" dirty="0" smtClean="0"/>
              <a:t>. </a:t>
            </a:r>
            <a:r>
              <a:rPr lang="cs-CZ" dirty="0" err="1" smtClean="0"/>
              <a:t>Suddenly</a:t>
            </a:r>
            <a:r>
              <a:rPr lang="cs-CZ" dirty="0" smtClean="0"/>
              <a:t>, </a:t>
            </a:r>
            <a:r>
              <a:rPr lang="cs-CZ" dirty="0" err="1" smtClean="0"/>
              <a:t>Joe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lost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losing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dirty="0" smtClean="0"/>
              <a:t>kontrol as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err="1" smtClean="0"/>
              <a:t>round</a:t>
            </a:r>
            <a:r>
              <a:rPr lang="cs-CZ" dirty="0" smtClean="0"/>
              <a:t> a Conner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crashed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crashing</a:t>
            </a:r>
            <a:r>
              <a:rPr lang="cs-CZ" b="1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I </a:t>
            </a:r>
            <a:r>
              <a:rPr lang="cs-CZ" b="1" i="1" dirty="0" err="1" smtClean="0">
                <a:solidFill>
                  <a:schemeClr val="tx1">
                    <a:lumMod val="85000"/>
                  </a:schemeClr>
                </a:solidFill>
              </a:rPr>
              <a:t>fell</a:t>
            </a:r>
            <a:r>
              <a:rPr lang="cs-CZ" b="1" i="1" dirty="0" smtClean="0">
                <a:solidFill>
                  <a:schemeClr val="tx1">
                    <a:lumMod val="85000"/>
                  </a:schemeClr>
                </a:solidFill>
              </a:rPr>
              <a:t>/</a:t>
            </a:r>
            <a:r>
              <a:rPr lang="cs-CZ" b="1" i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i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tx1">
                    <a:lumMod val="85000"/>
                  </a:schemeClr>
                </a:solidFill>
              </a:rPr>
              <a:t>falling</a:t>
            </a:r>
            <a:r>
              <a:rPr lang="cs-CZ" b="1" i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broke</a:t>
            </a:r>
            <a:r>
              <a:rPr lang="cs-CZ" dirty="0" smtClean="0"/>
              <a:t> my leg.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air</a:t>
            </a:r>
            <a:r>
              <a:rPr lang="cs-CZ" dirty="0" smtClean="0"/>
              <a:t> ambulance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arrived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arriving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took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85000"/>
                  </a:schemeClr>
                </a:solidFill>
              </a:rPr>
              <a:t>taking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cs-CZ" dirty="0" err="1" smtClean="0"/>
              <a:t>me</a:t>
            </a:r>
            <a:r>
              <a:rPr lang="cs-CZ" dirty="0" smtClean="0"/>
              <a:t> to </a:t>
            </a:r>
            <a:r>
              <a:rPr lang="cs-CZ" dirty="0" err="1" smtClean="0"/>
              <a:t>hospital</a:t>
            </a:r>
            <a:r>
              <a:rPr lang="cs-CZ" dirty="0" smtClean="0"/>
              <a:t>. I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hospital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weeks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Solution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Last </a:t>
            </a:r>
            <a:r>
              <a:rPr lang="cs-CZ" dirty="0" err="1" smtClean="0">
                <a:solidFill>
                  <a:schemeClr val="bg1"/>
                </a:solidFill>
              </a:rPr>
              <a:t>winter</a:t>
            </a:r>
            <a:r>
              <a:rPr lang="cs-CZ" dirty="0" smtClean="0">
                <a:solidFill>
                  <a:schemeClr val="bg1"/>
                </a:solidFill>
              </a:rPr>
              <a:t>, I </a:t>
            </a:r>
            <a:r>
              <a:rPr lang="cs-CZ" b="1" dirty="0" smtClean="0">
                <a:solidFill>
                  <a:schemeClr val="bg1"/>
                </a:solidFill>
              </a:rPr>
              <a:t>had </a:t>
            </a:r>
            <a:r>
              <a:rPr lang="cs-CZ" dirty="0" smtClean="0">
                <a:solidFill>
                  <a:schemeClr val="bg1"/>
                </a:solidFill>
              </a:rPr>
              <a:t>a </a:t>
            </a:r>
            <a:r>
              <a:rPr lang="cs-CZ" dirty="0" err="1" smtClean="0">
                <a:solidFill>
                  <a:schemeClr val="bg1"/>
                </a:solidFill>
              </a:rPr>
              <a:t>nasty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accident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while</a:t>
            </a:r>
            <a:r>
              <a:rPr lang="cs-CZ" dirty="0" smtClean="0">
                <a:solidFill>
                  <a:schemeClr val="bg1"/>
                </a:solidFill>
              </a:rPr>
              <a:t> I </a:t>
            </a:r>
            <a:r>
              <a:rPr lang="cs-CZ" b="1" dirty="0" err="1" smtClean="0">
                <a:solidFill>
                  <a:schemeClr val="bg1"/>
                </a:solidFill>
              </a:rPr>
              <a:t>was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skiing.</a:t>
            </a:r>
            <a:r>
              <a:rPr lang="cs-CZ" dirty="0" err="1" smtClean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with</a:t>
            </a:r>
            <a:r>
              <a:rPr lang="cs-CZ" dirty="0" smtClean="0">
                <a:solidFill>
                  <a:schemeClr val="bg1"/>
                </a:solidFill>
              </a:rPr>
              <a:t> my </a:t>
            </a:r>
            <a:r>
              <a:rPr lang="cs-CZ" dirty="0" err="1" smtClean="0">
                <a:solidFill>
                  <a:schemeClr val="bg1"/>
                </a:solidFill>
              </a:rPr>
              <a:t>friend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Joe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beautiful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morning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sun </a:t>
            </a:r>
            <a:r>
              <a:rPr lang="cs-CZ" b="1" dirty="0" err="1" smtClean="0">
                <a:solidFill>
                  <a:schemeClr val="bg1"/>
                </a:solidFill>
              </a:rPr>
              <a:t>was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shining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lots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were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skiing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Suddenly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Joe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lost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control</a:t>
            </a:r>
            <a:r>
              <a:rPr lang="cs-CZ" dirty="0" smtClean="0">
                <a:solidFill>
                  <a:schemeClr val="bg1"/>
                </a:solidFill>
              </a:rPr>
              <a:t> as he </a:t>
            </a: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going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round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coner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crashed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into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me</a:t>
            </a:r>
            <a:r>
              <a:rPr lang="cs-CZ" dirty="0" smtClean="0">
                <a:solidFill>
                  <a:schemeClr val="bg1"/>
                </a:solidFill>
              </a:rPr>
              <a:t>. I </a:t>
            </a:r>
            <a:r>
              <a:rPr lang="cs-CZ" b="1" dirty="0" err="1" smtClean="0">
                <a:solidFill>
                  <a:schemeClr val="bg1"/>
                </a:solidFill>
              </a:rPr>
              <a:t>fell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broke</a:t>
            </a:r>
            <a:r>
              <a:rPr lang="cs-CZ" dirty="0" smtClean="0">
                <a:solidFill>
                  <a:schemeClr val="bg1"/>
                </a:solidFill>
              </a:rPr>
              <a:t> my leg. A nair ambulance </a:t>
            </a:r>
            <a:r>
              <a:rPr lang="cs-CZ" b="1" dirty="0" err="1" smtClean="0">
                <a:solidFill>
                  <a:schemeClr val="bg1"/>
                </a:solidFill>
              </a:rPr>
              <a:t>arrived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took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me</a:t>
            </a:r>
            <a:r>
              <a:rPr lang="cs-CZ" dirty="0" smtClean="0">
                <a:solidFill>
                  <a:schemeClr val="bg1"/>
                </a:solidFill>
              </a:rPr>
              <a:t> to </a:t>
            </a:r>
            <a:r>
              <a:rPr lang="cs-CZ" dirty="0" err="1" smtClean="0">
                <a:solidFill>
                  <a:schemeClr val="bg1"/>
                </a:solidFill>
              </a:rPr>
              <a:t>hospital</a:t>
            </a:r>
            <a:r>
              <a:rPr lang="cs-CZ" dirty="0" smtClean="0">
                <a:solidFill>
                  <a:schemeClr val="bg1"/>
                </a:solidFill>
              </a:rPr>
              <a:t>. I </a:t>
            </a: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hospital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two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weeks</a:t>
            </a:r>
            <a:r>
              <a:rPr lang="cs-CZ" dirty="0" smtClean="0"/>
              <a:t>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	Použité zdroje: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	SOARZ, Liz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and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 John: </a:t>
            </a:r>
            <a:r>
              <a:rPr lang="cs-CZ" sz="1400" i="1" dirty="0" smtClean="0">
                <a:solidFill>
                  <a:schemeClr val="accent4">
                    <a:lumMod val="50000"/>
                  </a:schemeClr>
                </a:solidFill>
              </a:rPr>
              <a:t>New </a:t>
            </a:r>
            <a:r>
              <a:rPr lang="cs-CZ" sz="1400" i="1" dirty="0" err="1" smtClean="0">
                <a:solidFill>
                  <a:schemeClr val="accent4">
                    <a:lumMod val="50000"/>
                  </a:schemeClr>
                </a:solidFill>
              </a:rPr>
              <a:t>Headway</a:t>
            </a:r>
            <a:r>
              <a:rPr lang="cs-CZ" sz="1400" i="1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Pre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 –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intermediate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, Oxford University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Press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, Oxford, 2007, ISBN 978-0-19-471585-0.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	FALLA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Tim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,DAVIES Paul A: </a:t>
            </a:r>
            <a:r>
              <a:rPr lang="cs-CZ" sz="1400" i="1" dirty="0" smtClean="0">
                <a:solidFill>
                  <a:schemeClr val="accent4">
                    <a:lumMod val="50000"/>
                  </a:schemeClr>
                </a:solidFill>
              </a:rPr>
              <a:t>Maturita </a:t>
            </a:r>
            <a:r>
              <a:rPr lang="cs-CZ" sz="1400" i="1" dirty="0" err="1" smtClean="0">
                <a:solidFill>
                  <a:schemeClr val="accent4">
                    <a:lumMod val="50000"/>
                  </a:schemeClr>
                </a:solidFill>
              </a:rPr>
              <a:t>Solutions</a:t>
            </a:r>
            <a:r>
              <a:rPr lang="cs-CZ" sz="1400" i="1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Oxford University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Press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, Oxford, 2007,ISBN 978-0-190455169-4.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	MURPHY,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Raymond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cs-CZ" sz="1400" i="1" dirty="0" err="1" smtClean="0">
                <a:solidFill>
                  <a:schemeClr val="accent4">
                    <a:lumMod val="50000"/>
                  </a:schemeClr>
                </a:solidFill>
              </a:rPr>
              <a:t>English</a:t>
            </a:r>
            <a:r>
              <a:rPr lang="cs-CZ" sz="14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1400" i="1" dirty="0" err="1" smtClean="0">
                <a:solidFill>
                  <a:schemeClr val="accent4">
                    <a:lumMod val="50000"/>
                  </a:schemeClr>
                </a:solidFill>
              </a:rPr>
              <a:t>Grammar</a:t>
            </a:r>
            <a:r>
              <a:rPr lang="cs-CZ" sz="1400" i="1" dirty="0" smtClean="0">
                <a:solidFill>
                  <a:schemeClr val="accent4">
                    <a:lumMod val="50000"/>
                  </a:schemeClr>
                </a:solidFill>
              </a:rPr>
              <a:t> in Use, 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Cambridge University </a:t>
            </a:r>
            <a:r>
              <a:rPr lang="cs-CZ" sz="1400" dirty="0" err="1" smtClean="0">
                <a:solidFill>
                  <a:schemeClr val="accent4">
                    <a:lumMod val="50000"/>
                  </a:schemeClr>
                </a:solidFill>
              </a:rPr>
              <a:t>Press</a:t>
            </a: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, 1994, ISBN 0-521-43680-X.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61</TotalTime>
  <Words>20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;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Aduška</dc:creator>
  <cp:lastModifiedBy>Aduška</cp:lastModifiedBy>
  <cp:revision>10</cp:revision>
  <dcterms:created xsi:type="dcterms:W3CDTF">2013-05-12T10:28:23Z</dcterms:created>
  <dcterms:modified xsi:type="dcterms:W3CDTF">2013-09-24T19:19:28Z</dcterms:modified>
</cp:coreProperties>
</file>