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6C0D9F-527A-444B-B7ED-4219EDF66976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5F2E624-CBFB-46B7-9836-C4BBC8D008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83922" cy="5398978"/>
          </a:xfrm>
        </p:spPr>
        <p:txBody>
          <a:bodyPr>
            <a:noAutofit/>
          </a:bodyPr>
          <a:lstStyle/>
          <a:p>
            <a:r>
              <a:rPr lang="cs-CZ" sz="1000" b="1" i="1" dirty="0" smtClean="0"/>
              <a:t>Datum: 3.3.2013</a:t>
            </a:r>
            <a:endParaRPr lang="cs-CZ" sz="1000" dirty="0" smtClean="0"/>
          </a:p>
          <a:p>
            <a:r>
              <a:rPr lang="cs-CZ" sz="1000" b="1" i="1" dirty="0" smtClean="0"/>
              <a:t>Projekt:</a:t>
            </a:r>
            <a:r>
              <a:rPr lang="cs-CZ" sz="1000" b="1" dirty="0" smtClean="0"/>
              <a:t> Kvalitní výuka</a:t>
            </a:r>
            <a:endParaRPr lang="cs-CZ" sz="1000" dirty="0" smtClean="0"/>
          </a:p>
          <a:p>
            <a:r>
              <a:rPr lang="cs-CZ" sz="1000" b="1" i="1" dirty="0" smtClean="0"/>
              <a:t>Registrační číslo:</a:t>
            </a:r>
            <a:r>
              <a:rPr lang="cs-CZ" sz="1000" b="1" dirty="0" smtClean="0"/>
              <a:t> CZ.1.07/1.5.00/34.0731</a:t>
            </a:r>
            <a:endParaRPr lang="cs-CZ" sz="1000" dirty="0" smtClean="0"/>
          </a:p>
          <a:p>
            <a:r>
              <a:rPr lang="cs-CZ" sz="1000" b="1" i="1" dirty="0" smtClean="0"/>
              <a:t>Číslo DUM:</a:t>
            </a:r>
            <a:r>
              <a:rPr lang="cs-CZ" sz="1000" b="1" dirty="0" smtClean="0"/>
              <a:t> VY_22_INOVACE_5	</a:t>
            </a:r>
            <a:endParaRPr lang="cs-CZ" sz="1000" dirty="0" smtClean="0"/>
          </a:p>
          <a:p>
            <a:r>
              <a:rPr lang="cs-CZ" sz="1000" b="1" i="1" dirty="0" smtClean="0"/>
              <a:t>Jméno autora:</a:t>
            </a:r>
            <a:r>
              <a:rPr lang="cs-CZ" sz="1000" b="1" dirty="0" smtClean="0"/>
              <a:t> Irena Moučková</a:t>
            </a:r>
            <a:endParaRPr lang="cs-CZ" sz="1000" dirty="0" smtClean="0"/>
          </a:p>
          <a:p>
            <a:r>
              <a:rPr lang="cs-CZ" sz="1000" b="1" i="1" dirty="0" smtClean="0"/>
              <a:t>Název práce:</a:t>
            </a:r>
            <a:r>
              <a:rPr lang="cs-CZ" sz="1000" b="1" dirty="0" smtClean="0"/>
              <a:t> </a:t>
            </a:r>
            <a:r>
              <a:rPr lang="cs-CZ" sz="1000" b="1" dirty="0" err="1" smtClean="0"/>
              <a:t>Some</a:t>
            </a:r>
            <a:r>
              <a:rPr lang="cs-CZ" sz="1000" b="1" dirty="0" smtClean="0"/>
              <a:t>, </a:t>
            </a:r>
            <a:r>
              <a:rPr lang="cs-CZ" sz="1000" b="1" dirty="0" err="1" smtClean="0"/>
              <a:t>any</a:t>
            </a:r>
            <a:r>
              <a:rPr lang="cs-CZ" sz="1000" b="1" dirty="0" smtClean="0"/>
              <a:t>, </a:t>
            </a:r>
            <a:r>
              <a:rPr lang="cs-CZ" sz="1000" b="1" dirty="0" err="1" smtClean="0"/>
              <a:t>compounds</a:t>
            </a:r>
            <a:endParaRPr lang="cs-CZ" sz="1000" dirty="0" smtClean="0"/>
          </a:p>
          <a:p>
            <a:r>
              <a:rPr lang="cs-CZ" sz="1000" b="1" i="1" dirty="0" smtClean="0"/>
              <a:t>Předmět:</a:t>
            </a:r>
            <a:r>
              <a:rPr lang="cs-CZ" sz="1000" b="1" dirty="0" smtClean="0"/>
              <a:t> anglický jazyk</a:t>
            </a:r>
            <a:endParaRPr lang="cs-CZ" sz="1000" dirty="0" smtClean="0"/>
          </a:p>
          <a:p>
            <a:r>
              <a:rPr lang="cs-CZ" sz="1000" b="1" i="1" dirty="0" smtClean="0"/>
              <a:t>Ročník:</a:t>
            </a:r>
            <a:r>
              <a:rPr lang="cs-CZ" sz="1000" b="1" dirty="0" smtClean="0"/>
              <a:t> 1</a:t>
            </a:r>
            <a:endParaRPr lang="cs-CZ" sz="1000" dirty="0" smtClean="0"/>
          </a:p>
          <a:p>
            <a:r>
              <a:rPr lang="cs-CZ" sz="1000" b="1" dirty="0" smtClean="0"/>
              <a:t> </a:t>
            </a:r>
            <a:endParaRPr lang="cs-CZ" sz="1000" dirty="0" smtClean="0"/>
          </a:p>
          <a:p>
            <a:r>
              <a:rPr lang="cs-CZ" sz="1000" b="1" i="1" dirty="0" smtClean="0"/>
              <a:t>Časová dotace:</a:t>
            </a:r>
            <a:r>
              <a:rPr lang="cs-CZ" sz="1000" b="1" dirty="0" smtClean="0"/>
              <a:t> 30 minut</a:t>
            </a:r>
            <a:endParaRPr lang="cs-CZ" sz="1000" dirty="0" smtClean="0"/>
          </a:p>
          <a:p>
            <a:r>
              <a:rPr lang="cs-CZ" sz="1000" b="1" i="1" dirty="0" smtClean="0"/>
              <a:t>Vzdělávací cíl:</a:t>
            </a:r>
            <a:r>
              <a:rPr lang="cs-CZ" sz="1000" b="1" dirty="0" smtClean="0"/>
              <a:t> Materiál vytvořený v </a:t>
            </a:r>
            <a:r>
              <a:rPr lang="cs-CZ" sz="1000" b="1" dirty="0" err="1" smtClean="0"/>
              <a:t>powerpointu</a:t>
            </a:r>
            <a:r>
              <a:rPr lang="cs-CZ" sz="1000" b="1" dirty="0" smtClean="0"/>
              <a:t> je určen k výkladu nového učiva o používání neurčitých zájmen </a:t>
            </a:r>
            <a:r>
              <a:rPr lang="cs-CZ" sz="1000" b="1" dirty="0" err="1" smtClean="0"/>
              <a:t>some</a:t>
            </a:r>
            <a:r>
              <a:rPr lang="cs-CZ" sz="1000" b="1" dirty="0" smtClean="0"/>
              <a:t> a </a:t>
            </a:r>
            <a:r>
              <a:rPr lang="cs-CZ" sz="1000" b="1" dirty="0" err="1" smtClean="0"/>
              <a:t>any</a:t>
            </a:r>
            <a:r>
              <a:rPr lang="cs-CZ" sz="1000" b="1" dirty="0" smtClean="0"/>
              <a:t> a jejich složenin v angličtině. Jsou uvedeny i</a:t>
            </a:r>
            <a:r>
              <a:rPr lang="cs-CZ" sz="1000" dirty="0" smtClean="0"/>
              <a:t> </a:t>
            </a:r>
            <a:r>
              <a:rPr lang="cs-CZ" sz="1000" b="1" dirty="0" smtClean="0"/>
              <a:t>příklady situací, kde se zájmena používají. Následně si žáci ověřují pochopení nového učiva na cvičeních.Na závěr si žáci mají možnost porovnat doplněná cvičení se správným řešením promítnutým v </a:t>
            </a:r>
            <a:r>
              <a:rPr lang="cs-CZ" sz="1000" b="1" dirty="0" err="1" smtClean="0"/>
              <a:t>power</a:t>
            </a:r>
            <a:r>
              <a:rPr lang="cs-CZ" sz="1000" b="1" dirty="0" smtClean="0"/>
              <a:t> pointu. </a:t>
            </a:r>
            <a:endParaRPr lang="cs-CZ" sz="1000" dirty="0" smtClean="0"/>
          </a:p>
          <a:p>
            <a:r>
              <a:rPr lang="cs-CZ" sz="1000" b="1" dirty="0" smtClean="0"/>
              <a:t> </a:t>
            </a:r>
            <a:endParaRPr lang="cs-CZ" sz="1000" dirty="0" smtClean="0"/>
          </a:p>
          <a:p>
            <a:r>
              <a:rPr lang="cs-CZ" sz="1000" b="1" i="1" dirty="0" smtClean="0"/>
              <a:t>Pomůcky:</a:t>
            </a:r>
            <a:r>
              <a:rPr lang="cs-CZ" sz="1000" b="1" dirty="0" smtClean="0"/>
              <a:t> pracovní listy, psací potřeby</a:t>
            </a:r>
            <a:endParaRPr lang="cs-CZ" sz="1000" dirty="0" smtClean="0"/>
          </a:p>
          <a:p>
            <a:r>
              <a:rPr lang="cs-CZ" sz="1000" b="1" i="1" dirty="0" smtClean="0"/>
              <a:t>Poznámka:</a:t>
            </a:r>
            <a:r>
              <a:rPr lang="cs-CZ" sz="1000" b="1" dirty="0" smtClean="0"/>
              <a:t> Žáci vypracovávají cvičení samostatně, pak si ve dvojicích vymění pracovní list y a porovnají si svá řešení navzájem, na závěr porovnají se správným řešením v </a:t>
            </a:r>
            <a:r>
              <a:rPr lang="cs-CZ" sz="1000" b="1" dirty="0" err="1" smtClean="0"/>
              <a:t>power</a:t>
            </a:r>
            <a:r>
              <a:rPr lang="cs-CZ" sz="1000" b="1" dirty="0" smtClean="0"/>
              <a:t> pointu.</a:t>
            </a:r>
            <a:endParaRPr lang="cs-CZ" sz="1000" dirty="0" smtClean="0"/>
          </a:p>
          <a:p>
            <a:r>
              <a:rPr lang="cs-CZ" sz="1000" b="1" i="1" dirty="0" smtClean="0"/>
              <a:t>Inovace:</a:t>
            </a:r>
            <a:r>
              <a:rPr lang="cs-CZ" sz="1000" b="1" dirty="0" smtClean="0"/>
              <a:t>  zapojení audiovizuální techniky do výuky</a:t>
            </a:r>
            <a:endParaRPr lang="cs-CZ" sz="1000" dirty="0" smtClean="0"/>
          </a:p>
          <a:p>
            <a:endParaRPr lang="cs-CZ" sz="1000" dirty="0">
              <a:solidFill>
                <a:srgbClr val="FF0000"/>
              </a:solidFill>
            </a:endParaRPr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357166"/>
            <a:ext cx="5745163" cy="14049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183880" cy="1051560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SOME , ANY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183880" cy="4187952"/>
          </a:xfrm>
        </p:spPr>
        <p:txBody>
          <a:bodyPr>
            <a:normAutofit fontScale="85000" lnSpcReduction="10000"/>
          </a:bodyPr>
          <a:lstStyle/>
          <a:p>
            <a:pPr lvl="0"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1) </a:t>
            </a:r>
            <a:r>
              <a:rPr lang="cs-CZ" b="1" dirty="0" err="1" smtClean="0">
                <a:latin typeface="Angsana New" pitchFamily="18" charset="-34"/>
                <a:cs typeface="Angsana New" pitchFamily="18" charset="-34"/>
              </a:rPr>
              <a:t>Some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is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used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in positive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sentences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with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uncount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nouns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or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count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nouns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in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plural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.</a:t>
            </a:r>
          </a:p>
          <a:p>
            <a:pPr>
              <a:buNone/>
            </a:pP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There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are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some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people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.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pPr lvl="0">
              <a:buNone/>
            </a:pP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	2) </a:t>
            </a:r>
            <a:r>
              <a:rPr lang="cs-CZ" b="1" dirty="0" err="1" smtClean="0">
                <a:latin typeface="Angsana New" pitchFamily="18" charset="-34"/>
                <a:cs typeface="Angsana New" pitchFamily="18" charset="-34"/>
              </a:rPr>
              <a:t>Any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is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used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in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questions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and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negatives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with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uncount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nouns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and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count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nouns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in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plural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.</a:t>
            </a:r>
          </a:p>
          <a:p>
            <a:pPr>
              <a:buNone/>
            </a:pP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Have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you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got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any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brothers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or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sisters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?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pPr lvl="0">
              <a:buNone/>
            </a:pP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3)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We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use </a:t>
            </a:r>
            <a:r>
              <a:rPr lang="cs-CZ" b="1" dirty="0" err="1" smtClean="0">
                <a:latin typeface="Angsana New" pitchFamily="18" charset="-34"/>
                <a:cs typeface="Angsana New" pitchFamily="18" charset="-34"/>
              </a:rPr>
              <a:t>some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in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questions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that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are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requests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or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offers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.</a:t>
            </a:r>
          </a:p>
          <a:p>
            <a:pPr>
              <a:buNone/>
            </a:pP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Can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I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have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some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coffee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?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pPr lvl="0">
              <a:buNone/>
            </a:pP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4)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We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use 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a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with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count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nouns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in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singular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.</a:t>
            </a:r>
          </a:p>
          <a:p>
            <a:pPr>
              <a:buNone/>
            </a:pP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We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have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 a </a:t>
            </a:r>
            <a:r>
              <a:rPr lang="cs-CZ" i="1" dirty="0" err="1" smtClean="0">
                <a:latin typeface="Angsana New" pitchFamily="18" charset="-34"/>
                <a:cs typeface="Angsana New" pitchFamily="18" charset="-34"/>
              </a:rPr>
              <a:t>book</a:t>
            </a:r>
            <a:r>
              <a:rPr lang="cs-CZ" i="1" dirty="0" smtClean="0">
                <a:latin typeface="Angsana New" pitchFamily="18" charset="-34"/>
                <a:cs typeface="Angsana New" pitchFamily="18" charset="-34"/>
              </a:rPr>
              <a:t>.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pPr lvl="0">
              <a:buNone/>
            </a:pP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	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5)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The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rules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for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using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b="1" dirty="0" err="1" smtClean="0">
                <a:latin typeface="Angsana New" pitchFamily="18" charset="-34"/>
                <a:cs typeface="Angsana New" pitchFamily="18" charset="-34"/>
              </a:rPr>
              <a:t>any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and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b="1" dirty="0" err="1" smtClean="0">
                <a:latin typeface="Angsana New" pitchFamily="18" charset="-34"/>
                <a:cs typeface="Angsana New" pitchFamily="18" charset="-34"/>
              </a:rPr>
              <a:t>some</a:t>
            </a: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are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the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same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for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the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dirty="0" err="1" smtClean="0">
                <a:latin typeface="Angsana New" pitchFamily="18" charset="-34"/>
                <a:cs typeface="Angsana New" pitchFamily="18" charset="-34"/>
              </a:rPr>
              <a:t>compounds</a:t>
            </a:r>
            <a:r>
              <a:rPr lang="cs-CZ" dirty="0" smtClean="0">
                <a:latin typeface="Angsana New" pitchFamily="18" charset="-34"/>
                <a:cs typeface="Angsana New" pitchFamily="18" charset="-34"/>
              </a:rPr>
              <a:t> </a:t>
            </a:r>
            <a:r>
              <a:rPr lang="cs-CZ" b="1" i="1" dirty="0" err="1" smtClean="0">
                <a:latin typeface="Angsana New" pitchFamily="18" charset="-34"/>
                <a:cs typeface="Angsana New" pitchFamily="18" charset="-34"/>
              </a:rPr>
              <a:t>someone</a:t>
            </a:r>
            <a:r>
              <a:rPr lang="cs-CZ" b="1" i="1" dirty="0" smtClean="0">
                <a:latin typeface="Angsana New" pitchFamily="18" charset="-34"/>
                <a:cs typeface="Angsana New" pitchFamily="18" charset="-34"/>
              </a:rPr>
              <a:t>,</a:t>
            </a:r>
            <a:r>
              <a:rPr lang="cs-CZ" b="1" i="1" dirty="0" err="1" smtClean="0">
                <a:latin typeface="Angsana New" pitchFamily="18" charset="-34"/>
                <a:cs typeface="Angsana New" pitchFamily="18" charset="-34"/>
              </a:rPr>
              <a:t>anything</a:t>
            </a:r>
            <a:r>
              <a:rPr lang="cs-CZ" b="1" i="1" dirty="0" smtClean="0">
                <a:latin typeface="Angsana New" pitchFamily="18" charset="-34"/>
                <a:cs typeface="Angsana New" pitchFamily="18" charset="-34"/>
              </a:rPr>
              <a:t>,</a:t>
            </a:r>
            <a:r>
              <a:rPr lang="cs-CZ" b="1" i="1" dirty="0" err="1" smtClean="0">
                <a:latin typeface="Angsana New" pitchFamily="18" charset="-34"/>
                <a:cs typeface="Angsana New" pitchFamily="18" charset="-34"/>
              </a:rPr>
              <a:t>anybody</a:t>
            </a:r>
            <a:r>
              <a:rPr lang="cs-CZ" b="1" i="1" dirty="0" smtClean="0">
                <a:latin typeface="Angsana New" pitchFamily="18" charset="-34"/>
                <a:cs typeface="Angsana New" pitchFamily="18" charset="-34"/>
              </a:rPr>
              <a:t>, </a:t>
            </a:r>
            <a:r>
              <a:rPr lang="cs-CZ" b="1" i="1" dirty="0" err="1" smtClean="0">
                <a:latin typeface="Angsana New" pitchFamily="18" charset="-34"/>
                <a:cs typeface="Angsana New" pitchFamily="18" charset="-34"/>
              </a:rPr>
              <a:t>somewhere</a:t>
            </a:r>
            <a:r>
              <a:rPr lang="cs-CZ" b="1" i="1" dirty="0" smtClean="0">
                <a:latin typeface="Angsana New" pitchFamily="18" charset="-34"/>
                <a:cs typeface="Angsana New" pitchFamily="18" charset="-34"/>
              </a:rPr>
              <a:t>, </a:t>
            </a:r>
            <a:r>
              <a:rPr lang="cs-CZ" b="1" i="1" dirty="0" err="1" smtClean="0">
                <a:latin typeface="Angsana New" pitchFamily="18" charset="-34"/>
                <a:cs typeface="Angsana New" pitchFamily="18" charset="-34"/>
              </a:rPr>
              <a:t>etc</a:t>
            </a:r>
            <a:r>
              <a:rPr lang="cs-CZ" b="1" i="1" dirty="0" smtClean="0">
                <a:latin typeface="Angsana New" pitchFamily="18" charset="-34"/>
                <a:cs typeface="Angsana New" pitchFamily="18" charset="-34"/>
              </a:rPr>
              <a:t>.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pPr>
              <a:buNone/>
            </a:pPr>
            <a:r>
              <a:rPr lang="cs-CZ" b="1" dirty="0" smtClean="0">
                <a:latin typeface="Angsana New" pitchFamily="18" charset="-34"/>
                <a:cs typeface="Angsana New" pitchFamily="18" charset="-34"/>
              </a:rPr>
              <a:t> </a:t>
            </a:r>
            <a:endParaRPr lang="cs-CZ" dirty="0" smtClean="0">
              <a:latin typeface="Angsana New" pitchFamily="18" charset="-34"/>
              <a:cs typeface="Angsana New" pitchFamily="18" charset="-34"/>
            </a:endParaRPr>
          </a:p>
          <a:p>
            <a:endParaRPr lang="cs-CZ" dirty="0">
              <a:latin typeface="Angsana New" pitchFamily="18" charset="-34"/>
              <a:cs typeface="Angsana New" pitchFamily="18" charset="-34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50231E-6 C -0.00504 0.00995 -0.00972 0.01018 -0.01858 0.01226 C -0.0217 0.01365 -0.02466 0.01504 -0.02778 0.01643 C -0.02934 0.01712 -0.03229 0.01851 -0.03229 0.01851 C -0.0533 0.01573 -0.07518 0.01758 -0.08768 -0.00809 C -0.08525 -0.02543 -0.08212 -0.04532 -0.06771 -0.0511 C -0.05347 -0.06429 -0.04705 -0.05018 -0.03542 -0.04509 C -0.03143 -0.03723 -0.02743 -0.03838 -0.02309 -0.03075 C -0.02136 -0.02751 -0.02032 -0.02381 -0.01858 -0.02058 C -0.01511 -0.0141 -0.01146 -0.00832 -0.00782 -0.00207 C 0.00659 0.0229 -0.00938 -0.00832 0.00451 0.01226 C 0.01371 0.02591 0.01944 0.04025 0.03073 0.05135 C 0.0368 0.05713 0.04236 0.05829 0.04913 0.06152 C 0.0592 0.06083 0.07916 0.06129 0.09062 0.05528 C 0.09409 0.05343 0.09653 0.0488 0.1 0.04719 C 0.10937 0.04279 0.11823 0.0347 0.12604 0.0266 C 0.1309 0.01666 0.13559 0.00255 0.14305 -0.00416 C 0.14479 -0.01294 0.14861 -0.01826 0.15069 -0.02659 C 0.14913 -0.02728 0.14757 -0.02774 0.14618 -0.02867 C 0.14444 -0.02983 0.14323 -0.03191 0.14149 -0.03283 C 0.13802 -0.03468 0.1342 -0.03538 0.13073 -0.03676 C 0.10069 -0.03445 0.11493 -0.03815 0.09843 -0.02867 C 0.0875 -0.02243 0.09653 -0.03029 0.08767 -0.02451 C 0.075 -0.01618 0.06284 -0.00947 0.04913 -0.00416 C 0.046 -0.003 0.04149 -0.00022 0.03837 7.50231E-6 C 0.02552 0.0007 0.01284 7.50231E-6 3.61111E-6 7.50231E-6 Z " pathEditMode="relative" ptsTypes="ffffffffffffffffffffffffff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470416"/>
          </a:xfrm>
        </p:spPr>
        <p:txBody>
          <a:bodyPr>
            <a:normAutofit fontScale="70000" lnSpcReduction="20000"/>
          </a:bodyPr>
          <a:lstStyle/>
          <a:p>
            <a:pPr lvl="0">
              <a:buNone/>
            </a:pPr>
            <a:r>
              <a:rPr lang="cs-CZ" dirty="0" smtClean="0"/>
              <a:t>	</a:t>
            </a:r>
            <a:r>
              <a:rPr lang="cs-CZ" sz="3400" i="1" dirty="0" smtClean="0">
                <a:solidFill>
                  <a:srgbClr val="FF0000"/>
                </a:solidFill>
              </a:rPr>
              <a:t>1. </a:t>
            </a:r>
            <a:r>
              <a:rPr lang="cs-CZ" sz="3400" i="1" dirty="0" err="1" smtClean="0">
                <a:solidFill>
                  <a:srgbClr val="FF0000"/>
                </a:solidFill>
              </a:rPr>
              <a:t>Complete</a:t>
            </a:r>
            <a:r>
              <a:rPr lang="cs-CZ" sz="3400" i="1" dirty="0" smtClean="0">
                <a:solidFill>
                  <a:srgbClr val="FF0000"/>
                </a:solidFill>
              </a:rPr>
              <a:t> </a:t>
            </a:r>
            <a:r>
              <a:rPr lang="cs-CZ" sz="3400" i="1" dirty="0" err="1" smtClean="0">
                <a:solidFill>
                  <a:srgbClr val="FF0000"/>
                </a:solidFill>
              </a:rPr>
              <a:t>the</a:t>
            </a:r>
            <a:r>
              <a:rPr lang="cs-CZ" sz="3400" i="1" dirty="0" smtClean="0">
                <a:solidFill>
                  <a:srgbClr val="FF0000"/>
                </a:solidFill>
              </a:rPr>
              <a:t> </a:t>
            </a:r>
            <a:r>
              <a:rPr lang="cs-CZ" sz="3400" i="1" dirty="0" err="1" smtClean="0">
                <a:solidFill>
                  <a:srgbClr val="FF0000"/>
                </a:solidFill>
              </a:rPr>
              <a:t>dialogue</a:t>
            </a:r>
            <a:r>
              <a:rPr lang="cs-CZ" sz="3400" i="1" dirty="0" smtClean="0">
                <a:solidFill>
                  <a:srgbClr val="FF0000"/>
                </a:solidFill>
              </a:rPr>
              <a:t> </a:t>
            </a:r>
            <a:r>
              <a:rPr lang="cs-CZ" sz="3400" i="1" dirty="0" err="1" smtClean="0">
                <a:solidFill>
                  <a:srgbClr val="FF0000"/>
                </a:solidFill>
              </a:rPr>
              <a:t>with</a:t>
            </a:r>
            <a:r>
              <a:rPr lang="cs-CZ" sz="3400" i="1" dirty="0" smtClean="0">
                <a:solidFill>
                  <a:srgbClr val="FF0000"/>
                </a:solidFill>
              </a:rPr>
              <a:t> </a:t>
            </a:r>
            <a:r>
              <a:rPr lang="cs-CZ" sz="3400" b="1" i="1" dirty="0" err="1" smtClean="0">
                <a:solidFill>
                  <a:srgbClr val="FF0000"/>
                </a:solidFill>
              </a:rPr>
              <a:t>some</a:t>
            </a:r>
            <a:r>
              <a:rPr lang="cs-CZ" sz="3400" b="1" i="1" dirty="0" smtClean="0">
                <a:solidFill>
                  <a:srgbClr val="FF0000"/>
                </a:solidFill>
              </a:rPr>
              <a:t> </a:t>
            </a:r>
            <a:r>
              <a:rPr lang="cs-CZ" sz="3400" i="1" dirty="0" err="1" smtClean="0">
                <a:solidFill>
                  <a:srgbClr val="FF0000"/>
                </a:solidFill>
              </a:rPr>
              <a:t>or</a:t>
            </a:r>
            <a:r>
              <a:rPr lang="cs-CZ" sz="3400" i="1" dirty="0" smtClean="0">
                <a:solidFill>
                  <a:srgbClr val="FF0000"/>
                </a:solidFill>
              </a:rPr>
              <a:t> </a:t>
            </a:r>
            <a:r>
              <a:rPr lang="cs-CZ" sz="3400" b="1" i="1" dirty="0" err="1" smtClean="0">
                <a:solidFill>
                  <a:srgbClr val="FF0000"/>
                </a:solidFill>
              </a:rPr>
              <a:t>any</a:t>
            </a:r>
            <a:r>
              <a:rPr lang="cs-CZ" sz="3400" b="1" i="1" dirty="0" smtClean="0">
                <a:solidFill>
                  <a:srgbClr val="FF0000"/>
                </a:solidFill>
              </a:rPr>
              <a:t>.</a:t>
            </a:r>
            <a:br>
              <a:rPr lang="cs-CZ" sz="3400" b="1" i="1" dirty="0" smtClean="0">
                <a:solidFill>
                  <a:srgbClr val="FF0000"/>
                </a:solidFill>
              </a:rPr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Beth</a:t>
            </a:r>
            <a:r>
              <a:rPr lang="cs-CZ" b="1" dirty="0" smtClean="0"/>
              <a:t>         </a:t>
            </a:r>
            <a:r>
              <a:rPr lang="cs-CZ" dirty="0" smtClean="0"/>
              <a:t>Let´s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………………. 		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films</a:t>
            </a:r>
            <a:r>
              <a:rPr lang="cs-CZ" dirty="0" smtClean="0"/>
              <a:t> on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	Martin     </a:t>
            </a:r>
            <a:r>
              <a:rPr lang="cs-CZ" dirty="0" smtClean="0"/>
              <a:t>I </a:t>
            </a:r>
            <a:r>
              <a:rPr lang="cs-CZ" dirty="0" err="1" smtClean="0"/>
              <a:t>prefer</a:t>
            </a:r>
            <a:r>
              <a:rPr lang="cs-CZ" dirty="0" smtClean="0"/>
              <a:t> </a:t>
            </a:r>
            <a:r>
              <a:rPr lang="cs-CZ" dirty="0" err="1" smtClean="0"/>
              <a:t>being</a:t>
            </a:r>
            <a:r>
              <a:rPr lang="cs-CZ" dirty="0" smtClean="0"/>
              <a:t> outsider.Let´s go </a:t>
            </a:r>
            <a:r>
              <a:rPr lang="cs-CZ" dirty="0" err="1" smtClean="0"/>
              <a:t>mountain</a:t>
            </a:r>
            <a:r>
              <a:rPr lang="cs-CZ" dirty="0" smtClean="0"/>
              <a:t>-</a:t>
            </a:r>
            <a:r>
              <a:rPr lang="cs-CZ" dirty="0" err="1" smtClean="0"/>
              <a:t>biking</a:t>
            </a:r>
            <a:r>
              <a:rPr lang="cs-CZ" dirty="0" smtClean="0"/>
              <a:t>. 		Are </a:t>
            </a:r>
            <a:r>
              <a:rPr lang="cs-CZ" dirty="0" err="1" smtClean="0"/>
              <a:t>there</a:t>
            </a:r>
            <a:r>
              <a:rPr lang="cs-CZ" dirty="0" smtClean="0"/>
              <a:t> ……………</a:t>
            </a:r>
          </a:p>
          <a:p>
            <a:pPr>
              <a:buNone/>
            </a:pPr>
            <a:r>
              <a:rPr lang="cs-CZ" b="1" dirty="0" smtClean="0"/>
              <a:t>	                 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Beth</a:t>
            </a:r>
            <a:r>
              <a:rPr lang="cs-CZ" b="1" dirty="0" smtClean="0"/>
              <a:t>         </a:t>
            </a:r>
            <a:r>
              <a:rPr lang="cs-CZ" dirty="0" smtClean="0"/>
              <a:t>No,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aren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	Martin     </a:t>
            </a:r>
            <a:r>
              <a:rPr lang="cs-CZ" dirty="0" err="1" smtClean="0"/>
              <a:t>Oh</a:t>
            </a:r>
            <a:r>
              <a:rPr lang="cs-CZ" dirty="0" smtClean="0"/>
              <a:t>. </a:t>
            </a:r>
            <a:r>
              <a:rPr lang="cs-CZ" dirty="0" err="1" smtClean="0"/>
              <a:t>Maybe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could</a:t>
            </a:r>
            <a:r>
              <a:rPr lang="cs-CZ" dirty="0" smtClean="0"/>
              <a:t> go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walk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			</a:t>
            </a:r>
            <a:r>
              <a:rPr lang="cs-CZ" dirty="0" err="1" smtClean="0"/>
              <a:t>countryside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Beth</a:t>
            </a:r>
            <a:r>
              <a:rPr lang="cs-CZ" b="1" dirty="0" smtClean="0"/>
              <a:t>        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´t……………… </a:t>
            </a:r>
            <a:r>
              <a:rPr lang="cs-CZ" dirty="0" err="1" smtClean="0"/>
              <a:t>countryside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		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………………..</a:t>
            </a:r>
          </a:p>
          <a:p>
            <a:pPr>
              <a:buNone/>
            </a:pPr>
            <a:r>
              <a:rPr lang="cs-CZ" b="1" dirty="0" smtClean="0"/>
              <a:t>	                 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parts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	Martin     </a:t>
            </a:r>
            <a:r>
              <a:rPr lang="cs-CZ" dirty="0" smtClean="0"/>
              <a:t>Great. Let´s go </a:t>
            </a:r>
            <a:r>
              <a:rPr lang="cs-CZ" dirty="0" err="1" smtClean="0"/>
              <a:t>and</a:t>
            </a:r>
            <a:r>
              <a:rPr lang="cs-CZ" dirty="0" smtClean="0"/>
              <a:t> look </a:t>
            </a:r>
            <a:r>
              <a:rPr lang="cs-CZ" dirty="0" err="1" smtClean="0"/>
              <a:t>at</a:t>
            </a:r>
            <a:r>
              <a:rPr lang="cs-CZ" dirty="0" smtClean="0"/>
              <a:t> ………………..</a:t>
            </a:r>
            <a:r>
              <a:rPr lang="cs-CZ" dirty="0" err="1" smtClean="0"/>
              <a:t>traffic</a:t>
            </a:r>
            <a:r>
              <a:rPr lang="cs-CZ" dirty="0" smtClean="0"/>
              <a:t> 		</a:t>
            </a:r>
            <a:r>
              <a:rPr lang="cs-CZ" dirty="0" err="1" smtClean="0"/>
              <a:t>lights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Beth</a:t>
            </a:r>
            <a:r>
              <a:rPr lang="cs-CZ" b="1" dirty="0" smtClean="0"/>
              <a:t>         </a:t>
            </a:r>
            <a:r>
              <a:rPr lang="cs-CZ" dirty="0" smtClean="0"/>
              <a:t>Don´t 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silly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are ……………… </a:t>
            </a:r>
            <a:r>
              <a:rPr lang="cs-CZ" dirty="0" err="1" smtClean="0"/>
              <a:t>streets</a:t>
            </a:r>
            <a:r>
              <a:rPr lang="cs-CZ" dirty="0" smtClean="0"/>
              <a:t> in 		</a:t>
            </a:r>
            <a:r>
              <a:rPr lang="cs-CZ" dirty="0" err="1" smtClean="0"/>
              <a:t>the</a:t>
            </a:r>
            <a:r>
              <a:rPr lang="cs-CZ" dirty="0" smtClean="0"/>
              <a:t> centre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</a:t>
            </a:r>
          </a:p>
          <a:p>
            <a:pPr>
              <a:buNone/>
            </a:pPr>
            <a:r>
              <a:rPr lang="cs-CZ" b="1" dirty="0" smtClean="0"/>
              <a:t>                  …………….  </a:t>
            </a:r>
            <a:r>
              <a:rPr lang="cs-CZ" dirty="0" err="1" smtClean="0"/>
              <a:t>traffic</a:t>
            </a:r>
            <a:r>
              <a:rPr lang="cs-CZ" dirty="0" smtClean="0"/>
              <a:t>. </a:t>
            </a:r>
            <a:r>
              <a:rPr lang="cs-CZ" dirty="0" err="1" smtClean="0"/>
              <a:t>You</a:t>
            </a:r>
            <a:r>
              <a:rPr lang="cs-CZ" dirty="0" smtClean="0"/>
              <a:t> just </a:t>
            </a:r>
            <a:r>
              <a:rPr lang="cs-CZ" dirty="0" err="1" smtClean="0"/>
              <a:t>hate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7072338"/>
            <a:ext cx="8183880" cy="5398978"/>
          </a:xfrm>
        </p:spPr>
        <p:txBody>
          <a:bodyPr>
            <a:normAutofit fontScale="77500" lnSpcReduction="20000"/>
          </a:bodyPr>
          <a:lstStyle/>
          <a:p>
            <a:pPr lvl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Complete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the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sentences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with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some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-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or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 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any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- + -body,-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thing</a:t>
            </a:r>
            <a:r>
              <a:rPr lang="cs-CZ" sz="3800" b="1" dirty="0" smtClean="0">
                <a:solidFill>
                  <a:srgbClr val="FF0000"/>
                </a:solidFill>
                <a:latin typeface="Bauhaus 93" pitchFamily="82" charset="0"/>
              </a:rPr>
              <a:t>,-</a:t>
            </a:r>
            <a:r>
              <a:rPr lang="cs-CZ" sz="3800" b="1" dirty="0" err="1" smtClean="0">
                <a:solidFill>
                  <a:srgbClr val="FF0000"/>
                </a:solidFill>
                <a:latin typeface="Bauhaus 93" pitchFamily="82" charset="0"/>
              </a:rPr>
              <a:t>where</a:t>
            </a:r>
            <a:r>
              <a:rPr lang="cs-CZ" sz="3800" b="1" dirty="0" smtClean="0">
                <a:latin typeface="Bauhaus 93" pitchFamily="82" charset="0"/>
              </a:rPr>
              <a:t>.</a:t>
            </a:r>
            <a:endParaRPr lang="cs-CZ" sz="3800" dirty="0" smtClean="0">
              <a:latin typeface="Bauhaus 93" pitchFamily="82" charset="0"/>
            </a:endParaRP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/>
            </a:r>
            <a:br>
              <a:rPr lang="cs-CZ" dirty="0" smtClean="0">
                <a:latin typeface="Bauhaus 93" pitchFamily="82" charset="0"/>
              </a:rPr>
            </a:br>
            <a:r>
              <a:rPr lang="cs-CZ" dirty="0" smtClean="0">
                <a:latin typeface="Bauhaus 93" pitchFamily="82" charset="0"/>
              </a:rPr>
              <a:t>a) </a:t>
            </a:r>
            <a:r>
              <a:rPr lang="cs-CZ" dirty="0" err="1" smtClean="0">
                <a:latin typeface="Bauhaus 93" pitchFamily="82" charset="0"/>
              </a:rPr>
              <a:t>Why</a:t>
            </a:r>
            <a:r>
              <a:rPr lang="cs-CZ" dirty="0" smtClean="0">
                <a:latin typeface="Bauhaus 93" pitchFamily="82" charset="0"/>
              </a:rPr>
              <a:t> are </a:t>
            </a:r>
            <a:r>
              <a:rPr lang="cs-CZ" dirty="0" err="1" smtClean="0">
                <a:latin typeface="Bauhaus 93" pitchFamily="82" charset="0"/>
              </a:rPr>
              <a:t>you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looking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under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the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bed</a:t>
            </a:r>
            <a:r>
              <a:rPr lang="cs-CZ" dirty="0" smtClean="0">
                <a:latin typeface="Bauhaus 93" pitchFamily="82" charset="0"/>
              </a:rPr>
              <a:t>? </a:t>
            </a:r>
            <a:r>
              <a:rPr lang="cs-CZ" dirty="0" err="1" smtClean="0">
                <a:latin typeface="Bauhaus 93" pitchFamily="82" charset="0"/>
              </a:rPr>
              <a:t>Have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you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lost</a:t>
            </a:r>
            <a:r>
              <a:rPr lang="cs-CZ" dirty="0" smtClean="0">
                <a:latin typeface="Bauhaus 93" pitchFamily="82" charset="0"/>
              </a:rPr>
              <a:t> ………………….. ?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b) </a:t>
            </a:r>
            <a:r>
              <a:rPr lang="cs-CZ" dirty="0" err="1" smtClean="0">
                <a:latin typeface="Bauhaus 93" pitchFamily="82" charset="0"/>
              </a:rPr>
              <a:t>We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slept</a:t>
            </a:r>
            <a:r>
              <a:rPr lang="cs-CZ" dirty="0" smtClean="0">
                <a:latin typeface="Bauhaus 93" pitchFamily="82" charset="0"/>
              </a:rPr>
              <a:t> in a car </a:t>
            </a:r>
            <a:r>
              <a:rPr lang="cs-CZ" dirty="0" err="1" smtClean="0">
                <a:latin typeface="Bauhaus 93" pitchFamily="82" charset="0"/>
              </a:rPr>
              <a:t>because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we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didn</a:t>
            </a:r>
            <a:r>
              <a:rPr lang="cs-CZ" dirty="0" smtClean="0">
                <a:latin typeface="Bauhaus 93" pitchFamily="82" charset="0"/>
              </a:rPr>
              <a:t>´t </a:t>
            </a:r>
            <a:r>
              <a:rPr lang="cs-CZ" dirty="0" err="1" smtClean="0">
                <a:latin typeface="Bauhaus 93" pitchFamily="82" charset="0"/>
              </a:rPr>
              <a:t>have</a:t>
            </a:r>
            <a:r>
              <a:rPr lang="cs-CZ" dirty="0" smtClean="0">
                <a:latin typeface="Bauhaus 93" pitchFamily="82" charset="0"/>
              </a:rPr>
              <a:t> …………………………..  to </a:t>
            </a:r>
            <a:r>
              <a:rPr lang="cs-CZ" dirty="0" err="1" smtClean="0">
                <a:latin typeface="Bauhaus 93" pitchFamily="82" charset="0"/>
              </a:rPr>
              <a:t>stay</a:t>
            </a:r>
            <a:r>
              <a:rPr lang="cs-CZ" dirty="0" smtClean="0">
                <a:latin typeface="Bauhaus 93" pitchFamily="82" charset="0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c) I </a:t>
            </a:r>
            <a:r>
              <a:rPr lang="cs-CZ" dirty="0" err="1" smtClean="0">
                <a:latin typeface="Bauhaus 93" pitchFamily="82" charset="0"/>
              </a:rPr>
              <a:t>wasn</a:t>
            </a:r>
            <a:r>
              <a:rPr lang="cs-CZ" dirty="0" smtClean="0">
                <a:latin typeface="Bauhaus 93" pitchFamily="82" charset="0"/>
              </a:rPr>
              <a:t>´t feeling </a:t>
            </a:r>
            <a:r>
              <a:rPr lang="cs-CZ" dirty="0" err="1" smtClean="0">
                <a:latin typeface="Bauhaus 93" pitchFamily="82" charset="0"/>
              </a:rPr>
              <a:t>hungry</a:t>
            </a:r>
            <a:r>
              <a:rPr lang="cs-CZ" dirty="0" smtClean="0">
                <a:latin typeface="Bauhaus 93" pitchFamily="82" charset="0"/>
              </a:rPr>
              <a:t>, </a:t>
            </a:r>
            <a:r>
              <a:rPr lang="cs-CZ" dirty="0" err="1" smtClean="0">
                <a:latin typeface="Bauhaus 93" pitchFamily="82" charset="0"/>
              </a:rPr>
              <a:t>so</a:t>
            </a:r>
            <a:r>
              <a:rPr lang="cs-CZ" dirty="0" smtClean="0">
                <a:latin typeface="Bauhaus 93" pitchFamily="82" charset="0"/>
              </a:rPr>
              <a:t> I </a:t>
            </a:r>
            <a:r>
              <a:rPr lang="cs-CZ" dirty="0" err="1" smtClean="0">
                <a:latin typeface="Bauhaus 93" pitchFamily="82" charset="0"/>
              </a:rPr>
              <a:t>didn</a:t>
            </a:r>
            <a:r>
              <a:rPr lang="cs-CZ" dirty="0" smtClean="0">
                <a:latin typeface="Bauhaus 93" pitchFamily="82" charset="0"/>
              </a:rPr>
              <a:t>´t </a:t>
            </a:r>
            <a:r>
              <a:rPr lang="cs-CZ" dirty="0" err="1" smtClean="0">
                <a:latin typeface="Bauhaus 93" pitchFamily="82" charset="0"/>
              </a:rPr>
              <a:t>eat</a:t>
            </a:r>
            <a:r>
              <a:rPr lang="cs-CZ" dirty="0" smtClean="0">
                <a:latin typeface="Bauhaus 93" pitchFamily="82" charset="0"/>
              </a:rPr>
              <a:t> ………………………..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d) </a:t>
            </a:r>
            <a:r>
              <a:rPr lang="cs-CZ" dirty="0" err="1" smtClean="0">
                <a:latin typeface="Bauhaus 93" pitchFamily="82" charset="0"/>
              </a:rPr>
              <a:t>Does</a:t>
            </a:r>
            <a:r>
              <a:rPr lang="cs-CZ" dirty="0" smtClean="0">
                <a:latin typeface="Bauhaus 93" pitchFamily="82" charset="0"/>
              </a:rPr>
              <a:t> ……………………… </a:t>
            </a:r>
            <a:r>
              <a:rPr lang="cs-CZ" dirty="0" err="1" smtClean="0">
                <a:latin typeface="Bauhaus 93" pitchFamily="82" charset="0"/>
              </a:rPr>
              <a:t>mind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if</a:t>
            </a:r>
            <a:r>
              <a:rPr lang="cs-CZ" dirty="0" smtClean="0">
                <a:latin typeface="Bauhaus 93" pitchFamily="82" charset="0"/>
              </a:rPr>
              <a:t> I open </a:t>
            </a:r>
            <a:r>
              <a:rPr lang="cs-CZ" dirty="0" err="1" smtClean="0">
                <a:latin typeface="Bauhaus 93" pitchFamily="82" charset="0"/>
              </a:rPr>
              <a:t>the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window</a:t>
            </a:r>
            <a:r>
              <a:rPr lang="cs-CZ" dirty="0" smtClean="0">
                <a:latin typeface="Bauhaus 93" pitchFamily="82" charset="0"/>
              </a:rPr>
              <a:t>?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……………………. </a:t>
            </a:r>
            <a:r>
              <a:rPr lang="cs-CZ" dirty="0" err="1" smtClean="0">
                <a:latin typeface="Bauhaus 93" pitchFamily="82" charset="0"/>
              </a:rPr>
              <a:t>who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saw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the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accident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should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contact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the</a:t>
            </a:r>
            <a:r>
              <a:rPr lang="cs-CZ" dirty="0" smtClean="0">
                <a:latin typeface="Bauhaus 93" pitchFamily="82" charset="0"/>
              </a:rPr>
              <a:t> police.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e) </a:t>
            </a:r>
            <a:r>
              <a:rPr lang="cs-CZ" dirty="0" err="1" smtClean="0">
                <a:latin typeface="Bauhaus 93" pitchFamily="82" charset="0"/>
              </a:rPr>
              <a:t>Would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you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like</a:t>
            </a:r>
            <a:r>
              <a:rPr lang="cs-CZ" dirty="0" smtClean="0">
                <a:latin typeface="Bauhaus 93" pitchFamily="82" charset="0"/>
              </a:rPr>
              <a:t> …………………………. to </a:t>
            </a:r>
            <a:r>
              <a:rPr lang="cs-CZ" dirty="0" err="1" smtClean="0">
                <a:latin typeface="Bauhaus 93" pitchFamily="82" charset="0"/>
              </a:rPr>
              <a:t>eat</a:t>
            </a:r>
            <a:r>
              <a:rPr lang="cs-CZ" dirty="0" smtClean="0">
                <a:latin typeface="Bauhaus 93" pitchFamily="82" charset="0"/>
              </a:rPr>
              <a:t>?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f) Has ……………….  </a:t>
            </a:r>
            <a:r>
              <a:rPr lang="cs-CZ" dirty="0" err="1" smtClean="0">
                <a:latin typeface="Bauhaus 93" pitchFamily="82" charset="0"/>
              </a:rPr>
              <a:t>seen</a:t>
            </a:r>
            <a:r>
              <a:rPr lang="cs-CZ" dirty="0" smtClean="0">
                <a:latin typeface="Bauhaus 93" pitchFamily="82" charset="0"/>
              </a:rPr>
              <a:t> my bag?</a:t>
            </a:r>
          </a:p>
          <a:p>
            <a:pPr lvl="0">
              <a:buNone/>
            </a:pPr>
            <a:r>
              <a:rPr lang="cs-CZ" dirty="0" smtClean="0">
                <a:latin typeface="Bauhaus 93" pitchFamily="82" charset="0"/>
              </a:rPr>
              <a:t>	h) He </a:t>
            </a:r>
            <a:r>
              <a:rPr lang="cs-CZ" dirty="0" err="1" smtClean="0">
                <a:latin typeface="Bauhaus 93" pitchFamily="82" charset="0"/>
              </a:rPr>
              <a:t>is</a:t>
            </a:r>
            <a:r>
              <a:rPr lang="cs-CZ" dirty="0" smtClean="0">
                <a:latin typeface="Bauhaus 93" pitchFamily="82" charset="0"/>
              </a:rPr>
              <a:t> </a:t>
            </a:r>
            <a:r>
              <a:rPr lang="cs-CZ" dirty="0" err="1" smtClean="0">
                <a:latin typeface="Bauhaus 93" pitchFamily="82" charset="0"/>
              </a:rPr>
              <a:t>talking</a:t>
            </a:r>
            <a:r>
              <a:rPr lang="cs-CZ" dirty="0" smtClean="0">
                <a:latin typeface="Bauhaus 93" pitchFamily="82" charset="0"/>
              </a:rPr>
              <a:t> to ………………………… .</a:t>
            </a:r>
          </a:p>
          <a:p>
            <a:pPr>
              <a:buNone/>
            </a:pPr>
            <a:r>
              <a:rPr lang="cs-CZ" b="1" dirty="0" smtClean="0">
                <a:latin typeface="Bauhaus 93" pitchFamily="82" charset="0"/>
              </a:rPr>
              <a:t>	 </a:t>
            </a:r>
            <a:endParaRPr lang="cs-CZ" dirty="0" smtClean="0">
              <a:latin typeface="Bauhaus 93" pitchFamily="82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354 -0.0111 -0.02396 -0.02798 -0.03524 -0.04302 C -0.05781 -0.07308 -0.07743 -0.10222 -0.09844 -0.13529 C -0.10937 -0.15264 -0.12292 -0.16674 -0.13524 -0.18247 C -0.14583 -0.19588 -0.15295 -0.21346 -0.16302 -0.22757 C -0.17517 -0.24468 -0.19028 -0.25948 -0.19844 -0.28076 C -0.17205 -0.32932 -0.13038 -0.36702 -0.09687 -0.40587 C -0.07882 -0.42692 -0.0559 -0.45837 -0.03993 -0.47965 C -0.03125 -0.49121 -0.02083 -0.50069 -0.01215 -0.51249 C -0.0033 -0.52451 0.00365 -0.53908 0.01233 -0.55134 C 0.02153 -0.56429 0.03264 -0.57493 0.04167 -0.58811 C 0.06354 -0.6198 0.07639 -0.6568 0.09236 -0.69265 C 0.09288 -0.69542 0.09497 -0.69843 0.09392 -0.70097 C 0.09288 -0.70328 0.08993 -0.70305 0.08785 -0.70305 C 0.07604 -0.70305 0.06424 -0.70167 0.05243 -0.70097 C 0.03073 -0.6945 0.04618 -0.69843 0.02309 -0.69473 C 0.01545 -0.69357 0 -0.6908 0 -0.6908 C -0.03177 -0.69496 -0.03802 -0.69658 -0.06146 -0.70305 C -0.06875 -0.70768 -0.07621 -0.7093 -0.08299 -0.71531 C -0.08246 -0.71739 -0.08246 -0.71994 -0.08142 -0.72132 C -0.07986 -0.7234 -0.07656 -0.72294 -0.07535 -0.72549 C -0.07448 -0.72734 -0.07639 -0.72965 -0.07691 -0.73173 C -0.08056 -0.74977 -0.07604 -0.73104 -0.07986 -0.74607 C -0.07865 -0.77729 -0.08299 -0.79787 -0.06302 -0.8136 C -0.05885 -0.82216 -0.05451 -0.82909 -0.04913 -0.83626 C -0.04601 -0.84852 -0.03837 -0.85962 -0.03368 -0.87095 C -0.03142 -0.8765 -0.02865 -0.88182 -0.02604 -0.88737 C -0.02431 -0.89107 -0.02292 -0.89963 -0.02292 -0.89963 C -0.02621 -0.91721 -0.03056 -0.91258 -0.03837 -0.92438 C -0.04375 -0.93247 -0.04722 -0.94357 -0.05069 -0.95305 C -0.05069 -0.95305 -0.05469 -0.96855 -0.05538 -0.97155 C -0.05694 -0.97803 -0.05677 -0.97965 -0.05677 -0.97549 " pathEditMode="relative" ptsTypes="fffffffffffffffffffffffffffffffA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327540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Solution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: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1.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Complete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dialogue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with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or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.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Beth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Let´s go to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cinema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are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good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films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on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this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week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Martin    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I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prefer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being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outside.Let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´s go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mountain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-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biking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 Are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       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near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?</a:t>
            </a:r>
          </a:p>
          <a:p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Beth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No,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aren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Martin   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Oh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Maybe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could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go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for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a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walk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in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countryside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Beth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isn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´t 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countryside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near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but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are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       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interesting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parts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of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town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Martin    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Great. Let´s go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and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look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at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traffic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lights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Beth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Don´t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silly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are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streets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in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centre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isn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´t</a:t>
            </a: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                 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traffic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just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hate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cities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 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 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pPr lvl="0"/>
            <a:r>
              <a:rPr lang="cs-CZ" b="1" dirty="0" smtClean="0">
                <a:latin typeface="Andalus" pitchFamily="18" charset="-78"/>
                <a:cs typeface="Andalus" pitchFamily="18" charset="-78"/>
              </a:rPr>
              <a:t>2.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Complete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sentences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with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-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or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- + -body,-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thing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,-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where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.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A)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Why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are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looking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under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bed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?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Have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lost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anything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?</a:t>
            </a: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B)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slept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in a car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because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didn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´t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have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anywhere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to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stay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.</a:t>
            </a: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C) I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wasn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´t feeling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hungry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,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so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I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didn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´t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eat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anything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.</a:t>
            </a:r>
            <a:endParaRPr lang="cs-CZ" dirty="0" smtClean="0">
              <a:latin typeface="Andalus" pitchFamily="18" charset="-78"/>
              <a:cs typeface="Andalus" pitchFamily="18" charset="-78"/>
            </a:endParaRP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D)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Does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anybody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mind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if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I open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window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?</a:t>
            </a:r>
          </a:p>
          <a:p>
            <a:pPr lvl="0"/>
            <a:r>
              <a:rPr lang="cs-CZ" b="1" dirty="0" smtClean="0">
                <a:latin typeface="Andalus" pitchFamily="18" charset="-78"/>
                <a:cs typeface="Andalus" pitchFamily="18" charset="-78"/>
              </a:rPr>
              <a:t>E)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Someone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who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saw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accident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should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contact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the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police.</a:t>
            </a: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F)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Would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like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something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to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eat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?</a:t>
            </a: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G) Has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anybody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seen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my bag?</a:t>
            </a:r>
          </a:p>
          <a:p>
            <a:pPr lvl="0"/>
            <a:r>
              <a:rPr lang="cs-CZ" dirty="0" smtClean="0">
                <a:latin typeface="Andalus" pitchFamily="18" charset="-78"/>
                <a:cs typeface="Andalus" pitchFamily="18" charset="-78"/>
              </a:rPr>
              <a:t>H) He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is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talking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to </a:t>
            </a:r>
            <a:r>
              <a:rPr lang="cs-CZ" b="1" dirty="0" err="1" smtClean="0">
                <a:latin typeface="Andalus" pitchFamily="18" charset="-78"/>
                <a:cs typeface="Andalus" pitchFamily="18" charset="-78"/>
              </a:rPr>
              <a:t>somebody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.</a:t>
            </a:r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1612764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Použité zdroje: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SOARZ, Liz </a:t>
            </a:r>
            <a:r>
              <a:rPr lang="cs-CZ" dirty="0" err="1" smtClean="0">
                <a:solidFill>
                  <a:srgbClr val="FF0000"/>
                </a:solidFill>
              </a:rPr>
              <a:t>and</a:t>
            </a:r>
            <a:r>
              <a:rPr lang="cs-CZ" dirty="0" smtClean="0">
                <a:solidFill>
                  <a:srgbClr val="FF0000"/>
                </a:solidFill>
              </a:rPr>
              <a:t> John: </a:t>
            </a:r>
            <a:r>
              <a:rPr lang="cs-CZ" i="1" dirty="0" smtClean="0">
                <a:solidFill>
                  <a:srgbClr val="FF0000"/>
                </a:solidFill>
              </a:rPr>
              <a:t>New </a:t>
            </a:r>
            <a:r>
              <a:rPr lang="cs-CZ" i="1" dirty="0" err="1" smtClean="0">
                <a:solidFill>
                  <a:srgbClr val="FF0000"/>
                </a:solidFill>
              </a:rPr>
              <a:t>Headway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Pre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intermediate</a:t>
            </a:r>
            <a:r>
              <a:rPr lang="cs-CZ" dirty="0" smtClean="0">
                <a:solidFill>
                  <a:srgbClr val="FF0000"/>
                </a:solidFill>
              </a:rPr>
              <a:t>, Oxford University </a:t>
            </a:r>
            <a:r>
              <a:rPr lang="cs-CZ" dirty="0" err="1" smtClean="0">
                <a:solidFill>
                  <a:srgbClr val="FF0000"/>
                </a:solidFill>
              </a:rPr>
              <a:t>Press</a:t>
            </a:r>
            <a:r>
              <a:rPr lang="cs-CZ" dirty="0" smtClean="0">
                <a:solidFill>
                  <a:srgbClr val="FF0000"/>
                </a:solidFill>
              </a:rPr>
              <a:t>, Oxford, 2007, ISBN 978-0-19-471585-0.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FALLA </a:t>
            </a:r>
            <a:r>
              <a:rPr lang="cs-CZ" dirty="0" err="1" smtClean="0">
                <a:solidFill>
                  <a:srgbClr val="FF0000"/>
                </a:solidFill>
              </a:rPr>
              <a:t>Tim</a:t>
            </a:r>
            <a:r>
              <a:rPr lang="cs-CZ" dirty="0" smtClean="0">
                <a:solidFill>
                  <a:srgbClr val="FF0000"/>
                </a:solidFill>
              </a:rPr>
              <a:t>,DAVIES Paul A: </a:t>
            </a:r>
            <a:r>
              <a:rPr lang="cs-CZ" i="1" dirty="0" smtClean="0">
                <a:solidFill>
                  <a:srgbClr val="FF0000"/>
                </a:solidFill>
              </a:rPr>
              <a:t>Maturita </a:t>
            </a:r>
            <a:r>
              <a:rPr lang="cs-CZ" i="1" dirty="0" err="1" smtClean="0">
                <a:solidFill>
                  <a:srgbClr val="FF0000"/>
                </a:solidFill>
              </a:rPr>
              <a:t>Solutions</a:t>
            </a:r>
            <a:r>
              <a:rPr lang="cs-CZ" i="1" dirty="0" smtClean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FF0000"/>
                </a:solidFill>
              </a:rPr>
              <a:t>Oxford University </a:t>
            </a:r>
            <a:r>
              <a:rPr lang="cs-CZ" dirty="0" err="1" smtClean="0">
                <a:solidFill>
                  <a:srgbClr val="FF0000"/>
                </a:solidFill>
              </a:rPr>
              <a:t>Press</a:t>
            </a:r>
            <a:r>
              <a:rPr lang="cs-CZ" dirty="0" smtClean="0">
                <a:solidFill>
                  <a:srgbClr val="FF0000"/>
                </a:solidFill>
              </a:rPr>
              <a:t>, Oxford, 2007,ISBN 978-0-190455169-4.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MURPHY, </a:t>
            </a:r>
            <a:r>
              <a:rPr lang="cs-CZ" dirty="0" err="1" smtClean="0">
                <a:solidFill>
                  <a:srgbClr val="FF0000"/>
                </a:solidFill>
              </a:rPr>
              <a:t>Raymond</a:t>
            </a:r>
            <a:r>
              <a:rPr lang="cs-CZ" dirty="0" smtClean="0">
                <a:solidFill>
                  <a:srgbClr val="FF0000"/>
                </a:solidFill>
              </a:rPr>
              <a:t>: </a:t>
            </a:r>
            <a:r>
              <a:rPr lang="cs-CZ" i="1" dirty="0" err="1" smtClean="0">
                <a:solidFill>
                  <a:srgbClr val="FF0000"/>
                </a:solidFill>
              </a:rPr>
              <a:t>English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Grammar</a:t>
            </a:r>
            <a:r>
              <a:rPr lang="cs-CZ" i="1" dirty="0" smtClean="0">
                <a:solidFill>
                  <a:srgbClr val="FF0000"/>
                </a:solidFill>
              </a:rPr>
              <a:t> in Use, </a:t>
            </a:r>
            <a:r>
              <a:rPr lang="cs-CZ" dirty="0" smtClean="0">
                <a:solidFill>
                  <a:srgbClr val="FF0000"/>
                </a:solidFill>
              </a:rPr>
              <a:t>Cambridge University </a:t>
            </a:r>
            <a:r>
              <a:rPr lang="cs-CZ" dirty="0" err="1" smtClean="0">
                <a:solidFill>
                  <a:srgbClr val="FF0000"/>
                </a:solidFill>
              </a:rPr>
              <a:t>Press</a:t>
            </a:r>
            <a:r>
              <a:rPr lang="cs-CZ" dirty="0" smtClean="0">
                <a:solidFill>
                  <a:srgbClr val="FF0000"/>
                </a:solidFill>
              </a:rPr>
              <a:t>, 1994, ISBN 0-521-43680-X.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40</TotalTime>
  <Words>197</Words>
  <Application>Microsoft Office PowerPoint</Application>
  <PresentationFormat>Předvádění na obrazovce (4:3)</PresentationFormat>
  <Paragraphs>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Aspekt</vt:lpstr>
      <vt:lpstr>Snímek 1</vt:lpstr>
      <vt:lpstr>SOME , ANY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9</cp:revision>
  <dcterms:created xsi:type="dcterms:W3CDTF">2013-05-12T12:52:23Z</dcterms:created>
  <dcterms:modified xsi:type="dcterms:W3CDTF">2013-09-24T19:13:55Z</dcterms:modified>
</cp:coreProperties>
</file>