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7" autoAdjust="0"/>
    <p:restoredTop sz="86433" autoAdjust="0"/>
  </p:normalViewPr>
  <p:slideViewPr>
    <p:cSldViewPr>
      <p:cViewPr varScale="1">
        <p:scale>
          <a:sx n="98" d="100"/>
          <a:sy n="98" d="100"/>
        </p:scale>
        <p:origin x="-45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54" y="158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68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641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691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251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643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156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921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44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937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759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893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F7815-F0D8-4A12-9B4F-E43B374A523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D32DC-2DC9-4E98-A644-641511DB3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62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281339"/>
          </a:xfrm>
        </p:spPr>
        <p:txBody>
          <a:bodyPr>
            <a:normAutofit fontScale="32500" lnSpcReduction="20000"/>
          </a:bodyPr>
          <a:lstStyle/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Datum: 4</a:t>
            </a:r>
            <a:r>
              <a:rPr lang="cs-CZ" b="1" i="1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.3.2013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Projekt: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Registrační číslo: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CZ.1.07/1.5.00/34.0731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Číslo DUM: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VY_22_INOVACE_49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	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Jméno autora: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Mgr.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Barbora Studená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Název práce: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Passive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Předmět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Anglický jazyk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Ročník: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2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Časová dotace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30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minut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Vzdělávací cíl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Vysvětlení gramatiky trpného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rodu, základní procvičení. 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Pomůcky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S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ešity, psací potřeby.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Poznámka: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Studenti si zapisují gramatiku do svých sešitů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. Společně pak plníme některé úkoly. 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Inovace: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Zapojení audiovizuální techniky do výuky. Procvičení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gramatiky,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názorná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ukázka vět v trpném rodě.  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548681"/>
            <a:ext cx="5688633" cy="1491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481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endParaRPr lang="cs-CZ" sz="5400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5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</a:t>
            </a:r>
            <a:r>
              <a:rPr lang="cs-CZ" sz="5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5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endParaRPr lang="cs-CZ" sz="5400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 algn="ctr">
              <a:buNone/>
            </a:pPr>
            <a:endParaRPr lang="cs-CZ" sz="5400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Trpný rod</a:t>
            </a:r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812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form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</a:t>
            </a:r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These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cars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are made 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in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Germany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Vlastní tvar se skládá z pomocného slovesa </a:t>
            </a:r>
            <a:r>
              <a:rPr lang="cs-CZ" sz="28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být 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(v různých podobách a tvarech podle použitého času a osoby) a </a:t>
            </a:r>
            <a:r>
              <a:rPr lang="cs-CZ" sz="28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příčestí minulého 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(tzv. 3. tvar u nepravidelných sloves) významového slovesa.</a:t>
            </a:r>
            <a:endParaRPr lang="cs-CZ" sz="2800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71800" y="4725144"/>
            <a:ext cx="3096344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Be</a:t>
            </a:r>
            <a:r>
              <a:rPr lang="cs-CZ" sz="2800" dirty="0" smtClean="0"/>
              <a:t> +  past </a:t>
            </a:r>
            <a:r>
              <a:rPr lang="cs-CZ" sz="2800" dirty="0" err="1" smtClean="0"/>
              <a:t>participle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232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versions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</a:t>
            </a:r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Present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simple</a:t>
            </a:r>
            <a:endParaRPr lang="cs-CZ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Olives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are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grown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in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Spain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Past </a:t>
            </a:r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simple</a:t>
            </a:r>
            <a:endParaRPr lang="cs-CZ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Black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coal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mines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were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closed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down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last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year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Present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perfect</a:t>
            </a:r>
            <a:endParaRPr lang="cs-CZ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parcel 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has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been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sent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Future</a:t>
            </a:r>
            <a:endParaRPr lang="cs-CZ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 </a:t>
            </a:r>
            <a:r>
              <a:rPr lang="cs-CZ" sz="2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new</a:t>
            </a:r>
            <a:r>
              <a:rPr lang="cs-CZ" sz="2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swimming</a:t>
            </a:r>
            <a:r>
              <a:rPr lang="cs-CZ" sz="2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pool </a:t>
            </a:r>
            <a:r>
              <a:rPr lang="cs-CZ" sz="26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will</a:t>
            </a:r>
            <a:r>
              <a:rPr lang="cs-CZ" sz="26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6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</a:t>
            </a:r>
            <a:r>
              <a:rPr lang="cs-CZ" sz="26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6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built</a:t>
            </a:r>
            <a:r>
              <a:rPr lang="cs-CZ" sz="26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next</a:t>
            </a:r>
            <a:r>
              <a:rPr lang="cs-CZ" sz="2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to my house.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jiné</a:t>
            </a:r>
            <a:endParaRPr lang="cs-CZ" sz="2000" b="1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286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850106"/>
          </a:xfrm>
        </p:spPr>
        <p:txBody>
          <a:bodyPr/>
          <a:lstStyle/>
          <a:p>
            <a:r>
              <a:rPr lang="cs-CZ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U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se</a:t>
            </a:r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637112"/>
          </a:xfrm>
        </p:spPr>
        <p:txBody>
          <a:bodyPr>
            <a:normAutofit fontScale="85000" lnSpcReduction="20000"/>
          </a:bodyPr>
          <a:lstStyle/>
          <a:p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When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don‘t</a:t>
            </a:r>
            <a:r>
              <a:rPr lang="cs-CZ" sz="28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know</a:t>
            </a:r>
            <a:r>
              <a:rPr lang="cs-CZ" sz="28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about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agent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action</a:t>
            </a:r>
            <a:endParaRPr lang="cs-CZ" sz="2800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When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don‘t</a:t>
            </a:r>
            <a:r>
              <a:rPr lang="cs-CZ" sz="28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care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about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agent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action</a:t>
            </a:r>
            <a:endParaRPr lang="cs-CZ" sz="2800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e.g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house 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has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been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built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     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book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was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translated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into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20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languages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      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Our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school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………………………. (</a:t>
            </a:r>
            <a:r>
              <a:rPr lang="cs-CZ" sz="1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Finish</a:t>
            </a:r>
            <a:r>
              <a:rPr lang="cs-CZ" sz="1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1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1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sentence </a:t>
            </a:r>
            <a:r>
              <a:rPr lang="cs-CZ" sz="1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with</a:t>
            </a:r>
            <a:r>
              <a:rPr lang="cs-CZ" sz="1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1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your</a:t>
            </a:r>
            <a:r>
              <a:rPr lang="cs-CZ" sz="1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16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own</a:t>
            </a:r>
            <a:r>
              <a:rPr lang="cs-CZ" sz="16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idea)</a:t>
            </a:r>
            <a:r>
              <a:rPr lang="cs-CZ" sz="24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	</a:t>
            </a:r>
            <a:endParaRPr lang="cs-CZ" sz="2400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But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when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want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to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say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who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caused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action,we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use  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by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e.g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 I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was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invited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to a party 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by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my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best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friend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      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This</a:t>
            </a:r>
            <a:r>
              <a:rPr lang="cs-CZ" sz="24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song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was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sung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by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Frank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Sinatra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     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Our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lunch  ………………... 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by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……..(</a:t>
            </a:r>
            <a:r>
              <a:rPr lang="cs-CZ" sz="17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Finish</a:t>
            </a:r>
            <a:r>
              <a:rPr lang="cs-CZ" sz="17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17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17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sentence </a:t>
            </a:r>
            <a:r>
              <a:rPr lang="cs-CZ" sz="17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with</a:t>
            </a:r>
            <a:r>
              <a:rPr lang="cs-CZ" sz="17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17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your</a:t>
            </a:r>
            <a:r>
              <a:rPr lang="cs-CZ" sz="17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17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own</a:t>
            </a:r>
            <a:r>
              <a:rPr lang="cs-CZ" sz="17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idea)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	</a:t>
            </a:r>
          </a:p>
          <a:p>
            <a:pPr marL="0" indent="0">
              <a:buNone/>
            </a:pPr>
            <a:endParaRPr lang="cs-CZ" sz="2400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523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Active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x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Active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Somebody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teaches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geography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at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their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school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endParaRPr lang="cs-CZ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8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Geography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is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taught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at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their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school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object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sentence in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active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(</a:t>
            </a:r>
            <a:r>
              <a:rPr lang="cs-CZ" sz="28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geography</a:t>
            </a:r>
            <a:r>
              <a:rPr lang="cs-CZ" sz="28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)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is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subject</a:t>
            </a:r>
            <a:r>
              <a:rPr lang="cs-CZ" sz="28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sentence in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</a:t>
            </a:r>
            <a:r>
              <a:rPr lang="cs-CZ" sz="28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r>
              <a:rPr lang="cs-CZ" sz="28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5535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Examples</a:t>
            </a:r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Our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hotel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room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has </a:t>
            </a:r>
            <a:r>
              <a:rPr lang="cs-CZ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been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cleared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up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painting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will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sold 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in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auction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My mobile </a:t>
            </a:r>
            <a:r>
              <a:rPr lang="cs-CZ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was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broken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windows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are </a:t>
            </a:r>
            <a:r>
              <a:rPr lang="cs-CZ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painted</a:t>
            </a:r>
            <a:r>
              <a:rPr lang="cs-CZ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green.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Tasks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: 	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1.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Identify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tenses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		2. </a:t>
            </a:r>
            <a:r>
              <a:rPr lang="cs-CZ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dd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by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+ ……………….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	  	3.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Rewrite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sentences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in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active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voice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	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 	4. Make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similar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sentences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your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own</a:t>
            </a:r>
            <a:r>
              <a:rPr lang="cs-CZ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	</a:t>
            </a:r>
            <a:endParaRPr lang="cs-CZ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82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Use in </a:t>
            </a:r>
            <a:r>
              <a:rPr lang="cs-CZ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English</a:t>
            </a:r>
            <a:r>
              <a:rPr lang="cs-CZ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x Use in Czech</a:t>
            </a:r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use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more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often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in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English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text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with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passives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looks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more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formal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endParaRPr lang="cs-CZ" sz="2400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Examples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was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given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chance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to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work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at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University in Edinburgh.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He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was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told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that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meeting had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been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cancelled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This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is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something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that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children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aren‘t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taught</a:t>
            </a:r>
            <a:r>
              <a:rPr lang="cs-CZ" sz="2400" i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at</a:t>
            </a:r>
            <a:r>
              <a:rPr lang="cs-CZ" sz="24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schools</a:t>
            </a:r>
            <a:r>
              <a:rPr lang="cs-CZ" sz="24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What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would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be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meaning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of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these </a:t>
            </a:r>
            <a:r>
              <a:rPr lang="cs-CZ" sz="2400" b="1" dirty="0" err="1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sentences</a:t>
            </a:r>
            <a:r>
              <a:rPr lang="cs-CZ" sz="2400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in Czech?</a:t>
            </a:r>
          </a:p>
          <a:p>
            <a:pPr marL="0" indent="0">
              <a:buNone/>
            </a:pPr>
            <a:endParaRPr lang="cs-CZ" sz="2400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928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Použité zdroje</a:t>
            </a:r>
            <a:endParaRPr lang="cs-CZ" sz="24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SOARS</a:t>
            </a:r>
            <a:r>
              <a:rPr lang="cs-CZ" sz="20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, </a:t>
            </a:r>
            <a:r>
              <a:rPr lang="cs-CZ" sz="2000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Liz</a:t>
            </a:r>
            <a:r>
              <a:rPr lang="cs-CZ" sz="20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and John: </a:t>
            </a:r>
            <a:r>
              <a:rPr lang="cs-CZ" sz="2000" i="1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New </a:t>
            </a:r>
            <a:r>
              <a:rPr lang="cs-CZ" sz="2000" i="1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Headway</a:t>
            </a:r>
            <a:r>
              <a:rPr lang="cs-CZ" sz="2000" i="1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, </a:t>
            </a:r>
            <a:r>
              <a:rPr lang="cs-CZ" sz="2000" i="1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Pre-intermediate</a:t>
            </a:r>
            <a:r>
              <a:rPr lang="cs-CZ" sz="20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, Oxford University </a:t>
            </a:r>
            <a:r>
              <a:rPr lang="cs-CZ" sz="2000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Press</a:t>
            </a:r>
            <a:r>
              <a:rPr lang="cs-CZ" sz="20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, Oxford, 2007, ISBN 978-0-19-471585-0. </a:t>
            </a:r>
          </a:p>
          <a:p>
            <a:r>
              <a:rPr lang="cs-CZ" sz="20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MURPHY, Raymond: </a:t>
            </a:r>
            <a:r>
              <a:rPr lang="cs-CZ" sz="2000" i="1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English</a:t>
            </a:r>
            <a:r>
              <a:rPr lang="cs-CZ" sz="2000" i="1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000" i="1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Grammar</a:t>
            </a:r>
            <a:r>
              <a:rPr lang="cs-CZ" sz="2000" i="1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 in Use</a:t>
            </a:r>
            <a:r>
              <a:rPr lang="cs-CZ" sz="20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, Cambridge University </a:t>
            </a:r>
            <a:r>
              <a:rPr lang="cs-CZ" sz="2000" dirty="0" err="1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Press</a:t>
            </a:r>
            <a:r>
              <a:rPr lang="cs-CZ" sz="2000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, Cambridge, 2004, ISBN 10 0-521-53289-2 </a:t>
            </a:r>
          </a:p>
          <a:p>
            <a:endParaRPr lang="cs-CZ" dirty="0"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87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348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The form of the passive</vt:lpstr>
      <vt:lpstr>The versions of the passive</vt:lpstr>
      <vt:lpstr>Use</vt:lpstr>
      <vt:lpstr>Active voice x passive voice</vt:lpstr>
      <vt:lpstr>Examples</vt:lpstr>
      <vt:lpstr>Use in English x Use in Czech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Passive</dc:title>
  <dc:creator>Bára Studená</dc:creator>
  <cp:lastModifiedBy>Bára Studená</cp:lastModifiedBy>
  <cp:revision>31</cp:revision>
  <dcterms:created xsi:type="dcterms:W3CDTF">2013-03-05T20:06:27Z</dcterms:created>
  <dcterms:modified xsi:type="dcterms:W3CDTF">2013-09-24T06:12:13Z</dcterms:modified>
</cp:coreProperties>
</file>