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97" r:id="rId1"/>
  </p:sldMasterIdLst>
  <p:notesMasterIdLst>
    <p:notesMasterId r:id="rId23"/>
  </p:notesMasterIdLst>
  <p:sldIdLst>
    <p:sldId id="263" r:id="rId2"/>
    <p:sldId id="264" r:id="rId3"/>
    <p:sldId id="256" r:id="rId4"/>
    <p:sldId id="257" r:id="rId5"/>
    <p:sldId id="258" r:id="rId6"/>
    <p:sldId id="259" r:id="rId7"/>
    <p:sldId id="276" r:id="rId8"/>
    <p:sldId id="260" r:id="rId9"/>
    <p:sldId id="261" r:id="rId10"/>
    <p:sldId id="275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62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533" autoAdjust="0"/>
  </p:normalViewPr>
  <p:slideViewPr>
    <p:cSldViewPr snapToGrid="0">
      <p:cViewPr varScale="1">
        <p:scale>
          <a:sx n="78" d="100"/>
          <a:sy n="78" d="100"/>
        </p:scale>
        <p:origin x="-114" y="-5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4BF6407-4CDC-42A1-B958-61715206702E}" type="doc">
      <dgm:prSet loTypeId="urn:microsoft.com/office/officeart/2005/8/layout/pyramid2" loCatId="list" qsTypeId="urn:microsoft.com/office/officeart/2005/8/quickstyle/simple1" qsCatId="simple" csTypeId="urn:microsoft.com/office/officeart/2005/8/colors/accent1_2" csCatId="accent1" phldr="1"/>
      <dgm:spPr/>
    </dgm:pt>
    <dgm:pt modelId="{0525969A-AA29-4216-B8BB-75A8009785D6}">
      <dgm:prSet phldrT="[Text]"/>
      <dgm:spPr/>
      <dgm:t>
        <a:bodyPr/>
        <a:lstStyle/>
        <a:p>
          <a:r>
            <a:rPr lang="cs-CZ" dirty="0" smtClean="0"/>
            <a:t>Zákazník</a:t>
          </a:r>
          <a:endParaRPr lang="cs-CZ" dirty="0"/>
        </a:p>
      </dgm:t>
    </dgm:pt>
    <dgm:pt modelId="{1246E4A6-E61E-453D-A936-5C08AD0C14DA}" type="parTrans" cxnId="{4D600F1C-9169-4CFB-8A2A-2FE798BF2374}">
      <dgm:prSet/>
      <dgm:spPr/>
      <dgm:t>
        <a:bodyPr/>
        <a:lstStyle/>
        <a:p>
          <a:endParaRPr lang="cs-CZ"/>
        </a:p>
      </dgm:t>
    </dgm:pt>
    <dgm:pt modelId="{44CD2A61-C1CD-4E53-81E5-D1232E27B8F8}" type="sibTrans" cxnId="{4D600F1C-9169-4CFB-8A2A-2FE798BF2374}">
      <dgm:prSet/>
      <dgm:spPr/>
      <dgm:t>
        <a:bodyPr/>
        <a:lstStyle/>
        <a:p>
          <a:endParaRPr lang="cs-CZ"/>
        </a:p>
      </dgm:t>
    </dgm:pt>
    <dgm:pt modelId="{A906C0D7-8874-436E-B2A9-B79129AA7D51}">
      <dgm:prSet phldrT="[Text]"/>
      <dgm:spPr/>
      <dgm:t>
        <a:bodyPr/>
        <a:lstStyle/>
        <a:p>
          <a:r>
            <a:rPr lang="cs-CZ" dirty="0" smtClean="0"/>
            <a:t>Vlastní firma</a:t>
          </a:r>
          <a:endParaRPr lang="cs-CZ" dirty="0"/>
        </a:p>
      </dgm:t>
    </dgm:pt>
    <dgm:pt modelId="{70DFB4D7-646B-4F45-9D1F-0C211859069D}" type="parTrans" cxnId="{4B5EA1C5-2254-4A53-A88F-CB8506AE3EA4}">
      <dgm:prSet/>
      <dgm:spPr/>
      <dgm:t>
        <a:bodyPr/>
        <a:lstStyle/>
        <a:p>
          <a:endParaRPr lang="cs-CZ"/>
        </a:p>
      </dgm:t>
    </dgm:pt>
    <dgm:pt modelId="{4B02395C-233E-49EB-8028-551E69235AFB}" type="sibTrans" cxnId="{4B5EA1C5-2254-4A53-A88F-CB8506AE3EA4}">
      <dgm:prSet/>
      <dgm:spPr/>
      <dgm:t>
        <a:bodyPr/>
        <a:lstStyle/>
        <a:p>
          <a:endParaRPr lang="cs-CZ"/>
        </a:p>
      </dgm:t>
    </dgm:pt>
    <dgm:pt modelId="{B6E735BA-D063-4FEA-9BEF-1EE2D9F798DC}">
      <dgm:prSet phldrT="[Text]"/>
      <dgm:spPr/>
      <dgm:t>
        <a:bodyPr/>
        <a:lstStyle/>
        <a:p>
          <a:r>
            <a:rPr lang="cs-CZ" dirty="0" smtClean="0"/>
            <a:t>Konkurence</a:t>
          </a:r>
          <a:endParaRPr lang="cs-CZ" dirty="0"/>
        </a:p>
      </dgm:t>
    </dgm:pt>
    <dgm:pt modelId="{6CA939A2-5B15-4B89-B302-D6CD4BB747F9}" type="parTrans" cxnId="{D2E7074A-8855-4E46-BF81-9D8D59ADE6C9}">
      <dgm:prSet/>
      <dgm:spPr/>
      <dgm:t>
        <a:bodyPr/>
        <a:lstStyle/>
        <a:p>
          <a:endParaRPr lang="cs-CZ"/>
        </a:p>
      </dgm:t>
    </dgm:pt>
    <dgm:pt modelId="{ECE476CC-0436-4549-BB31-DE0F422CD480}" type="sibTrans" cxnId="{D2E7074A-8855-4E46-BF81-9D8D59ADE6C9}">
      <dgm:prSet/>
      <dgm:spPr/>
      <dgm:t>
        <a:bodyPr/>
        <a:lstStyle/>
        <a:p>
          <a:endParaRPr lang="cs-CZ"/>
        </a:p>
      </dgm:t>
    </dgm:pt>
    <dgm:pt modelId="{B60974C7-EF3A-4FDC-BEE0-3BBE47E5F151}" type="pres">
      <dgm:prSet presAssocID="{94BF6407-4CDC-42A1-B958-61715206702E}" presName="compositeShape" presStyleCnt="0">
        <dgm:presLayoutVars>
          <dgm:dir/>
          <dgm:resizeHandles/>
        </dgm:presLayoutVars>
      </dgm:prSet>
      <dgm:spPr/>
    </dgm:pt>
    <dgm:pt modelId="{BE0BFE65-BA61-4814-9012-AC49DDF4A1CD}" type="pres">
      <dgm:prSet presAssocID="{94BF6407-4CDC-42A1-B958-61715206702E}" presName="pyramid" presStyleLbl="node1" presStyleIdx="0" presStyleCnt="1" custLinFactNeighborX="-1198" custLinFactNeighborY="-1997"/>
      <dgm:spPr/>
    </dgm:pt>
    <dgm:pt modelId="{D1919383-FC80-4B14-8D1D-7EB0136469CF}" type="pres">
      <dgm:prSet presAssocID="{94BF6407-4CDC-42A1-B958-61715206702E}" presName="theList" presStyleCnt="0"/>
      <dgm:spPr/>
    </dgm:pt>
    <dgm:pt modelId="{F5EBA026-5EAF-49BD-B67B-4C96189DF9E9}" type="pres">
      <dgm:prSet presAssocID="{0525969A-AA29-4216-B8BB-75A8009785D6}" presName="aNode" presStyleLbl="fgAcc1" presStyleIdx="0" presStyleCnt="3" custLinFactNeighborX="-45472" custLinFactNeighborY="-809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9B18FA5-7E19-46F5-B92E-91253B0F34FB}" type="pres">
      <dgm:prSet presAssocID="{0525969A-AA29-4216-B8BB-75A8009785D6}" presName="aSpace" presStyleCnt="0"/>
      <dgm:spPr/>
    </dgm:pt>
    <dgm:pt modelId="{52218A31-5B7D-4B67-943D-4185722FDB24}" type="pres">
      <dgm:prSet presAssocID="{A906C0D7-8874-436E-B2A9-B79129AA7D51}" presName="aNode" presStyleLbl="fgAcc1" presStyleIdx="1" presStyleCnt="3" custLinFactX="-28428" custLinFactY="125170" custLinFactNeighborX="-100000" custLinFactNeighborY="2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92FD0D6-183B-4219-A5D8-219B9FBAA5DE}" type="pres">
      <dgm:prSet presAssocID="{A906C0D7-8874-436E-B2A9-B79129AA7D51}" presName="aSpace" presStyleCnt="0"/>
      <dgm:spPr/>
    </dgm:pt>
    <dgm:pt modelId="{CA448DB9-8B90-4F09-B7A6-4E2DC2E96BAD}" type="pres">
      <dgm:prSet presAssocID="{B6E735BA-D063-4FEA-9BEF-1EE2D9F798DC}" presName="aNode" presStyleLbl="fgAcc1" presStyleIdx="2" presStyleCnt="3" custLinFactY="16184" custLinFactNeighborX="1966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00CD03-77F1-4D4C-9218-9D9EADA01F33}" type="pres">
      <dgm:prSet presAssocID="{B6E735BA-D063-4FEA-9BEF-1EE2D9F798DC}" presName="aSpace" presStyleCnt="0"/>
      <dgm:spPr/>
    </dgm:pt>
  </dgm:ptLst>
  <dgm:cxnLst>
    <dgm:cxn modelId="{D2E7074A-8855-4E46-BF81-9D8D59ADE6C9}" srcId="{94BF6407-4CDC-42A1-B958-61715206702E}" destId="{B6E735BA-D063-4FEA-9BEF-1EE2D9F798DC}" srcOrd="2" destOrd="0" parTransId="{6CA939A2-5B15-4B89-B302-D6CD4BB747F9}" sibTransId="{ECE476CC-0436-4549-BB31-DE0F422CD480}"/>
    <dgm:cxn modelId="{4D600F1C-9169-4CFB-8A2A-2FE798BF2374}" srcId="{94BF6407-4CDC-42A1-B958-61715206702E}" destId="{0525969A-AA29-4216-B8BB-75A8009785D6}" srcOrd="0" destOrd="0" parTransId="{1246E4A6-E61E-453D-A936-5C08AD0C14DA}" sibTransId="{44CD2A61-C1CD-4E53-81E5-D1232E27B8F8}"/>
    <dgm:cxn modelId="{4B5EA1C5-2254-4A53-A88F-CB8506AE3EA4}" srcId="{94BF6407-4CDC-42A1-B958-61715206702E}" destId="{A906C0D7-8874-436E-B2A9-B79129AA7D51}" srcOrd="1" destOrd="0" parTransId="{70DFB4D7-646B-4F45-9D1F-0C211859069D}" sibTransId="{4B02395C-233E-49EB-8028-551E69235AFB}"/>
    <dgm:cxn modelId="{8DFE0AD4-2190-4AC8-AF37-6E02B5979F44}" type="presOf" srcId="{94BF6407-4CDC-42A1-B958-61715206702E}" destId="{B60974C7-EF3A-4FDC-BEE0-3BBE47E5F151}" srcOrd="0" destOrd="0" presId="urn:microsoft.com/office/officeart/2005/8/layout/pyramid2"/>
    <dgm:cxn modelId="{D89D6385-3E91-4F24-BD16-A0845F739817}" type="presOf" srcId="{0525969A-AA29-4216-B8BB-75A8009785D6}" destId="{F5EBA026-5EAF-49BD-B67B-4C96189DF9E9}" srcOrd="0" destOrd="0" presId="urn:microsoft.com/office/officeart/2005/8/layout/pyramid2"/>
    <dgm:cxn modelId="{D4760C8F-7673-4A07-8804-88786CA02FF2}" type="presOf" srcId="{A906C0D7-8874-436E-B2A9-B79129AA7D51}" destId="{52218A31-5B7D-4B67-943D-4185722FDB24}" srcOrd="0" destOrd="0" presId="urn:microsoft.com/office/officeart/2005/8/layout/pyramid2"/>
    <dgm:cxn modelId="{4962494D-A09E-4641-A09F-AD574EBB44AF}" type="presOf" srcId="{B6E735BA-D063-4FEA-9BEF-1EE2D9F798DC}" destId="{CA448DB9-8B90-4F09-B7A6-4E2DC2E96BAD}" srcOrd="0" destOrd="0" presId="urn:microsoft.com/office/officeart/2005/8/layout/pyramid2"/>
    <dgm:cxn modelId="{FFA4B460-4091-461A-87CF-609E2D8267E2}" type="presParOf" srcId="{B60974C7-EF3A-4FDC-BEE0-3BBE47E5F151}" destId="{BE0BFE65-BA61-4814-9012-AC49DDF4A1CD}" srcOrd="0" destOrd="0" presId="urn:microsoft.com/office/officeart/2005/8/layout/pyramid2"/>
    <dgm:cxn modelId="{58227CB8-71E5-432A-BD66-21C67A91C262}" type="presParOf" srcId="{B60974C7-EF3A-4FDC-BEE0-3BBE47E5F151}" destId="{D1919383-FC80-4B14-8D1D-7EB0136469CF}" srcOrd="1" destOrd="0" presId="urn:microsoft.com/office/officeart/2005/8/layout/pyramid2"/>
    <dgm:cxn modelId="{F9CFF638-41B3-46D0-A6F0-82637D29544F}" type="presParOf" srcId="{D1919383-FC80-4B14-8D1D-7EB0136469CF}" destId="{F5EBA026-5EAF-49BD-B67B-4C96189DF9E9}" srcOrd="0" destOrd="0" presId="urn:microsoft.com/office/officeart/2005/8/layout/pyramid2"/>
    <dgm:cxn modelId="{ED735CA6-6C9A-4EA8-8C10-BBE4D51E2553}" type="presParOf" srcId="{D1919383-FC80-4B14-8D1D-7EB0136469CF}" destId="{09B18FA5-7E19-46F5-B92E-91253B0F34FB}" srcOrd="1" destOrd="0" presId="urn:microsoft.com/office/officeart/2005/8/layout/pyramid2"/>
    <dgm:cxn modelId="{EA1EF23C-D014-4C6A-A664-7DC2270CF053}" type="presParOf" srcId="{D1919383-FC80-4B14-8D1D-7EB0136469CF}" destId="{52218A31-5B7D-4B67-943D-4185722FDB24}" srcOrd="2" destOrd="0" presId="urn:microsoft.com/office/officeart/2005/8/layout/pyramid2"/>
    <dgm:cxn modelId="{4182B503-CDFE-406F-BDE4-EAF43A13C18F}" type="presParOf" srcId="{D1919383-FC80-4B14-8D1D-7EB0136469CF}" destId="{192FD0D6-183B-4219-A5D8-219B9FBAA5DE}" srcOrd="3" destOrd="0" presId="urn:microsoft.com/office/officeart/2005/8/layout/pyramid2"/>
    <dgm:cxn modelId="{D9B50BBD-319D-40A5-A114-8211F70A823B}" type="presParOf" srcId="{D1919383-FC80-4B14-8D1D-7EB0136469CF}" destId="{CA448DB9-8B90-4F09-B7A6-4E2DC2E96BAD}" srcOrd="4" destOrd="0" presId="urn:microsoft.com/office/officeart/2005/8/layout/pyramid2"/>
    <dgm:cxn modelId="{005FB5C3-A2D7-4A82-9FFE-2A5860248388}" type="presParOf" srcId="{D1919383-FC80-4B14-8D1D-7EB0136469CF}" destId="{BD00CD03-77F1-4D4C-9218-9D9EADA01F33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E0BFE65-BA61-4814-9012-AC49DDF4A1CD}">
      <dsp:nvSpPr>
        <dsp:cNvPr id="0" name=""/>
        <dsp:cNvSpPr/>
      </dsp:nvSpPr>
      <dsp:spPr>
        <a:xfrm>
          <a:off x="2853073" y="0"/>
          <a:ext cx="3317875" cy="3317875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EBA026-5EAF-49BD-B67B-4C96189DF9E9}">
      <dsp:nvSpPr>
        <dsp:cNvPr id="0" name=""/>
        <dsp:cNvSpPr/>
      </dsp:nvSpPr>
      <dsp:spPr>
        <a:xfrm>
          <a:off x="3571101" y="254056"/>
          <a:ext cx="2156618" cy="7854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Zákazník</a:t>
          </a:r>
          <a:endParaRPr lang="cs-CZ" sz="2800" kern="1200" dirty="0"/>
        </a:p>
      </dsp:txBody>
      <dsp:txXfrm>
        <a:off x="3571101" y="254056"/>
        <a:ext cx="2156618" cy="785403"/>
      </dsp:txXfrm>
    </dsp:sp>
    <dsp:sp modelId="{52218A31-5B7D-4B67-943D-4185722FDB24}">
      <dsp:nvSpPr>
        <dsp:cNvPr id="0" name=""/>
        <dsp:cNvSpPr/>
      </dsp:nvSpPr>
      <dsp:spPr>
        <a:xfrm>
          <a:off x="1782057" y="2396588"/>
          <a:ext cx="2156618" cy="7854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Vlastní firma</a:t>
          </a:r>
          <a:endParaRPr lang="cs-CZ" sz="2800" kern="1200" dirty="0"/>
        </a:p>
      </dsp:txBody>
      <dsp:txXfrm>
        <a:off x="1782057" y="2396588"/>
        <a:ext cx="2156618" cy="785403"/>
      </dsp:txXfrm>
    </dsp:sp>
    <dsp:sp modelId="{CA448DB9-8B90-4F09-B7A6-4E2DC2E96BAD}">
      <dsp:nvSpPr>
        <dsp:cNvPr id="0" name=""/>
        <dsp:cNvSpPr/>
      </dsp:nvSpPr>
      <dsp:spPr>
        <a:xfrm>
          <a:off x="4975836" y="2326011"/>
          <a:ext cx="2156618" cy="7854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Konkurence</a:t>
          </a:r>
          <a:endParaRPr lang="cs-CZ" sz="2800" kern="1200" dirty="0"/>
        </a:p>
      </dsp:txBody>
      <dsp:txXfrm>
        <a:off x="4975836" y="2326011"/>
        <a:ext cx="2156618" cy="785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E828AE-B68E-4942-87A8-B2186C771BBF}" type="datetimeFigureOut">
              <a:rPr lang="cs-CZ" smtClean="0"/>
              <a:pPr/>
              <a:t>29.10.2014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19E4BB-F35D-4786-BE2E-9D4E3B50827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04606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1410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Sekundární informace</a:t>
            </a:r>
            <a:r>
              <a:rPr lang="cs-CZ" baseline="0" dirty="0" smtClean="0"/>
              <a:t> jsou pro firmu levnější, na druhé straně tyto informace nebyly určeny pro potřeby marketingu (pro konkrétní marketingový výzkum).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E4BB-F35D-4786-BE2E-9D4E3B50827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28691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Vnitřní informace – firma</a:t>
            </a:r>
            <a:r>
              <a:rPr lang="cs-CZ" baseline="0" dirty="0" smtClean="0"/>
              <a:t> má tyto informace k dispozici, nebo si je schopna tyto informace zjistit.</a:t>
            </a:r>
          </a:p>
          <a:p>
            <a:r>
              <a:rPr lang="cs-CZ" baseline="0" dirty="0" smtClean="0"/>
              <a:t>Vnitřní zdroje dat – např. zprávy ze služebních cest, hlášení obchodních referentů a vedoucích prodejen, porady obchodního úseku…</a:t>
            </a:r>
          </a:p>
          <a:p>
            <a:r>
              <a:rPr lang="cs-CZ" baseline="0" dirty="0" smtClean="0"/>
              <a:t>Vnitřní zdroje dat – sleduje se objem prodeje jednotlivých sortimentů zboží, platební podmínky dodavatelů, dodávkové cykly jednotlivých zboží, podpora reklamy ze strany výrobců a dodavatelů, ziskovost jednotlivých sortimentních položek apod.</a:t>
            </a:r>
          </a:p>
          <a:p>
            <a:r>
              <a:rPr lang="cs-CZ" baseline="0" dirty="0" smtClean="0"/>
              <a:t>Vnější zdroje dat:</a:t>
            </a:r>
          </a:p>
          <a:p>
            <a:pPr marL="171450" indent="-171450">
              <a:buFontTx/>
              <a:buChar char="-"/>
            </a:pPr>
            <a:r>
              <a:rPr lang="cs-CZ" baseline="0" dirty="0" smtClean="0"/>
              <a:t>Psychologie = pomáhá nám objasnit chování kupujících a vlivy, které na toto chování působí</a:t>
            </a:r>
          </a:p>
          <a:p>
            <a:pPr marL="171450" indent="-171450">
              <a:buFontTx/>
              <a:buChar char="-"/>
            </a:pPr>
            <a:r>
              <a:rPr lang="cs-CZ" baseline="0" dirty="0" smtClean="0"/>
              <a:t>Sociologie = sleduje chování skupin – domácností, firem apod.</a:t>
            </a:r>
          </a:p>
          <a:p>
            <a:pPr marL="171450" indent="-171450">
              <a:buFontTx/>
              <a:buChar char="-"/>
            </a:pPr>
            <a:r>
              <a:rPr lang="cs-CZ" baseline="0" dirty="0" smtClean="0"/>
              <a:t>Demografie = dává podklady o skladbě obyvatel, a to jak celorepublikově, tak v regionech a ze všech možných úhlů (důležité pro segmentaci trhu) – např. věkové rozložení, vzdělanostní rozložení, národnostní členění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E4BB-F35D-4786-BE2E-9D4E3B50827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5637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Ani</a:t>
            </a:r>
            <a:r>
              <a:rPr lang="cs-CZ" baseline="0" dirty="0" smtClean="0"/>
              <a:t> jeden z těchto subjektů nesmíme podceňovat a věnovat mu menší pozornost. </a:t>
            </a:r>
          </a:p>
          <a:p>
            <a:r>
              <a:rPr lang="cs-CZ" baseline="0" dirty="0" smtClean="0"/>
              <a:t>Poznání a přesné určení zákazníka je důležité proto, abychom měli komu prodávat. </a:t>
            </a:r>
          </a:p>
          <a:p>
            <a:r>
              <a:rPr lang="cs-CZ" baseline="0" dirty="0" smtClean="0"/>
              <a:t>Konkurenci musíme poznat a sledovat, aby nám naše zákazníky nepřebrala (popř. abychom ji mohli přebrat my).</a:t>
            </a:r>
          </a:p>
          <a:p>
            <a:r>
              <a:rPr lang="cs-CZ" baseline="0" dirty="0" smtClean="0"/>
              <a:t>Vlastní firmu musíme dobře poznat, abychom byli schopni zboží co nejefektivněji vyrábět a prodávat, hledat vlastní rezervy a odstraňovat nedostatky.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19E4BB-F35D-4786-BE2E-9D4E3B50827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689970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947478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1287570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12552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510231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0154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20354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542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5431516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11306995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7213970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4740315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004276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41346840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8898975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143407360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5518829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257386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10/29/2014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53263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  <p:sldLayoutId id="2147483809" r:id="rId12"/>
    <p:sldLayoutId id="2147483810" r:id="rId13"/>
    <p:sldLayoutId id="2147483811" r:id="rId14"/>
    <p:sldLayoutId id="2147483812" r:id="rId15"/>
    <p:sldLayoutId id="2147483813" r:id="rId16"/>
    <p:sldLayoutId id="2147483814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36703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95400" y="5969000"/>
            <a:ext cx="9372599" cy="317500"/>
          </a:xfrm>
        </p:spPr>
        <p:txBody>
          <a:bodyPr/>
          <a:lstStyle/>
          <a:p>
            <a:pPr algn="ctr"/>
            <a:r>
              <a:rPr lang="cs-CZ" sz="1400" dirty="0"/>
              <a:t>Střední škola  a Vyšší odborná škola cestovního ruchu, Senovážné náměstí 12, České Budějovice 370  01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65706737"/>
              </p:ext>
            </p:extLst>
          </p:nvPr>
        </p:nvGraphicFramePr>
        <p:xfrm>
          <a:off x="1401418" y="2398723"/>
          <a:ext cx="9372599" cy="364540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622611"/>
                <a:gridCol w="6749988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DUM 6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dirty="0" smtClean="0"/>
                        <a:t>– </a:t>
                      </a:r>
                      <a:r>
                        <a:rPr lang="cs-CZ" sz="2000" b="1" dirty="0" smtClean="0"/>
                        <a:t>Marketingový výzkum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</a:t>
                      </a:r>
                    </a:p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Senovážné náměstí 12, České Budějovice 370 01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Ing. Gabriela Bendová</a:t>
                      </a:r>
                      <a:r>
                        <a:rPr lang="cs-CZ" sz="2000" baseline="0" dirty="0" smtClean="0"/>
                        <a:t> </a:t>
                      </a:r>
                      <a:r>
                        <a:rPr lang="cs-CZ" sz="2000" baseline="0" dirty="0" err="1" smtClean="0"/>
                        <a:t>Karpytová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Marketing</a:t>
                      </a:r>
                      <a:endParaRPr lang="cs-CZ" sz="20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III. ročník, maturitní obor Hotelnictví a turismus</a:t>
                      </a:r>
                      <a:endParaRPr lang="cs-CZ" sz="2000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8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dirty="0" smtClean="0"/>
                        <a:t>Říjen </a:t>
                      </a:r>
                      <a:r>
                        <a:rPr lang="cs-CZ" sz="2000" baseline="0" dirty="0" smtClean="0"/>
                        <a:t>2013</a:t>
                      </a:r>
                      <a:endParaRPr lang="cs-CZ" sz="20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314437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028700" y="1003300"/>
            <a:ext cx="9042400" cy="48387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Anotace:</a:t>
            </a:r>
          </a:p>
          <a:p>
            <a:pPr>
              <a:buNone/>
            </a:pPr>
            <a:r>
              <a:rPr lang="cs-CZ" dirty="0" smtClean="0"/>
              <a:t>	Tento materiál je určen pro získání znalostí v oblasti marketingového výzkumu – jsou definovány základní zdroje dat pro marketingový výzkum, marketingový informační systém (MIS) a jednotlivé metody marketingového výzkumu. K prezentaci je vhodné poskytnout doplňující komentář.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</a:t>
            </a:r>
          </a:p>
        </p:txBody>
      </p:sp>
    </p:spTree>
    <p:extLst>
      <p:ext uri="{BB962C8B-B14F-4D97-AF65-F5344CB8AC3E}">
        <p14:creationId xmlns:p14="http://schemas.microsoft.com/office/powerpoint/2010/main" xmlns="" val="3380704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Marketingový výzkum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062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Předpokladem pro úspěšné řízení marketingových činností je dostatek účelných a aktuálních informací </a:t>
            </a:r>
            <a:r>
              <a:rPr lang="cs-CZ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800" dirty="0" smtClean="0"/>
              <a:t> podnik musí vybudovat tzv. </a:t>
            </a:r>
            <a:r>
              <a:rPr lang="cs-CZ" sz="2800" b="1" dirty="0" smtClean="0"/>
              <a:t>marketingový informační systém (MIS)</a:t>
            </a:r>
            <a:endParaRPr lang="cs-CZ" sz="2800" b="1" dirty="0"/>
          </a:p>
          <a:p>
            <a:r>
              <a:rPr lang="cs-CZ" sz="2800" dirty="0" smtClean="0"/>
              <a:t>MIS = systém postupů </a:t>
            </a:r>
            <a:r>
              <a:rPr lang="cs-CZ" sz="2800" dirty="0"/>
              <a:t>vytvořených za účelem shromažďování, analýzy a </a:t>
            </a:r>
            <a:r>
              <a:rPr lang="cs-CZ" sz="2800" dirty="0" smtClean="0"/>
              <a:t>vyhodnocení informací potřebných pro marketingové rozhodování (v posledních letech se využívají rozsáhlé počítačové informační databáze)</a:t>
            </a:r>
          </a:p>
        </p:txBody>
      </p:sp>
    </p:spTree>
    <p:extLst>
      <p:ext uri="{BB962C8B-B14F-4D97-AF65-F5344CB8AC3E}">
        <p14:creationId xmlns:p14="http://schemas.microsoft.com/office/powerpoint/2010/main" xmlns="" val="2336035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dat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800" b="1" dirty="0" smtClean="0">
                <a:solidFill>
                  <a:schemeClr val="accent3"/>
                </a:solidFill>
              </a:rPr>
              <a:t>Primární</a:t>
            </a:r>
            <a:r>
              <a:rPr lang="cs-CZ" sz="2800" dirty="0" smtClean="0"/>
              <a:t> = jsou shromažďovány v souvislosti s řešením aktuálního problému, tj. s uskutečňováním konkrétního marketingového výzkumu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800" b="1" dirty="0">
                <a:solidFill>
                  <a:schemeClr val="accent3"/>
                </a:solidFill>
              </a:rPr>
              <a:t>Sekundární</a:t>
            </a:r>
            <a:r>
              <a:rPr lang="cs-CZ" sz="2800" dirty="0" smtClean="0"/>
              <a:t> = informace, které byly vytvořeny pro jiné účely, ale lze je využít; dále se dělí na:</a:t>
            </a:r>
          </a:p>
          <a:p>
            <a:pPr marL="971550" lvl="1" indent="-514350">
              <a:buFont typeface="+mj-lt"/>
              <a:buAutoNum type="alphaLcParenR"/>
            </a:pPr>
            <a:r>
              <a:rPr lang="cs-CZ" sz="2800" dirty="0" smtClean="0"/>
              <a:t>Vnitřní (interní) zdroje</a:t>
            </a:r>
          </a:p>
          <a:p>
            <a:pPr marL="971550" lvl="1" indent="-514350">
              <a:buFont typeface="+mj-lt"/>
              <a:buAutoNum type="alphaLcParenR"/>
            </a:pPr>
            <a:r>
              <a:rPr lang="cs-CZ" sz="2800" dirty="0" smtClean="0"/>
              <a:t>Vnější (externí) zdroje</a:t>
            </a:r>
          </a:p>
        </p:txBody>
      </p:sp>
    </p:spTree>
    <p:extLst>
      <p:ext uri="{BB962C8B-B14F-4D97-AF65-F5344CB8AC3E}">
        <p14:creationId xmlns:p14="http://schemas.microsoft.com/office/powerpoint/2010/main" xmlns="" val="1272180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0" y="2411896"/>
            <a:ext cx="9968947" cy="368410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Vnitřní (interní) zdroje dat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cs-CZ" sz="2400" dirty="0" smtClean="0"/>
              <a:t>Interní informace z vlastní účetní a statistické evidence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cs-CZ" sz="2400" dirty="0" smtClean="0"/>
              <a:t>Nejdostupnější, nejlevnější a nejlépe ověřitelné informace</a:t>
            </a:r>
          </a:p>
          <a:p>
            <a:r>
              <a:rPr lang="cs-CZ" sz="2800" b="1" dirty="0">
                <a:solidFill>
                  <a:schemeClr val="accent3"/>
                </a:solidFill>
              </a:rPr>
              <a:t>Vnější (externí) zdroje dat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cs-CZ" sz="2400" dirty="0"/>
              <a:t>Údaje o demografických, ekonomických, sociálních aj. společenských jevech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cs-CZ" sz="2400" dirty="0"/>
              <a:t>Např. statistické ročenky, přehledy vydané vládou, odborná literatura (knihy, publikace, časopisy, noviny), informace poskytované výzkumnými agenturami, počítačové informační databáze</a:t>
            </a:r>
          </a:p>
        </p:txBody>
      </p:sp>
    </p:spTree>
    <p:extLst>
      <p:ext uri="{BB962C8B-B14F-4D97-AF65-F5344CB8AC3E}">
        <p14:creationId xmlns:p14="http://schemas.microsoft.com/office/powerpoint/2010/main" xmlns="" val="3447477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Informace významné </a:t>
            </a:r>
            <a:br>
              <a:rPr lang="cs-CZ" dirty="0" smtClean="0"/>
            </a:br>
            <a:r>
              <a:rPr lang="cs-CZ" dirty="0" smtClean="0"/>
              <a:t>pro marketingové rozhodování </a:t>
            </a:r>
            <a:br>
              <a:rPr lang="cs-CZ" dirty="0" smtClean="0"/>
            </a:br>
            <a:r>
              <a:rPr lang="cs-CZ" sz="3100" dirty="0" smtClean="0"/>
              <a:t>(marketing zjišťuje informace o těchto 3 základních subjektech)</a:t>
            </a:r>
            <a:endParaRPr lang="cs-CZ" sz="31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55449582"/>
              </p:ext>
            </p:extLst>
          </p:nvPr>
        </p:nvGraphicFramePr>
        <p:xfrm>
          <a:off x="1295400" y="2557463"/>
          <a:ext cx="9601200" cy="33178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52266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Marketingový výzku</a:t>
            </a:r>
            <a:r>
              <a:rPr lang="cs-CZ" dirty="0"/>
              <a:t>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6660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Je souhrn aktivit, které zkoumají všechny části marketingu, včetně trhů, výrobků, distribučních cest, cen a chování zákazníka.</a:t>
            </a:r>
          </a:p>
          <a:p>
            <a:r>
              <a:rPr lang="cs-CZ" dirty="0" smtClean="0"/>
              <a:t>Části marketingového výzkumu: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Definování problému </a:t>
            </a:r>
            <a:r>
              <a:rPr lang="cs-CZ" dirty="0" smtClean="0"/>
              <a:t>– specifikace a určení příčin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Plán výzkumu </a:t>
            </a:r>
            <a:r>
              <a:rPr lang="cs-CZ" dirty="0" smtClean="0"/>
              <a:t>– realizován na základě projektu, který určuje, kde a jak informace získáme a vymezuje přístupy a metody výzkumu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Sběr informací </a:t>
            </a:r>
            <a:r>
              <a:rPr lang="cs-CZ" dirty="0" smtClean="0"/>
              <a:t>– různé zdroje, různé metody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Analýza údajů </a:t>
            </a:r>
            <a:r>
              <a:rPr lang="cs-CZ" dirty="0" smtClean="0"/>
              <a:t>– výběr metody závisí na cíli výzkumu a způsobu získávání údajů</a:t>
            </a:r>
          </a:p>
          <a:p>
            <a:pPr marL="914400" lvl="1" indent="-457200">
              <a:buFont typeface="+mj-lt"/>
              <a:buAutoNum type="arabicPeriod"/>
            </a:pPr>
            <a:r>
              <a:rPr lang="cs-CZ" b="1" dirty="0" smtClean="0"/>
              <a:t>Závěry a doporučení </a:t>
            </a:r>
            <a:r>
              <a:rPr lang="cs-CZ" dirty="0" smtClean="0"/>
              <a:t>– podklad pro rozhodnutí managementu o řešení problému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142417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Využití marketingového výzkumu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627968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/>
                </a:solidFill>
              </a:rPr>
              <a:t>Výzkum trhu </a:t>
            </a:r>
            <a:r>
              <a:rPr lang="cs-CZ" dirty="0" smtClean="0"/>
              <a:t>– definování trhu, jeho segmentů – rozsah, umístění a charakteristika trhu, jeho rozbor a odhad budoucí poptávky na trhu</a:t>
            </a:r>
          </a:p>
          <a:p>
            <a:r>
              <a:rPr lang="cs-CZ" b="1" dirty="0">
                <a:solidFill>
                  <a:schemeClr val="accent3"/>
                </a:solidFill>
              </a:rPr>
              <a:t>Výrobkový výzkum </a:t>
            </a:r>
            <a:r>
              <a:rPr lang="cs-CZ" dirty="0" smtClean="0"/>
              <a:t>– přijímání výrobků ze strany spotřebitelů, vymezení vlastností výrobků, hodnocení konkurenčních výrobků 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Výzkum </a:t>
            </a:r>
            <a:r>
              <a:rPr lang="cs-CZ" b="1" dirty="0">
                <a:solidFill>
                  <a:schemeClr val="accent3"/>
                </a:solidFill>
              </a:rPr>
              <a:t>propagace </a:t>
            </a:r>
            <a:r>
              <a:rPr lang="cs-CZ" dirty="0" smtClean="0"/>
              <a:t>– hodnocení a měření účinnosti propagace</a:t>
            </a:r>
          </a:p>
          <a:p>
            <a:r>
              <a:rPr lang="cs-CZ" b="1" dirty="0">
                <a:solidFill>
                  <a:schemeClr val="accent3"/>
                </a:solidFill>
              </a:rPr>
              <a:t>Výzkum marketingových cest </a:t>
            </a:r>
            <a:r>
              <a:rPr lang="cs-CZ" dirty="0" smtClean="0"/>
              <a:t>– stanovení účinných metod prodeje</a:t>
            </a:r>
          </a:p>
          <a:p>
            <a:r>
              <a:rPr lang="cs-CZ" b="1" dirty="0">
                <a:solidFill>
                  <a:schemeClr val="accent3"/>
                </a:solidFill>
              </a:rPr>
              <a:t>Výzkum </a:t>
            </a:r>
            <a:r>
              <a:rPr lang="cs-CZ" b="1" dirty="0" smtClean="0">
                <a:solidFill>
                  <a:schemeClr val="accent3"/>
                </a:solidFill>
              </a:rPr>
              <a:t>cen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78166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Omezení v rámci marketingového výzkumu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Možnosti metod a technik výzkumu</a:t>
            </a:r>
          </a:p>
          <a:p>
            <a:r>
              <a:rPr lang="cs-CZ" sz="3200" dirty="0" smtClean="0"/>
              <a:t>Působení času</a:t>
            </a:r>
          </a:p>
          <a:p>
            <a:r>
              <a:rPr lang="cs-CZ" sz="3200" dirty="0" smtClean="0"/>
              <a:t>Kvalifikace pracovníků výzkumu (popř. respondentů)</a:t>
            </a:r>
          </a:p>
          <a:p>
            <a:r>
              <a:rPr lang="cs-CZ" sz="3200" dirty="0" smtClean="0"/>
              <a:t>Disponibilní finanční prostředky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819655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Základní metody výzkumu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631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80" y="2550016"/>
            <a:ext cx="10058400" cy="3319077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Pozorování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Průzkum (dotazování)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3000" dirty="0" smtClean="0"/>
              <a:t>Experiment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906901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564468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600" dirty="0" smtClean="0"/>
              <a:t>zaznamenání chování a jednání lidí – osobně nebo pomocí technických pomůcek a přístrojů (kamery, magnetofony, peoplemetry…)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smtClean="0"/>
              <a:t>např. zájem diváků o jednotlivé televizní programy; četnost průjezdu automobilů na komunikaci, zájem zákazníků o určitý druh zboží, počet návštěvníků sportovního centra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600" dirty="0" smtClean="0"/>
              <a:t>nevýhoda: neposkytuje informace o názoru zákazníka a motivech jeho chování</a:t>
            </a:r>
          </a:p>
        </p:txBody>
      </p:sp>
    </p:spTree>
    <p:extLst>
      <p:ext uri="{BB962C8B-B14F-4D97-AF65-F5344CB8AC3E}">
        <p14:creationId xmlns:p14="http://schemas.microsoft.com/office/powerpoint/2010/main" xmlns="" val="2659358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PRŮZKUM (DOTAZOVÁNÍ)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97280" y="2565400"/>
            <a:ext cx="10058400" cy="33401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800" dirty="0" smtClean="0"/>
              <a:t>získávání informací o názorech, motivech a preferencích zákazníků, které se realizuje prostřednictvím dotazníků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sz="2800" dirty="0"/>
              <a:t>d</a:t>
            </a:r>
            <a:r>
              <a:rPr lang="cs-CZ" sz="2800" dirty="0" smtClean="0"/>
              <a:t>otazník: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800" dirty="0" smtClean="0"/>
              <a:t>je soubor různých otázek uspořádaných v určitém sledu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800" dirty="0" smtClean="0"/>
              <a:t>obsahuje otázky uzavřené (výběr z variant odpovědí) nebo otevřené   (odpovědi zákazník vymýšlí)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2800" dirty="0" smtClean="0"/>
              <a:t>musíme brát v </a:t>
            </a:r>
            <a:r>
              <a:rPr lang="cs-CZ" sz="2800" dirty="0" smtClean="0"/>
              <a:t>úvahu, </a:t>
            </a:r>
            <a:r>
              <a:rPr lang="cs-CZ" sz="2800" dirty="0" smtClean="0"/>
              <a:t>koho se budeme ptát, a musíme stanovit způsob, jakým se budeme ptát</a:t>
            </a:r>
          </a:p>
        </p:txBody>
      </p:sp>
    </p:spTree>
    <p:extLst>
      <p:ext uri="{BB962C8B-B14F-4D97-AF65-F5344CB8AC3E}">
        <p14:creationId xmlns:p14="http://schemas.microsoft.com/office/powerpoint/2010/main" xmlns="" val="29095242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Pravidla pro sestavování dotazníku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5401" y="2616200"/>
            <a:ext cx="10121899" cy="3488386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 </a:t>
            </a:r>
            <a:r>
              <a:rPr lang="cs-CZ" sz="1800" dirty="0" smtClean="0"/>
              <a:t>1. srozumitelné, jednoznačné, nestranné a nenávodné otázky</a:t>
            </a:r>
          </a:p>
          <a:p>
            <a:pPr marL="0" indent="0">
              <a:buNone/>
            </a:pPr>
            <a:r>
              <a:rPr lang="cs-CZ" sz="1800" dirty="0" smtClean="0"/>
              <a:t> 2. přehledné uspořádání</a:t>
            </a:r>
          </a:p>
          <a:p>
            <a:pPr marL="0" indent="0">
              <a:buNone/>
            </a:pPr>
            <a:r>
              <a:rPr lang="cs-CZ" sz="1800" dirty="0" smtClean="0"/>
              <a:t> 3. vzhledová  atraktivnost</a:t>
            </a:r>
          </a:p>
          <a:p>
            <a:pPr marL="0" indent="0">
              <a:buNone/>
            </a:pPr>
            <a:r>
              <a:rPr lang="cs-CZ" sz="1800" dirty="0" smtClean="0"/>
              <a:t> 4. motivace k odpovědím pomocí odměn nebo předchozí publicitou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5. krátký rozsah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6. jasně formulované instrukce pro postup při vyplňování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7. vymezení dostatečného prostoru pro odpovědi na otevřené otázky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8. dostatečné množství alternativ při výběru odpovědí na uzavřené otázky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9. umístění identifikačních otázek na závěr</a:t>
            </a:r>
          </a:p>
          <a:p>
            <a:pPr marL="0" indent="0">
              <a:buNone/>
            </a:pPr>
            <a:r>
              <a:rPr lang="cs-CZ" sz="1800" dirty="0" smtClean="0"/>
              <a:t>10. odlišení textu případných instrukcí pro tazatele</a:t>
            </a:r>
          </a:p>
          <a:p>
            <a:pPr marL="0" indent="0">
              <a:buNone/>
            </a:pPr>
            <a:r>
              <a:rPr lang="cs-CZ" sz="1800" dirty="0" smtClean="0"/>
              <a:t>11. zaručit anonymitu dotazovaného</a:t>
            </a:r>
          </a:p>
          <a:p>
            <a:pPr marL="0" indent="0">
              <a:buNone/>
            </a:pPr>
            <a:r>
              <a:rPr lang="cs-CZ" sz="1800" dirty="0" smtClean="0"/>
              <a:t>12. zahrnutí kontrolních otázek na prověření spolehlivosti údajů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xmlns="" val="367471323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dotazování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4000" b="1" dirty="0" smtClean="0">
                <a:solidFill>
                  <a:schemeClr val="accent3"/>
                </a:solidFill>
              </a:rPr>
              <a:t>Osobní dotazování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600" dirty="0" smtClean="0"/>
              <a:t>osobní kontakt dotazovaného a tazatele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600" dirty="0" smtClean="0"/>
              <a:t>základní formou je rozhovor – individuální nebo skupinový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600" dirty="0" smtClean="0"/>
              <a:t>důležité navázání vzájemného kontaktu a vytvoření vhodné atmosféry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600" dirty="0" smtClean="0"/>
              <a:t>výhoda: rychlost získání informací, pružnost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600" dirty="0" smtClean="0"/>
              <a:t>nevýhoda: finanční </a:t>
            </a:r>
            <a:r>
              <a:rPr lang="cs-CZ" sz="3600" dirty="0"/>
              <a:t>a časová náročnost, možnost ovlivnění výsledku tazatelem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56425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742950" indent="-742950">
              <a:buSzPct val="100000"/>
              <a:buFont typeface="+mj-lt"/>
              <a:buAutoNum type="arabicPeriod" startAt="2"/>
            </a:pPr>
            <a:r>
              <a:rPr lang="cs-CZ" sz="4000" b="1" dirty="0">
                <a:solidFill>
                  <a:schemeClr val="accent3"/>
                </a:solidFill>
              </a:rPr>
              <a:t>Písemné dotazování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respondent </a:t>
            </a:r>
            <a:r>
              <a:rPr lang="cs-CZ" sz="3100" dirty="0"/>
              <a:t>(dotazovaný) obdrží dotazník a sám se </a:t>
            </a:r>
            <a:r>
              <a:rPr lang="cs-CZ" sz="3100" dirty="0" smtClean="0"/>
              <a:t>rozhodne, </a:t>
            </a:r>
            <a:r>
              <a:rPr lang="cs-CZ" sz="3100" dirty="0"/>
              <a:t>zda jej </a:t>
            </a:r>
            <a:r>
              <a:rPr lang="cs-CZ" sz="3100" dirty="0" smtClean="0"/>
              <a:t>vyplní </a:t>
            </a:r>
            <a:endParaRPr lang="cs-CZ" sz="3100" dirty="0"/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např</a:t>
            </a:r>
            <a:r>
              <a:rPr lang="cs-CZ" sz="3100" dirty="0"/>
              <a:t>. rozdávání dotazníků na veřejnosti, ankety v masmédiích, dotazníky uvnitř obalu výrobků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výhoda</a:t>
            </a:r>
            <a:r>
              <a:rPr lang="cs-CZ" sz="3100" dirty="0"/>
              <a:t>: nízké náklady, vyloučení vlivu tazatele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nevýhoda</a:t>
            </a:r>
            <a:r>
              <a:rPr lang="cs-CZ" sz="3100" dirty="0"/>
              <a:t>: nízká návratnost dotazníků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03518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cs-CZ" sz="3600" b="1" dirty="0" smtClean="0">
                <a:solidFill>
                  <a:schemeClr val="accent3"/>
                </a:solidFill>
              </a:rPr>
              <a:t>Telefonické dotazování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dotazník kratší, snadno čitelný s možností rychlého vyplňování pro tazatele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tazatel se musí soustředit na poslech odpovědí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cs-CZ" sz="3100" dirty="0" smtClean="0"/>
              <a:t>výhoda: rychlost, cena, pružnost</a:t>
            </a:r>
            <a:endParaRPr lang="cs-CZ" sz="3100" dirty="0"/>
          </a:p>
        </p:txBody>
      </p:sp>
    </p:spTree>
    <p:extLst>
      <p:ext uri="{BB962C8B-B14F-4D97-AF65-F5344CB8AC3E}">
        <p14:creationId xmlns:p14="http://schemas.microsoft.com/office/powerpoint/2010/main" xmlns="" val="326386308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EXPERIMENT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Experiment je studium vztahů dvou a více proměnných za kontrolovaných podmínek s možností měření určitých parametrů, které jsou pro výzkum důležité.</a:t>
            </a:r>
          </a:p>
          <a:p>
            <a:r>
              <a:rPr lang="cs-CZ" sz="2800" dirty="0"/>
              <a:t>Snahou experimentu je zjistit příčiny chování při působení určitých vlivů.</a:t>
            </a:r>
          </a:p>
          <a:p>
            <a:r>
              <a:rPr lang="cs-CZ" sz="2800" dirty="0" smtClean="0"/>
              <a:t>Uskutečňuje se v laboratorních podmínkách nebo v terénu.</a:t>
            </a:r>
          </a:p>
        </p:txBody>
      </p:sp>
    </p:spTree>
    <p:extLst>
      <p:ext uri="{BB962C8B-B14F-4D97-AF65-F5344CB8AC3E}">
        <p14:creationId xmlns:p14="http://schemas.microsoft.com/office/powerpoint/2010/main" xmlns="" val="181301428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600" b="1" dirty="0">
                <a:solidFill>
                  <a:schemeClr val="accent3"/>
                </a:solidFill>
              </a:rPr>
              <a:t>Experiment v laboratorních podmínkách </a:t>
            </a:r>
            <a:r>
              <a:rPr lang="cs-CZ" sz="3600" dirty="0"/>
              <a:t>– účastníci jsou si vědomi účasti na experimentu a mají tendenci se chovat nepřirozeně.</a:t>
            </a:r>
          </a:p>
          <a:p>
            <a:r>
              <a:rPr lang="cs-CZ" sz="3600" b="1" dirty="0">
                <a:solidFill>
                  <a:schemeClr val="accent3"/>
                </a:solidFill>
              </a:rPr>
              <a:t>Experiment v terénu </a:t>
            </a:r>
            <a:r>
              <a:rPr lang="cs-CZ" sz="3500" dirty="0"/>
              <a:t>– zákazníci ani netuší, že probíhá experiment (chovají se přirozeně), jsou sledování např. za pomocí kamer (sleduje se např. reakce zákazníků na změnu </a:t>
            </a:r>
            <a:r>
              <a:rPr lang="cs-CZ" sz="3500" dirty="0" smtClean="0"/>
              <a:t>ceny </a:t>
            </a:r>
            <a:r>
              <a:rPr lang="cs-CZ" sz="3500" dirty="0"/>
              <a:t>výrobku, na jeho propagaci)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38234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altLang="cs-CZ" sz="3200" dirty="0"/>
              <a:t>JENA, Švarcová a kol. </a:t>
            </a:r>
            <a:r>
              <a:rPr lang="cs-CZ" altLang="cs-CZ" sz="3200" i="1" dirty="0"/>
              <a:t>Ekonomie - stručný přehled</a:t>
            </a:r>
            <a:r>
              <a:rPr lang="cs-CZ" altLang="cs-CZ" sz="3200" dirty="0"/>
              <a:t>. Zlín: CEED, 2009, ISBN 978-80-903433-8-2.</a:t>
            </a:r>
          </a:p>
          <a:p>
            <a:pPr>
              <a:lnSpc>
                <a:spcPct val="80000"/>
              </a:lnSpc>
            </a:pPr>
            <a:r>
              <a:rPr lang="cs-CZ" altLang="cs-CZ" sz="3200" dirty="0"/>
              <a:t>FRANTIŠEK SMETANA, Eva Marešová. </a:t>
            </a:r>
            <a:r>
              <a:rPr lang="cs-CZ" altLang="cs-CZ" sz="3200" i="1" dirty="0"/>
              <a:t>Ekonomika 2 pro střední a vyšší hotelové školy</a:t>
            </a:r>
            <a:r>
              <a:rPr lang="cs-CZ" altLang="cs-CZ" sz="3200" dirty="0"/>
              <a:t>. 2., </a:t>
            </a:r>
            <a:r>
              <a:rPr lang="cs-CZ" altLang="cs-CZ" sz="3200" dirty="0" err="1"/>
              <a:t>upr</a:t>
            </a:r>
            <a:r>
              <a:rPr lang="cs-CZ" altLang="cs-CZ" sz="3200" dirty="0"/>
              <a:t>. vyd. Praha: Fortuna, 2005. ISBN 80-716-8921-1. </a:t>
            </a:r>
          </a:p>
          <a:p>
            <a:r>
              <a:rPr lang="cs-CZ" sz="3200" dirty="0" smtClean="0"/>
              <a:t>Vlastní archiv autora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96024306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ký">
  <a:themeElements>
    <a:clrScheme name="Organický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ký">
      <a:majorFont>
        <a:latin typeface="Garamond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ký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rganic" id="{28CDC826-8792-45C0-861B-85EB3ADEDA33}" vid="{E4E49EB0-FB00-41F5-9359-4843D783A23D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553</TotalTime>
  <Words>1167</Words>
  <Application>Microsoft Office PowerPoint</Application>
  <PresentationFormat>Vlastní</PresentationFormat>
  <Paragraphs>133</Paragraphs>
  <Slides>21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Organický</vt:lpstr>
      <vt:lpstr>Snímek 1</vt:lpstr>
      <vt:lpstr>Snímek 2</vt:lpstr>
      <vt:lpstr>Marketingový výzkum</vt:lpstr>
      <vt:lpstr>Snímek 4</vt:lpstr>
      <vt:lpstr>Zdroje dat</vt:lpstr>
      <vt:lpstr>Snímek 6</vt:lpstr>
      <vt:lpstr>Informace významné  pro marketingové rozhodování  (marketing zjišťuje informace o těchto 3 základních subjektech)</vt:lpstr>
      <vt:lpstr>Marketingový výzkum</vt:lpstr>
      <vt:lpstr>Využití marketingového výzkumu</vt:lpstr>
      <vt:lpstr>Omezení v rámci marketingového výzkumu</vt:lpstr>
      <vt:lpstr>Základní metody výzkumu</vt:lpstr>
      <vt:lpstr>Snímek 12</vt:lpstr>
      <vt:lpstr>POZOROVÁNÍ</vt:lpstr>
      <vt:lpstr>PRŮZKUM (DOTAZOVÁNÍ)</vt:lpstr>
      <vt:lpstr>Pravidla pro sestavování dotazníku</vt:lpstr>
      <vt:lpstr>Druhy dotazování</vt:lpstr>
      <vt:lpstr>Snímek 17</vt:lpstr>
      <vt:lpstr>Snímek 18</vt:lpstr>
      <vt:lpstr>EXPERIMENT</vt:lpstr>
      <vt:lpstr>Snímek 20</vt:lpstr>
      <vt:lpstr>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činnost</dc:title>
  <dc:creator>Admin</dc:creator>
  <cp:lastModifiedBy>Dum</cp:lastModifiedBy>
  <cp:revision>32</cp:revision>
  <dcterms:created xsi:type="dcterms:W3CDTF">2013-09-02T12:45:01Z</dcterms:created>
  <dcterms:modified xsi:type="dcterms:W3CDTF">2014-10-29T15:50:32Z</dcterms:modified>
</cp:coreProperties>
</file>