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3" r:id="rId1"/>
  </p:sldMasterIdLst>
  <p:notesMasterIdLst>
    <p:notesMasterId r:id="rId21"/>
  </p:notesMasterIdLst>
  <p:sldIdLst>
    <p:sldId id="272" r:id="rId2"/>
    <p:sldId id="273" r:id="rId3"/>
    <p:sldId id="256" r:id="rId4"/>
    <p:sldId id="257" r:id="rId5"/>
    <p:sldId id="275" r:id="rId6"/>
    <p:sldId id="276" r:id="rId7"/>
    <p:sldId id="277" r:id="rId8"/>
    <p:sldId id="278" r:id="rId9"/>
    <p:sldId id="279" r:id="rId10"/>
    <p:sldId id="281" r:id="rId11"/>
    <p:sldId id="280" r:id="rId12"/>
    <p:sldId id="283" r:id="rId13"/>
    <p:sldId id="282" r:id="rId14"/>
    <p:sldId id="285" r:id="rId15"/>
    <p:sldId id="291" r:id="rId16"/>
    <p:sldId id="287" r:id="rId17"/>
    <p:sldId id="289" r:id="rId18"/>
    <p:sldId id="288" r:id="rId19"/>
    <p:sldId id="290" r:id="rId20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4967" autoAdjust="0"/>
  </p:normalViewPr>
  <p:slideViewPr>
    <p:cSldViewPr>
      <p:cViewPr varScale="1">
        <p:scale>
          <a:sx n="88" d="100"/>
          <a:sy n="88" d="100"/>
        </p:scale>
        <p:origin x="-570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6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024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1024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4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066033FF-AAE4-48F8-9C25-04FFF4160E37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altLang="cs-CZ" smtClean="0">
              <a:latin typeface="Arial" charset="0"/>
            </a:endParaRPr>
          </a:p>
        </p:txBody>
      </p:sp>
      <p:sp>
        <p:nvSpPr>
          <p:cNvPr id="512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A2A7A25-165D-4FAE-9B1F-A6FA095AE87E}" type="slidenum">
              <a:rPr lang="cs-CZ" altLang="cs-CZ">
                <a:cs typeface="Arial" charset="0"/>
              </a:rPr>
              <a:pPr/>
              <a:t>1</a:t>
            </a:fld>
            <a:endParaRPr lang="cs-CZ" alt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altLang="cs-CZ" smtClean="0">
              <a:latin typeface="Arial" charset="0"/>
            </a:endParaRPr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56E7C26-5DD4-4044-923A-25D530FC30A1}" type="slidenum">
              <a:rPr lang="cs-CZ" altLang="cs-CZ">
                <a:cs typeface="Arial" charset="0"/>
              </a:rPr>
              <a:pPr/>
              <a:t>2</a:t>
            </a:fld>
            <a:endParaRPr lang="cs-CZ" alt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E320960-B265-4D9C-A2E1-493982E70DA3}" type="slidenum">
              <a:rPr lang="cs-CZ" altLang="cs-CZ"/>
              <a:pPr/>
              <a:t>4</a:t>
            </a:fld>
            <a:endParaRPr lang="cs-CZ" altLang="cs-CZ"/>
          </a:p>
        </p:txBody>
      </p:sp>
      <p:sp>
        <p:nvSpPr>
          <p:cNvPr id="1024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altLang="cs-CZ" smtClean="0">
              <a:latin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2"/>
          <p:cNvSpPr>
            <a:spLocks noChangeShapeType="1"/>
          </p:cNvSpPr>
          <p:nvPr/>
        </p:nvSpPr>
        <p:spPr bwMode="auto">
          <a:xfrm>
            <a:off x="7315200" y="1066800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7" name="Oval 10"/>
            <p:cNvSpPr>
              <a:spLocks noChangeArrowheads="1"/>
            </p:cNvSpPr>
            <p:nvPr/>
          </p:nvSpPr>
          <p:spPr bwMode="auto"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8" name="Oval 11"/>
            <p:cNvSpPr>
              <a:spLocks noChangeArrowheads="1"/>
            </p:cNvSpPr>
            <p:nvPr/>
          </p:nvSpPr>
          <p:spPr bwMode="auto"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9" name="Oval 12"/>
            <p:cNvSpPr>
              <a:spLocks noChangeArrowheads="1"/>
            </p:cNvSpPr>
            <p:nvPr/>
          </p:nvSpPr>
          <p:spPr bwMode="auto"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" name="Oval 13"/>
            <p:cNvSpPr>
              <a:spLocks noChangeArrowheads="1"/>
            </p:cNvSpPr>
            <p:nvPr/>
          </p:nvSpPr>
          <p:spPr bwMode="auto"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1" name="Oval 14"/>
            <p:cNvSpPr>
              <a:spLocks noChangeArrowheads="1"/>
            </p:cNvSpPr>
            <p:nvPr/>
          </p:nvSpPr>
          <p:spPr bwMode="auto"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2" name="Oval 15"/>
            <p:cNvSpPr>
              <a:spLocks noChangeArrowheads="1"/>
            </p:cNvSpPr>
            <p:nvPr/>
          </p:nvSpPr>
          <p:spPr bwMode="auto"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3" name="Oval 16"/>
            <p:cNvSpPr>
              <a:spLocks noChangeArrowheads="1"/>
            </p:cNvSpPr>
            <p:nvPr/>
          </p:nvSpPr>
          <p:spPr bwMode="auto"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4" name="Oval 17"/>
            <p:cNvSpPr>
              <a:spLocks noChangeArrowheads="1"/>
            </p:cNvSpPr>
            <p:nvPr/>
          </p:nvSpPr>
          <p:spPr bwMode="auto"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5" name="Oval 18"/>
            <p:cNvSpPr>
              <a:spLocks noChangeArrowheads="1"/>
            </p:cNvSpPr>
            <p:nvPr/>
          </p:nvSpPr>
          <p:spPr bwMode="auto"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6" name="Oval 19"/>
            <p:cNvSpPr>
              <a:spLocks noChangeArrowheads="1"/>
            </p:cNvSpPr>
            <p:nvPr/>
          </p:nvSpPr>
          <p:spPr bwMode="auto"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7" name="Oval 20"/>
            <p:cNvSpPr>
              <a:spLocks noChangeArrowheads="1"/>
            </p:cNvSpPr>
            <p:nvPr/>
          </p:nvSpPr>
          <p:spPr bwMode="auto"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8" name="Oval 21"/>
            <p:cNvSpPr>
              <a:spLocks noChangeArrowheads="1"/>
            </p:cNvSpPr>
            <p:nvPr/>
          </p:nvSpPr>
          <p:spPr bwMode="auto"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9" name="Oval 22"/>
            <p:cNvSpPr>
              <a:spLocks noChangeArrowheads="1"/>
            </p:cNvSpPr>
            <p:nvPr/>
          </p:nvSpPr>
          <p:spPr bwMode="auto"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0" name="Oval 23"/>
            <p:cNvSpPr>
              <a:spLocks noChangeArrowheads="1"/>
            </p:cNvSpPr>
            <p:nvPr/>
          </p:nvSpPr>
          <p:spPr bwMode="auto"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1" name="Oval 24"/>
            <p:cNvSpPr>
              <a:spLocks noChangeArrowheads="1"/>
            </p:cNvSpPr>
            <p:nvPr/>
          </p:nvSpPr>
          <p:spPr bwMode="auto"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2" name="Oval 25"/>
            <p:cNvSpPr>
              <a:spLocks noChangeArrowheads="1"/>
            </p:cNvSpPr>
            <p:nvPr/>
          </p:nvSpPr>
          <p:spPr bwMode="auto"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3" name="Oval 26"/>
            <p:cNvSpPr>
              <a:spLocks noChangeArrowheads="1"/>
            </p:cNvSpPr>
            <p:nvPr/>
          </p:nvSpPr>
          <p:spPr bwMode="auto"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4" name="Oval 27"/>
            <p:cNvSpPr>
              <a:spLocks noChangeArrowheads="1"/>
            </p:cNvSpPr>
            <p:nvPr/>
          </p:nvSpPr>
          <p:spPr bwMode="auto"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5" name="Oval 28"/>
            <p:cNvSpPr>
              <a:spLocks noChangeArrowheads="1"/>
            </p:cNvSpPr>
            <p:nvPr/>
          </p:nvSpPr>
          <p:spPr bwMode="auto"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6" name="Oval 29"/>
            <p:cNvSpPr>
              <a:spLocks noChangeArrowheads="1"/>
            </p:cNvSpPr>
            <p:nvPr/>
          </p:nvSpPr>
          <p:spPr bwMode="auto"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7" name="Oval 30"/>
            <p:cNvSpPr>
              <a:spLocks noChangeArrowheads="1"/>
            </p:cNvSpPr>
            <p:nvPr/>
          </p:nvSpPr>
          <p:spPr bwMode="auto"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8" name="Oval 31"/>
            <p:cNvSpPr>
              <a:spLocks noChangeArrowheads="1"/>
            </p:cNvSpPr>
            <p:nvPr/>
          </p:nvSpPr>
          <p:spPr bwMode="auto"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9" name="Oval 32"/>
            <p:cNvSpPr>
              <a:spLocks noChangeArrowheads="1"/>
            </p:cNvSpPr>
            <p:nvPr/>
          </p:nvSpPr>
          <p:spPr bwMode="auto"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30" name="Oval 33"/>
            <p:cNvSpPr>
              <a:spLocks noChangeArrowheads="1"/>
            </p:cNvSpPr>
            <p:nvPr/>
          </p:nvSpPr>
          <p:spPr bwMode="auto"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31" name="Oval 34"/>
            <p:cNvSpPr>
              <a:spLocks noChangeArrowheads="1"/>
            </p:cNvSpPr>
            <p:nvPr/>
          </p:nvSpPr>
          <p:spPr bwMode="auto"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32" name="Oval 35"/>
            <p:cNvSpPr>
              <a:spLocks noChangeArrowheads="1"/>
            </p:cNvSpPr>
            <p:nvPr/>
          </p:nvSpPr>
          <p:spPr bwMode="auto"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33" name="Oval 36"/>
            <p:cNvSpPr>
              <a:spLocks noChangeArrowheads="1"/>
            </p:cNvSpPr>
            <p:nvPr/>
          </p:nvSpPr>
          <p:spPr bwMode="auto"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34" name="Oval 37"/>
            <p:cNvSpPr>
              <a:spLocks noChangeArrowheads="1"/>
            </p:cNvSpPr>
            <p:nvPr/>
          </p:nvSpPr>
          <p:spPr bwMode="auto"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35" name="Oval 38"/>
            <p:cNvSpPr>
              <a:spLocks noChangeArrowheads="1"/>
            </p:cNvSpPr>
            <p:nvPr/>
          </p:nvSpPr>
          <p:spPr bwMode="auto"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36" name="Oval 39"/>
            <p:cNvSpPr>
              <a:spLocks noChangeArrowheads="1"/>
            </p:cNvSpPr>
            <p:nvPr/>
          </p:nvSpPr>
          <p:spPr bwMode="auto"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</p:grpSp>
      <p:sp>
        <p:nvSpPr>
          <p:cNvPr id="37" name="Line 40"/>
          <p:cNvSpPr>
            <a:spLocks noChangeShapeType="1"/>
          </p:cNvSpPr>
          <p:nvPr/>
        </p:nvSpPr>
        <p:spPr bwMode="auto"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pPr lvl="0"/>
            <a:r>
              <a:rPr lang="cs-CZ" altLang="en-US" noProof="0" smtClean="0"/>
              <a:t>Klepnutím lze upravit styl předlohy nadpisů.</a:t>
            </a:r>
          </a:p>
        </p:txBody>
      </p:sp>
      <p:sp>
        <p:nvSpPr>
          <p:cNvPr id="20484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anose="05000000000000000000" pitchFamily="2" charset="2"/>
              <a:buNone/>
              <a:defRPr sz="3200"/>
            </a:lvl1pPr>
          </a:lstStyle>
          <a:p>
            <a:pPr lvl="0"/>
            <a:r>
              <a:rPr lang="cs-CZ" altLang="en-US" noProof="0" smtClean="0"/>
              <a:t>Klepnutím lze upravit styl předlohy podnadpisů.</a:t>
            </a:r>
          </a:p>
        </p:txBody>
      </p:sp>
      <p:sp>
        <p:nvSpPr>
          <p:cNvPr id="38" name="Rectangle 5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9" name="Rectangle 6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0" name="Rectangle 7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fld id="{6B49B5E9-30AF-4F4B-B44D-BEFCD95CE50E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88D1173-C6EB-41E6-82F3-F310FEE1D119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6B84848-AE78-4517-8F30-D63FB694CA5E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0E05975-CADF-4712-98FA-114F233FBD27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4057F3D-78D2-4368-9073-6E8F1707752F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D1E99A1-D7A1-4C68-8AEE-3832922F8F0C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9F8F8EA-6701-4557-B1C3-1359E52AFBF4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873F0BD-5F11-4A11-A88F-B8A30BF59D67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A083DBD-C76B-4DE4-A33C-8DF44D95B78D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2B83AA7-0123-4B5F-829E-3A75AB7CC8F3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B451779-32D7-4912-AB0F-CF60FDEDBD80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65C1152-7E43-4A3D-B12C-9A9C4A29A9FE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Line 2"/>
          <p:cNvSpPr>
            <a:spLocks noChangeShapeType="1"/>
          </p:cNvSpPr>
          <p:nvPr/>
        </p:nvSpPr>
        <p:spPr bwMode="auto">
          <a:xfrm>
            <a:off x="7962900" y="1524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75438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 předlohy nadpisů.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3"/>
            <a:ext cx="8229600" cy="441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19462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00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19463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000"/>
            </a:lvl1pPr>
          </a:lstStyle>
          <a:p>
            <a:fld id="{C7330DA8-877D-4ECE-9DCF-C8F4612CF83B}" type="slidenum">
              <a:rPr lang="cs-CZ" altLang="en-US"/>
              <a:pPr/>
              <a:t>‹#›</a:t>
            </a:fld>
            <a:endParaRPr lang="cs-CZ" altLang="en-US"/>
          </a:p>
        </p:txBody>
      </p:sp>
      <p:grpSp>
        <p:nvGrpSpPr>
          <p:cNvPr id="1032" name="Group 8"/>
          <p:cNvGrpSpPr>
            <a:grpSpLocks/>
          </p:cNvGrpSpPr>
          <p:nvPr/>
        </p:nvGrpSpPr>
        <p:grpSpPr bwMode="auto"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1033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34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79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35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76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36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7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37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79" cy="7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38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76" cy="7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39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73" cy="7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0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73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1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79" cy="73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2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76" cy="73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3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73" cy="73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4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7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5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6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79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7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76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8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73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9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0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79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1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76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2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73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3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4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79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5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79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6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76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7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73" cy="79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8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75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9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79" cy="75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60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76" cy="75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61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73" cy="75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62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79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63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73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71" r:id="rId2"/>
    <p:sldLayoutId id="2147483772" r:id="rId3"/>
    <p:sldLayoutId id="2147483773" r:id="rId4"/>
    <p:sldLayoutId id="2147483774" r:id="rId5"/>
    <p:sldLayoutId id="2147483775" r:id="rId6"/>
    <p:sldLayoutId id="2147483776" r:id="rId7"/>
    <p:sldLayoutId id="2147483777" r:id="rId8"/>
    <p:sldLayoutId id="2147483778" r:id="rId9"/>
    <p:sldLayoutId id="2147483779" r:id="rId10"/>
    <p:sldLayoutId id="2147483780" r:id="rId11"/>
    <p:sldLayoutId id="2147483781" r:id="rId12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9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l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6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87425" indent="-2936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l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281113" indent="-2921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98613" indent="-315913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-14288"/>
            <a:ext cx="9144000" cy="196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9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755650" y="6248400"/>
            <a:ext cx="7777163" cy="45720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altLang="cs-CZ" sz="1400" smtClean="0">
                <a:latin typeface="Arial" charset="0"/>
                <a:cs typeface="Arial" charset="0"/>
              </a:rPr>
              <a:t>Střední škola  a Vyšší odborná škola cestovního ruchu, </a:t>
            </a:r>
          </a:p>
          <a:p>
            <a:r>
              <a:rPr lang="cs-CZ" altLang="cs-CZ" sz="1400" smtClean="0">
                <a:latin typeface="Arial" charset="0"/>
                <a:cs typeface="Arial" charset="0"/>
              </a:rPr>
              <a:t>Senovážné náměstí 12, České Budějovice 370  01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11188" y="2276475"/>
          <a:ext cx="7921625" cy="37560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6603"/>
                <a:gridCol w="5705022"/>
              </a:tblGrid>
              <a:tr h="4207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</a:p>
                  </a:txBody>
                  <a:tcPr marL="91449" marR="91449" marT="45726" marB="45726" anchor="ctr"/>
                </a:tc>
              </a:tr>
              <a:tr h="4207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DUM 8 – </a:t>
                      </a:r>
                      <a:r>
                        <a:rPr lang="cs-CZ" sz="1800" b="1" dirty="0" smtClean="0"/>
                        <a:t>Marketingový mix</a:t>
                      </a:r>
                      <a:r>
                        <a:rPr lang="cs-CZ" sz="1800" b="1" baseline="0" dirty="0" smtClean="0"/>
                        <a:t> – cena</a:t>
                      </a:r>
                      <a:endParaRPr lang="cs-CZ" sz="1800" b="1" dirty="0"/>
                    </a:p>
                  </a:txBody>
                  <a:tcPr marL="91449" marR="91449" marT="45726" marB="45726" anchor="ctr"/>
                </a:tc>
              </a:tr>
              <a:tr h="9718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sz="1800" dirty="0"/>
                    </a:p>
                  </a:txBody>
                  <a:tcPr marL="91449" marR="91449" marT="45726" marB="45726" anchor="ctr"/>
                </a:tc>
              </a:tr>
              <a:tr h="4207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Ing. Gabriela Bendová </a:t>
                      </a:r>
                      <a:r>
                        <a:rPr lang="cs-CZ" sz="1800" dirty="0" err="1" smtClean="0"/>
                        <a:t>Karpytová</a:t>
                      </a:r>
                      <a:endParaRPr lang="cs-CZ" sz="1800" dirty="0"/>
                    </a:p>
                  </a:txBody>
                  <a:tcPr marL="91449" marR="91449" marT="45726" marB="45726" anchor="ctr"/>
                </a:tc>
              </a:tr>
              <a:tr h="6802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Marketing </a:t>
                      </a:r>
                      <a:endParaRPr lang="cs-CZ" sz="1800" dirty="0"/>
                    </a:p>
                  </a:txBody>
                  <a:tcPr marL="91449" marR="91449" marT="45726" marB="45726" anchor="ctr"/>
                </a:tc>
              </a:tr>
              <a:tr h="4207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III. ročník, maturitní obor Hotelnictví a turismus</a:t>
                      </a:r>
                      <a:endParaRPr lang="cs-CZ" sz="1800" dirty="0" smtClean="0"/>
                    </a:p>
                  </a:txBody>
                  <a:tcPr marL="91449" marR="91449" marT="45726" marB="45726" anchor="ctr"/>
                </a:tc>
              </a:tr>
              <a:tr h="4207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smtClean="0"/>
                        <a:t>Říjen 2013</a:t>
                      </a:r>
                      <a:endParaRPr lang="cs-CZ" sz="1800" dirty="0"/>
                    </a:p>
                  </a:txBody>
                  <a:tcPr marL="91449" marR="91449" marT="45726" marB="45726"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150"/>
            <a:ext cx="8229600" cy="5761038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b="1" dirty="0" smtClean="0"/>
              <a:t>Anotace: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	Tento materiál slouží k pochopení druhého nástroje marketingového mixu - ceny. V prezentaci je definována cena, druhy cen, faktory ovlivňující cenu, metody a strategie stavení ceny, slevy. K prezentaci je vhodné poskytnout doplňující komentář.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b="1" dirty="0" smtClean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b="1" dirty="0" smtClean="0"/>
              <a:t>Metodické pokyny: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	Materiál je vytvořen jako prezentace v programu MS PowerPoint. Pro jeho využití je potřeba mít k dispozici počítač nebo notebook, dataprojektor, promítací plochu a příslušné programové vybavení.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27088" y="2133600"/>
            <a:ext cx="6400800" cy="2273300"/>
          </a:xfrm>
        </p:spPr>
        <p:txBody>
          <a:bodyPr/>
          <a:lstStyle/>
          <a:p>
            <a:pPr eaLnBrk="1" hangingPunct="1"/>
            <a:r>
              <a:rPr lang="cs-CZ" altLang="cs-CZ" sz="4400" smtClean="0"/>
              <a:t>MARKETINGOVÝ MIX</a:t>
            </a:r>
            <a:br>
              <a:rPr lang="cs-CZ" altLang="cs-CZ" sz="4400" smtClean="0"/>
            </a:br>
            <a:r>
              <a:rPr lang="cs-CZ" altLang="cs-CZ" sz="4400" smtClean="0"/>
              <a:t>2P – CENA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Cena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828800"/>
            <a:ext cx="7696200" cy="4479925"/>
          </a:xfrm>
        </p:spPr>
        <p:txBody>
          <a:bodyPr/>
          <a:lstStyle/>
          <a:p>
            <a:pPr eaLnBrk="1" hangingPunct="1">
              <a:buClr>
                <a:schemeClr val="tx1"/>
              </a:buClr>
              <a:buFont typeface="Times New Roman" pitchFamily="18" charset="0"/>
              <a:buChar char="="/>
            </a:pPr>
            <a:r>
              <a:rPr lang="cs-CZ" altLang="cs-CZ" sz="2800" b="1" dirty="0" smtClean="0">
                <a:solidFill>
                  <a:schemeClr val="accent1"/>
                </a:solidFill>
              </a:rPr>
              <a:t>Výše peněžní úhrady</a:t>
            </a:r>
            <a:r>
              <a:rPr lang="cs-CZ" altLang="cs-CZ" sz="2800" dirty="0" smtClean="0"/>
              <a:t> zaplacené na trhu za prodávaný produkt</a:t>
            </a:r>
          </a:p>
          <a:p>
            <a:pPr eaLnBrk="1" hangingPunct="1">
              <a:buClr>
                <a:schemeClr val="tx1"/>
              </a:buClr>
              <a:buFont typeface="Times New Roman" pitchFamily="18" charset="0"/>
              <a:buChar char="="/>
            </a:pPr>
            <a:r>
              <a:rPr lang="cs-CZ" altLang="cs-CZ" sz="2800" dirty="0" smtClean="0"/>
              <a:t>Cena může mít podobu i </a:t>
            </a:r>
            <a:r>
              <a:rPr lang="cs-CZ" altLang="cs-CZ" sz="2800" dirty="0" err="1" smtClean="0"/>
              <a:t>mimopeněžní</a:t>
            </a:r>
            <a:r>
              <a:rPr lang="cs-CZ" altLang="cs-CZ" sz="2800" dirty="0" smtClean="0"/>
              <a:t> směny, tzv. </a:t>
            </a:r>
            <a:r>
              <a:rPr lang="cs-CZ" altLang="cs-CZ" sz="2800" b="1" dirty="0" smtClean="0">
                <a:solidFill>
                  <a:schemeClr val="accent1"/>
                </a:solidFill>
              </a:rPr>
              <a:t>barteru</a:t>
            </a:r>
            <a:r>
              <a:rPr lang="cs-CZ" altLang="cs-CZ" sz="2800" dirty="0" smtClean="0"/>
              <a:t> (směna produktu za jiný produkt, v méně vyspělých ekonomikách)</a:t>
            </a:r>
          </a:p>
          <a:p>
            <a:pPr eaLnBrk="1" hangingPunct="1">
              <a:buClr>
                <a:schemeClr val="tx1"/>
              </a:buClr>
              <a:buFont typeface="Times New Roman" pitchFamily="18" charset="0"/>
              <a:buChar char="="/>
            </a:pPr>
            <a:r>
              <a:rPr lang="cs-CZ" altLang="cs-CZ" sz="2800" dirty="0" smtClean="0"/>
              <a:t>Cena </a:t>
            </a:r>
            <a:r>
              <a:rPr lang="cs-CZ" altLang="cs-CZ" sz="2800" b="1" dirty="0" smtClean="0">
                <a:solidFill>
                  <a:schemeClr val="accent1"/>
                </a:solidFill>
              </a:rPr>
              <a:t>vyjadřuje hodnotu produktu</a:t>
            </a:r>
            <a:r>
              <a:rPr lang="cs-CZ" altLang="cs-CZ" sz="2800" dirty="0" smtClean="0"/>
              <a:t>, </a:t>
            </a:r>
            <a:r>
              <a:rPr lang="cs-CZ" altLang="cs-CZ" sz="2800" b="1" dirty="0" smtClean="0">
                <a:solidFill>
                  <a:schemeClr val="accent1"/>
                </a:solidFill>
              </a:rPr>
              <a:t>ovlivňuje poptávku</a:t>
            </a:r>
            <a:r>
              <a:rPr lang="cs-CZ" altLang="cs-CZ" sz="2800" dirty="0" smtClean="0"/>
              <a:t>, její stanovení je klíčovým rozhodnutím, </a:t>
            </a:r>
            <a:r>
              <a:rPr lang="cs-CZ" altLang="cs-CZ" sz="2800" dirty="0" smtClean="0"/>
              <a:t>které výrazně </a:t>
            </a:r>
            <a:r>
              <a:rPr lang="cs-CZ" altLang="cs-CZ" sz="2800" dirty="0" smtClean="0"/>
              <a:t>ovlivňuje další činnost celého podniku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Druhy cen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sz="2400" smtClean="0"/>
              <a:t>Mzda, plat</a:t>
            </a:r>
          </a:p>
          <a:p>
            <a:r>
              <a:rPr lang="cs-CZ" altLang="cs-CZ" sz="2400" smtClean="0"/>
              <a:t>Poštovné</a:t>
            </a:r>
          </a:p>
          <a:p>
            <a:r>
              <a:rPr lang="cs-CZ" altLang="cs-CZ" sz="2400" smtClean="0"/>
              <a:t>Předplatné</a:t>
            </a:r>
          </a:p>
          <a:p>
            <a:r>
              <a:rPr lang="cs-CZ" altLang="cs-CZ" sz="2400" smtClean="0"/>
              <a:t>Pojistné</a:t>
            </a:r>
          </a:p>
          <a:p>
            <a:r>
              <a:rPr lang="cs-CZ" altLang="cs-CZ" sz="2400" smtClean="0"/>
              <a:t>Nájemné</a:t>
            </a:r>
          </a:p>
          <a:p>
            <a:r>
              <a:rPr lang="cs-CZ" altLang="cs-CZ" sz="2400" smtClean="0"/>
              <a:t>Školné</a:t>
            </a:r>
          </a:p>
          <a:p>
            <a:r>
              <a:rPr lang="cs-CZ" altLang="cs-CZ" sz="2400" smtClean="0"/>
              <a:t>Spropitné</a:t>
            </a:r>
          </a:p>
          <a:p>
            <a:r>
              <a:rPr lang="cs-CZ" altLang="cs-CZ" sz="2400" smtClean="0"/>
              <a:t>Úrok</a:t>
            </a:r>
          </a:p>
          <a:p>
            <a:r>
              <a:rPr lang="cs-CZ" altLang="cs-CZ" sz="2400" smtClean="0"/>
              <a:t>Jízdné </a:t>
            </a:r>
          </a:p>
          <a:p>
            <a:r>
              <a:rPr lang="cs-CZ" altLang="cs-CZ" sz="2400" smtClean="0"/>
              <a:t>…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Faktory ovlivňující </a:t>
            </a:r>
            <a:br>
              <a:rPr lang="cs-CZ" altLang="cs-CZ" smtClean="0"/>
            </a:br>
            <a:r>
              <a:rPr lang="cs-CZ" altLang="cs-CZ" smtClean="0"/>
              <a:t>stanovení ceny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smtClean="0"/>
              <a:t>Vnější faktory</a:t>
            </a:r>
          </a:p>
          <a:p>
            <a:pPr lvl="1"/>
            <a:r>
              <a:rPr lang="cs-CZ" altLang="cs-CZ" smtClean="0"/>
              <a:t>Ekonomické činitele – velikost trhu, konkurence, kupní síla spotřebitelů, inflace, cenová pružnost poptávky</a:t>
            </a:r>
          </a:p>
          <a:p>
            <a:pPr lvl="1"/>
            <a:r>
              <a:rPr lang="cs-CZ" altLang="cs-CZ" smtClean="0"/>
              <a:t>Právní činitele – legislativy, postihy</a:t>
            </a:r>
          </a:p>
          <a:p>
            <a:pPr lvl="1"/>
            <a:r>
              <a:rPr lang="cs-CZ" altLang="cs-CZ" smtClean="0"/>
              <a:t>Společenské činitele – referenční skupiny, sociální třídy…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33950"/>
          </a:xfrm>
        </p:spPr>
        <p:txBody>
          <a:bodyPr/>
          <a:lstStyle/>
          <a:p>
            <a:r>
              <a:rPr lang="cs-CZ" altLang="cs-CZ" smtClean="0"/>
              <a:t>Vnitřní faktory</a:t>
            </a:r>
          </a:p>
          <a:p>
            <a:pPr lvl="1"/>
            <a:r>
              <a:rPr lang="cs-CZ" altLang="cs-CZ" smtClean="0"/>
              <a:t>Marketingové cíle podniku – čím jasněji je vymezeno postavení výrobku na trhu, tím snadnější je určení výše ceny (cíl přežití, maximalizace zisku, maximalizace tržního podílu, vůdcovství v kvalitě aj.)</a:t>
            </a:r>
          </a:p>
          <a:p>
            <a:pPr lvl="1"/>
            <a:r>
              <a:rPr lang="cs-CZ" altLang="cs-CZ" smtClean="0"/>
              <a:t>Strategie marketingového mixu</a:t>
            </a:r>
          </a:p>
          <a:p>
            <a:pPr lvl="1"/>
            <a:r>
              <a:rPr lang="cs-CZ" altLang="cs-CZ" smtClean="0"/>
              <a:t>Náklady na výrobek = spodní hranice ceny</a:t>
            </a:r>
          </a:p>
          <a:p>
            <a:pPr lvl="1"/>
            <a:r>
              <a:rPr lang="cs-CZ" altLang="cs-CZ" smtClean="0"/>
              <a:t>Začlenění tvorby ceny do organizace podniku – v konečné fázi rozhoduje vrcholový management</a:t>
            </a:r>
          </a:p>
          <a:p>
            <a:endParaRPr lang="cs-CZ" altLang="cs-CZ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Metody stanovení ceny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Nákladově orientovaná metoda</a:t>
            </a:r>
          </a:p>
          <a:p>
            <a:pPr>
              <a:defRPr/>
            </a:pPr>
            <a:r>
              <a:rPr lang="cs-CZ" dirty="0" smtClean="0"/>
              <a:t>Metody orientovaná na konkurenci</a:t>
            </a:r>
          </a:p>
          <a:p>
            <a:pPr>
              <a:defRPr/>
            </a:pPr>
            <a:r>
              <a:rPr lang="cs-CZ" dirty="0" smtClean="0"/>
              <a:t>Metoda podle vnímání hodnoty zákazníkem</a:t>
            </a:r>
          </a:p>
          <a:p>
            <a:pPr>
              <a:defRPr/>
            </a:pPr>
            <a:r>
              <a:rPr lang="cs-CZ" dirty="0" smtClean="0"/>
              <a:t>Metoda orientovaná na poptávku</a:t>
            </a:r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>
              <a:defRPr/>
            </a:pPr>
            <a:r>
              <a:rPr lang="cs-CZ" dirty="0" smtClean="0"/>
              <a:t>Konkurzní cena</a:t>
            </a:r>
          </a:p>
          <a:p>
            <a:pPr>
              <a:defRPr/>
            </a:pPr>
            <a:r>
              <a:rPr lang="cs-CZ" dirty="0" smtClean="0"/>
              <a:t>Smluvní cena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Nákladově orientovaná metoda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3600"/>
            <a:ext cx="8229600" cy="3997325"/>
          </a:xfrm>
        </p:spPr>
        <p:txBody>
          <a:bodyPr/>
          <a:lstStyle/>
          <a:p>
            <a:r>
              <a:rPr lang="cs-CZ" altLang="cs-CZ" sz="2800" smtClean="0"/>
              <a:t>Podnik stanoví průměrnou míru zisku (přirážku), kterou přičte k nákladům na výrobu</a:t>
            </a:r>
          </a:p>
          <a:p>
            <a:r>
              <a:rPr lang="cs-CZ" altLang="cs-CZ" sz="2800" smtClean="0"/>
              <a:t>Výše přirážky se mění podle druhu zboží</a:t>
            </a:r>
          </a:p>
          <a:p>
            <a:r>
              <a:rPr lang="cs-CZ" altLang="cs-CZ" sz="2800" smtClean="0"/>
              <a:t>Výhoda: jasná pravidla pro stavení ceny, zaručení zisku u každého výrobku…</a:t>
            </a:r>
          </a:p>
          <a:p>
            <a:r>
              <a:rPr lang="cs-CZ" altLang="cs-CZ" sz="2800" smtClean="0"/>
              <a:t>Nevýhoda: nebere v úvahu reálnou situaci v poptávce, ignoruje konkurenci…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Metoda orientovaná na konkurenci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141787"/>
          </a:xfrm>
        </p:spPr>
        <p:txBody>
          <a:bodyPr/>
          <a:lstStyle/>
          <a:p>
            <a:r>
              <a:rPr lang="cs-CZ" altLang="cs-CZ" sz="2800" smtClean="0"/>
              <a:t>podnik stanoví cenu v závislosti na konkurenci (bereme v úvahu nejvýznamnější producenty)</a:t>
            </a:r>
          </a:p>
          <a:p>
            <a:pPr lvl="1"/>
            <a:r>
              <a:rPr lang="cs-CZ" altLang="cs-CZ" sz="2400" smtClean="0"/>
              <a:t>Nižší cena – odlákání zákazníků od konkurence</a:t>
            </a:r>
          </a:p>
          <a:p>
            <a:pPr lvl="1"/>
            <a:r>
              <a:rPr lang="cs-CZ" altLang="cs-CZ" sz="2400" smtClean="0"/>
              <a:t>Vyšší cena – u značkového zboží</a:t>
            </a:r>
          </a:p>
          <a:p>
            <a:pPr lvl="1"/>
            <a:r>
              <a:rPr lang="cs-CZ" altLang="cs-CZ" sz="2400" smtClean="0"/>
              <a:t>Stejná cena – sázíme např. na reklamu</a:t>
            </a:r>
          </a:p>
          <a:p>
            <a:r>
              <a:rPr lang="cs-CZ" altLang="cs-CZ" sz="2800" smtClean="0"/>
              <a:t>Výhoda: jednoduchá metoda…</a:t>
            </a:r>
          </a:p>
          <a:p>
            <a:r>
              <a:rPr lang="cs-CZ" altLang="cs-CZ" sz="2800" smtClean="0"/>
              <a:t>Nevýhoda: nezohledňuje vlastní náklady ani velikost poptávky, nemusí podniku zajistit potřebnou míru zisku…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Metoda podle vnímání hodnoty zákazníkem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113"/>
            <a:ext cx="8229600" cy="4214812"/>
          </a:xfrm>
        </p:spPr>
        <p:txBody>
          <a:bodyPr/>
          <a:lstStyle/>
          <a:p>
            <a:r>
              <a:rPr lang="cs-CZ" altLang="cs-CZ" sz="2800" smtClean="0"/>
              <a:t>Cena je odvozena od hodnoty, kterou produktu přisuzuje zákazník a opírá se o uskutečněný výzkum trhu</a:t>
            </a:r>
          </a:p>
          <a:p>
            <a:r>
              <a:rPr lang="cs-CZ" altLang="cs-CZ" sz="2800" smtClean="0"/>
              <a:t>Typické pro značkové, exkluzivní či módní zboží…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Metoda orientovaná na poptávku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smtClean="0"/>
              <a:t>Vychází z cenové elasticity poptávky a jejím cílem je maximalizace zisku</a:t>
            </a:r>
          </a:p>
          <a:p>
            <a:r>
              <a:rPr lang="cs-CZ" altLang="cs-CZ" smtClean="0"/>
              <a:t>Stanovení ceny touto metodou je velmi obtížné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Konkurzní cena</a:t>
            </a:r>
          </a:p>
        </p:txBody>
      </p:sp>
      <p:sp>
        <p:nvSpPr>
          <p:cNvPr id="19459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113"/>
            <a:ext cx="8229600" cy="4214812"/>
          </a:xfrm>
        </p:spPr>
        <p:txBody>
          <a:bodyPr/>
          <a:lstStyle/>
          <a:p>
            <a:r>
              <a:rPr lang="cs-CZ" altLang="cs-CZ" sz="2800" smtClean="0"/>
              <a:t>Stanovení ceny na základě vyhlášení konkurzu na provedení určité zakázky </a:t>
            </a:r>
          </a:p>
          <a:p>
            <a:r>
              <a:rPr lang="cs-CZ" altLang="cs-CZ" sz="2800" smtClean="0"/>
              <a:t>Větší vliv má předpokládaná cena konkurence, než vlastní náklady nebo poptávka</a:t>
            </a:r>
          </a:p>
          <a:p>
            <a:r>
              <a:rPr lang="cs-CZ" altLang="cs-CZ" sz="2800" smtClean="0"/>
              <a:t>Nižší cena zvyšuje šanci na uzavření zakázky</a:t>
            </a:r>
          </a:p>
          <a:p>
            <a:r>
              <a:rPr lang="cs-CZ" altLang="cs-CZ" sz="2800" smtClean="0"/>
              <a:t>Zadavatel (kupující) si v konkurzním řízení vybírá tu nabídku, která je pro něho z hlediska stanovených kritérií nejvýhodnější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Strategie stanovení ceny</a:t>
            </a:r>
          </a:p>
        </p:txBody>
      </p:sp>
      <p:sp>
        <p:nvSpPr>
          <p:cNvPr id="2048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b="1" smtClean="0">
                <a:solidFill>
                  <a:schemeClr val="accent1"/>
                </a:solidFill>
              </a:rPr>
              <a:t>Strategie pronikání (penetrace)</a:t>
            </a:r>
          </a:p>
          <a:p>
            <a:pPr lvl="1"/>
            <a:r>
              <a:rPr lang="cs-CZ" altLang="cs-CZ" smtClean="0"/>
              <a:t>Cílem je rychlé proniknutí na trh s podobnými výrobky</a:t>
            </a:r>
          </a:p>
          <a:p>
            <a:pPr lvl="1"/>
            <a:r>
              <a:rPr lang="cs-CZ" altLang="cs-CZ" smtClean="0"/>
              <a:t>Počáteční hodnota výrobku je nízká – cílem je  získat co největší tržní podíl, odstranit část konkurence a s rostoucím odbytem a nárůstem výroby snížit náklady na jednotku produkce</a:t>
            </a:r>
          </a:p>
          <a:p>
            <a:pPr lvl="1"/>
            <a:r>
              <a:rPr lang="cs-CZ" altLang="cs-CZ" smtClean="0"/>
              <a:t>Podmínka uplatnění: vysoká cenová elasticita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b="1" smtClean="0">
                <a:solidFill>
                  <a:schemeClr val="accent1"/>
                </a:solidFill>
              </a:rPr>
              <a:t>Strategie sbírání smetany</a:t>
            </a:r>
          </a:p>
          <a:p>
            <a:pPr lvl="1"/>
            <a:r>
              <a:rPr lang="cs-CZ" altLang="cs-CZ" smtClean="0"/>
              <a:t>Podmínka: výrobek musí být odlišný, ojedinělý </a:t>
            </a:r>
          </a:p>
          <a:p>
            <a:pPr lvl="1"/>
            <a:r>
              <a:rPr lang="cs-CZ" altLang="cs-CZ" smtClean="0"/>
              <a:t>Počáteční hodnota výrobku je vysoká – cílem je oslovit proinovačně zaměřené zákazníky</a:t>
            </a:r>
          </a:p>
          <a:p>
            <a:pPr lvl="1"/>
            <a:r>
              <a:rPr lang="cs-CZ" altLang="cs-CZ" smtClean="0"/>
              <a:t>Výhoda: rychlá návratnost nákladů spojených s přípravou nového výrobku</a:t>
            </a:r>
          </a:p>
          <a:p>
            <a:pPr lvl="1"/>
            <a:r>
              <a:rPr lang="cs-CZ" altLang="cs-CZ" smtClean="0"/>
              <a:t>Po vstupu konkurence nebo po snížení poptávky – postupné snižování ceny a zpřístupnění výrobku širšímu okruhu zákazníků</a:t>
            </a:r>
          </a:p>
          <a:p>
            <a:endParaRPr lang="cs-CZ" altLang="cs-CZ" smtClean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Psychologické přístupy ke stanovení ceny</a:t>
            </a:r>
          </a:p>
        </p:txBody>
      </p:sp>
      <p:sp>
        <p:nvSpPr>
          <p:cNvPr id="22531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113"/>
            <a:ext cx="8229600" cy="4214812"/>
          </a:xfrm>
        </p:spPr>
        <p:txBody>
          <a:bodyPr/>
          <a:lstStyle/>
          <a:p>
            <a:r>
              <a:rPr lang="cs-CZ" altLang="cs-CZ" smtClean="0"/>
              <a:t>Vyšší cena jako ukazatel kvality</a:t>
            </a:r>
          </a:p>
          <a:p>
            <a:r>
              <a:rPr lang="cs-CZ" altLang="cs-CZ" smtClean="0"/>
              <a:t>Vystavení a prodej běžných výrobků společně s výrobky luxusními</a:t>
            </a:r>
          </a:p>
          <a:p>
            <a:r>
              <a:rPr lang="cs-CZ" altLang="cs-CZ" smtClean="0"/>
              <a:t>Stanovení ceny pod celou číslici – tzv. Baťovo ceny</a:t>
            </a:r>
          </a:p>
          <a:p>
            <a:r>
              <a:rPr lang="cs-CZ" altLang="cs-CZ" smtClean="0"/>
              <a:t>„Umělá“ sleva – výrobek s uměle stanovenou vysokou cenou je prodáván se slevou, ovšem ve skutečnosti za cenu běžnou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Cenové změny</a:t>
            </a:r>
          </a:p>
        </p:txBody>
      </p:sp>
      <p:sp>
        <p:nvSpPr>
          <p:cNvPr id="2355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smtClean="0"/>
              <a:t>Důvody: </a:t>
            </a:r>
          </a:p>
          <a:p>
            <a:pPr lvl="1"/>
            <a:r>
              <a:rPr lang="cs-CZ" altLang="cs-CZ" smtClean="0"/>
              <a:t>Výrobkové změny – fáze dospělosti výrobku</a:t>
            </a:r>
          </a:p>
          <a:p>
            <a:pPr lvl="1"/>
            <a:r>
              <a:rPr lang="cs-CZ" altLang="cs-CZ" smtClean="0"/>
              <a:t>Nákladové změny – změna cen vstupů do výroby</a:t>
            </a:r>
          </a:p>
          <a:p>
            <a:pPr lvl="1"/>
            <a:r>
              <a:rPr lang="cs-CZ" altLang="cs-CZ" smtClean="0"/>
              <a:t>Tržní změny – snižování cen konkurentů, nasycenost trhu, zvýšení nebo snížení koupěschopnosti obyvatel, vztah nabídky a poptávky…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Slevy</a:t>
            </a:r>
          </a:p>
        </p:txBody>
      </p:sp>
      <p:sp>
        <p:nvSpPr>
          <p:cNvPr id="24579" name="Zástupný symbol pro obsah 2"/>
          <p:cNvSpPr>
            <a:spLocks noGrp="1"/>
          </p:cNvSpPr>
          <p:nvPr>
            <p:ph idx="1"/>
          </p:nvPr>
        </p:nvSpPr>
        <p:spPr>
          <a:xfrm>
            <a:off x="457200" y="1719263"/>
            <a:ext cx="8229600" cy="4446587"/>
          </a:xfrm>
        </p:spPr>
        <p:txBody>
          <a:bodyPr/>
          <a:lstStyle/>
          <a:p>
            <a:r>
              <a:rPr lang="cs-CZ" altLang="cs-CZ" sz="2400" smtClean="0"/>
              <a:t>Množstevní slevy</a:t>
            </a:r>
          </a:p>
          <a:p>
            <a:r>
              <a:rPr lang="cs-CZ" altLang="cs-CZ" sz="2400" smtClean="0"/>
              <a:t>Sezonní slevy</a:t>
            </a:r>
          </a:p>
          <a:p>
            <a:r>
              <a:rPr lang="cs-CZ" altLang="cs-CZ" sz="2400" smtClean="0"/>
              <a:t>Funkční slevy – poskytování prodejcům nebo distributorům, odměna za určitou marketingovou nebo obchodní činnost</a:t>
            </a:r>
          </a:p>
          <a:p>
            <a:r>
              <a:rPr lang="cs-CZ" altLang="cs-CZ" sz="2400" smtClean="0"/>
              <a:t>Sleva při platbě – před dobou splatnosti faktury, v hotovosti…</a:t>
            </a:r>
          </a:p>
          <a:p>
            <a:r>
              <a:rPr lang="cs-CZ" altLang="cs-CZ" sz="2400" smtClean="0"/>
              <a:t>Prémie (bonus) – pravidelní zákazníci, kteří nakoupí za určité období zboží v předem stanovené výši</a:t>
            </a:r>
          </a:p>
          <a:p>
            <a:r>
              <a:rPr lang="cs-CZ" altLang="cs-CZ" sz="2400" smtClean="0"/>
              <a:t>Prodej na protiúčet</a:t>
            </a:r>
          </a:p>
          <a:p>
            <a:endParaRPr lang="cs-CZ" altLang="cs-CZ" smtClean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Literatura</a:t>
            </a:r>
          </a:p>
        </p:txBody>
      </p:sp>
      <p:sp>
        <p:nvSpPr>
          <p:cNvPr id="2560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cs-CZ" altLang="cs-CZ" sz="2800" smtClean="0"/>
              <a:t>JENA, Švarcová a kol. </a:t>
            </a:r>
            <a:r>
              <a:rPr lang="cs-CZ" altLang="cs-CZ" sz="2800" i="1" smtClean="0"/>
              <a:t>Ekonomie - stručný přehled</a:t>
            </a:r>
            <a:r>
              <a:rPr lang="cs-CZ" altLang="cs-CZ" sz="2800" smtClean="0"/>
              <a:t>. Zlín: CEED, 2009, ISBN 978-80-903433-8-2.</a:t>
            </a:r>
          </a:p>
          <a:p>
            <a:pPr>
              <a:lnSpc>
                <a:spcPct val="80000"/>
              </a:lnSpc>
            </a:pPr>
            <a:r>
              <a:rPr lang="cs-CZ" altLang="cs-CZ" sz="2800" smtClean="0"/>
              <a:t>FRANTIŠEK SMETANA, Eva Marešová. </a:t>
            </a:r>
            <a:r>
              <a:rPr lang="cs-CZ" altLang="cs-CZ" sz="2800" i="1" smtClean="0"/>
              <a:t>Ekonomika 2 pro střední a vyšší hotelové školy</a:t>
            </a:r>
            <a:r>
              <a:rPr lang="cs-CZ" altLang="cs-CZ" sz="2800" smtClean="0"/>
              <a:t>. 2., upr. vyd. Praha: Fortuna, 2005. ISBN 80-716-8921-1. </a:t>
            </a:r>
          </a:p>
          <a:p>
            <a:pPr>
              <a:lnSpc>
                <a:spcPct val="80000"/>
              </a:lnSpc>
            </a:pPr>
            <a:r>
              <a:rPr lang="cs-CZ" altLang="cs-CZ" sz="2800" smtClean="0"/>
              <a:t>Vlastní archiv autora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íť">
  <a:themeElements>
    <a:clrScheme name="Žluto-oranžová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Síť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Síť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íť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221</TotalTime>
  <Words>780</Words>
  <Application>Microsoft Office PowerPoint</Application>
  <PresentationFormat>Předvádění na obrazovce (4:3)</PresentationFormat>
  <Paragraphs>112</Paragraphs>
  <Slides>19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4" baseType="lpstr">
      <vt:lpstr>Arial</vt:lpstr>
      <vt:lpstr>Wingdings</vt:lpstr>
      <vt:lpstr>Calibri</vt:lpstr>
      <vt:lpstr>Times New Roman</vt:lpstr>
      <vt:lpstr>Síť</vt:lpstr>
      <vt:lpstr>Snímek 1</vt:lpstr>
      <vt:lpstr>Snímek 2</vt:lpstr>
      <vt:lpstr>MARKETINGOVÝ MIX 2P – CENA</vt:lpstr>
      <vt:lpstr>Cena</vt:lpstr>
      <vt:lpstr>Druhy cen</vt:lpstr>
      <vt:lpstr>Faktory ovlivňující  stanovení ceny</vt:lpstr>
      <vt:lpstr>Snímek 7</vt:lpstr>
      <vt:lpstr>Metody stanovení ceny</vt:lpstr>
      <vt:lpstr>Nákladově orientovaná metoda</vt:lpstr>
      <vt:lpstr>Metoda orientovaná na konkurenci</vt:lpstr>
      <vt:lpstr>Metoda podle vnímání hodnoty zákazníkem</vt:lpstr>
      <vt:lpstr>Metoda orientovaná na poptávku</vt:lpstr>
      <vt:lpstr>Konkurzní cena</vt:lpstr>
      <vt:lpstr>Strategie stanovení ceny</vt:lpstr>
      <vt:lpstr>Snímek 15</vt:lpstr>
      <vt:lpstr>Psychologické přístupy ke stanovení ceny</vt:lpstr>
      <vt:lpstr>Cenové změny</vt:lpstr>
      <vt:lpstr>Slevy</vt:lpstr>
      <vt:lpstr>Literatura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MARKETINGOVÝ MIX 1P - VÝROBEK</dc:title>
  <dc:creator>roxtídy</dc:creator>
  <cp:lastModifiedBy>Dum</cp:lastModifiedBy>
  <cp:revision>50</cp:revision>
  <dcterms:created xsi:type="dcterms:W3CDTF">2013-11-11T17:17:33Z</dcterms:created>
  <dcterms:modified xsi:type="dcterms:W3CDTF">2014-10-29T15:54:38Z</dcterms:modified>
</cp:coreProperties>
</file>