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57" autoAdjust="0"/>
    <p:restoredTop sz="94660"/>
  </p:normalViewPr>
  <p:slideViewPr>
    <p:cSldViewPr snapToGrid="0">
      <p:cViewPr varScale="1">
        <p:scale>
          <a:sx n="73" d="100"/>
          <a:sy n="73" d="100"/>
        </p:scale>
        <p:origin x="-126" y="-79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5B31E0-90F2-4AC7-B1C8-801D9F65041B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2ABF2A-1584-489F-B7FC-EAD59D68B3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4038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81ECD56-00B8-480F-ACE3-40BE8D83740D}" type="slidenum">
              <a:rPr lang="cs-CZ" altLang="cs-CZ" smtClean="0">
                <a:cs typeface="Arial" panose="020B0604020202020204" pitchFamily="34" charset="0"/>
              </a:rPr>
              <a:pPr/>
              <a:t>1</a:t>
            </a:fld>
            <a:endParaRPr lang="cs-CZ" altLang="cs-CZ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819879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6C6AB8C-8BC4-48A7-A334-45A7074CEC03}" type="slidenum">
              <a:rPr lang="cs-CZ" altLang="cs-CZ" smtClean="0">
                <a:cs typeface="Arial" panose="020B0604020202020204" pitchFamily="34" charset="0"/>
              </a:rPr>
              <a:pPr/>
              <a:t>2</a:t>
            </a:fld>
            <a:endParaRPr lang="cs-CZ" altLang="cs-CZ" smtClean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65178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3676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060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0857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432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7623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019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8070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19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6025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9900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4365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07C7B8DE-6141-4DA4-94A5-5EB9DDBE0B41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10718E17-3EE2-44C4-9CF9-E86B3D7D8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2586203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14288"/>
            <a:ext cx="9144000" cy="1966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279651" y="6248400"/>
            <a:ext cx="7777163" cy="457200"/>
          </a:xfrm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cs-CZ" altLang="cs-CZ" sz="1400">
                <a:cs typeface="Arial" panose="020B0604020202020204" pitchFamily="34" charset="0"/>
              </a:rPr>
              <a:t>Střední škola  a Vyšší odborná škola cestovního ruchu, </a:t>
            </a:r>
          </a:p>
          <a:p>
            <a:r>
              <a:rPr lang="cs-CZ" altLang="cs-CZ" sz="1400">
                <a:cs typeface="Arial" panose="020B0604020202020204" pitchFamily="34" charset="0"/>
              </a:rPr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41221760"/>
              </p:ext>
            </p:extLst>
          </p:nvPr>
        </p:nvGraphicFramePr>
        <p:xfrm>
          <a:off x="2135189" y="2276475"/>
          <a:ext cx="7921625" cy="37560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6603"/>
                <a:gridCol w="5705022"/>
              </a:tblGrid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DUM 10 – </a:t>
                      </a:r>
                      <a:r>
                        <a:rPr lang="cs-CZ" sz="1800" b="1" dirty="0" smtClean="0"/>
                        <a:t>Marketingový</a:t>
                      </a:r>
                      <a:r>
                        <a:rPr lang="cs-CZ" sz="1800" b="1" baseline="0" dirty="0" smtClean="0"/>
                        <a:t> mix – distribuce</a:t>
                      </a:r>
                      <a:endParaRPr lang="cs-CZ" sz="1800" b="1" dirty="0"/>
                    </a:p>
                  </a:txBody>
                  <a:tcPr marL="91449" marR="91449" marT="45726" marB="45726" anchor="ctr"/>
                </a:tc>
              </a:tr>
              <a:tr h="9718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Ing. Gabriela Bendová </a:t>
                      </a:r>
                      <a:r>
                        <a:rPr lang="cs-CZ" sz="1800" dirty="0" err="1" smtClean="0"/>
                        <a:t>Karpytová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68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Marketing 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sz="1800" dirty="0" smtClean="0"/>
                    </a:p>
                  </a:txBody>
                  <a:tcPr marL="91449" marR="91449" marT="45726" marB="45726" anchor="ctr"/>
                </a:tc>
              </a:tr>
              <a:tr h="4207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smtClean="0"/>
                        <a:t>Listopad 2013</a:t>
                      </a:r>
                      <a:endParaRPr lang="cs-CZ" sz="1800" dirty="0"/>
                    </a:p>
                  </a:txBody>
                  <a:tcPr marL="91449" marR="91449" marT="45726" marB="45726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8798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0277" y="2227384"/>
            <a:ext cx="10574215" cy="4225803"/>
          </a:xfrm>
        </p:spPr>
        <p:txBody>
          <a:bodyPr>
            <a:normAutofit fontScale="92500"/>
          </a:bodyPr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b="1" dirty="0" smtClean="0"/>
              <a:t>Anotace: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dirty="0" smtClean="0"/>
              <a:t>	Tento materiál slouží k pochopení </a:t>
            </a:r>
            <a:r>
              <a:rPr lang="cs-CZ" sz="2800" dirty="0" smtClean="0"/>
              <a:t>čtvrtého </a:t>
            </a:r>
            <a:r>
              <a:rPr lang="cs-CZ" sz="2800" dirty="0" smtClean="0"/>
              <a:t>nástroje marketingového mixu – distribuce.  V prezentaci je definována distribuce,  distribuční cesty a distribuční systém. Prezentace je pojata jako výukový materiál, ke kterému je vhodné poskytnout doplňující komentář.</a:t>
            </a:r>
            <a:endParaRPr lang="cs-CZ" sz="2800" b="1" dirty="0" smtClean="0"/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b="1" dirty="0" smtClean="0"/>
              <a:t>Metodické pokyny: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cs-CZ" sz="2800" dirty="0" smtClean="0"/>
              <a:t>	Materiál je vytvořen jako prezentace v programu MS PowerPoint. Pro jeho využití je potřeba mít k dispozici počítač nebo notebook, dataprojektor, promítací plochu a příslušné programové vybavení.</a:t>
            </a:r>
          </a:p>
        </p:txBody>
      </p:sp>
    </p:spTree>
    <p:extLst>
      <p:ext uri="{BB962C8B-B14F-4D97-AF65-F5344CB8AC3E}">
        <p14:creationId xmlns:p14="http://schemas.microsoft.com/office/powerpoint/2010/main" xmlns="" val="4292722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910338"/>
          </a:xfrm>
        </p:spPr>
        <p:txBody>
          <a:bodyPr>
            <a:noAutofit/>
          </a:bodyPr>
          <a:lstStyle/>
          <a:p>
            <a:r>
              <a:rPr lang="cs-CZ" sz="6000" dirty="0" smtClean="0"/>
              <a:t>MARKETINGOVÝ MIX </a:t>
            </a:r>
            <a:br>
              <a:rPr lang="cs-CZ" sz="6000" dirty="0" smtClean="0"/>
            </a:br>
            <a:r>
              <a:rPr lang="cs-CZ" sz="6000" dirty="0" smtClean="0"/>
              <a:t>4P - DISTRIBUCE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3929984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192" y="2180497"/>
            <a:ext cx="11029615" cy="354036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Distribuce = pohyb zboží od výrobce ke spotřebiteli</a:t>
            </a:r>
          </a:p>
          <a:p>
            <a:r>
              <a:rPr lang="cs-CZ" sz="3600" dirty="0" smtClean="0"/>
              <a:t>Distribuční cesty</a:t>
            </a:r>
          </a:p>
          <a:p>
            <a:pPr lvl="1"/>
            <a:r>
              <a:rPr lang="cs-CZ" sz="3200" dirty="0" smtClean="0"/>
              <a:t>Přímé = výrobce prodává výrobek přímo uživateli</a:t>
            </a:r>
          </a:p>
          <a:p>
            <a:pPr lvl="1"/>
            <a:r>
              <a:rPr lang="cs-CZ" sz="3200" dirty="0" smtClean="0"/>
              <a:t>Nepřímé = výrobce prodává výrobek přes tzv. mezičlánky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790878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DRUHY/TYPY MEZIČLÁNKŮ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14089"/>
          </a:xfrm>
        </p:spPr>
        <p:txBody>
          <a:bodyPr>
            <a:normAutofit lnSpcReduction="1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600" dirty="0" smtClean="0"/>
              <a:t>P</a:t>
            </a:r>
            <a:r>
              <a:rPr lang="cs-CZ" sz="3400" dirty="0" smtClean="0"/>
              <a:t>rostředníci = nakupují zboží (stávají se jeho vlastníky) a znovu ho prodávají (obchodníci)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400" dirty="0" smtClean="0"/>
              <a:t>Zprostředkovatelé = vyhledávají kontakty mezi výrobcem a zákazníkem, ale nestávají se vlastníky zboží (agenti)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400" dirty="0" smtClean="0"/>
              <a:t>Podpůrné distribuční mezičlánky = pouze usnadňují směnu zboží (reklamní agentury, dopravní organizace apod.)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xmlns="" val="98578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Typy distribučních cest - příklady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193" y="2391512"/>
            <a:ext cx="11029615" cy="4677504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100" dirty="0" smtClean="0"/>
              <a:t>Výrobce </a:t>
            </a:r>
            <a:r>
              <a:rPr lang="cs-CZ" sz="4100" dirty="0" smtClean="0">
                <a:latin typeface="Calibri" panose="020F0502020204030204" pitchFamily="34" charset="0"/>
              </a:rPr>
              <a:t>→ spotřebitel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100" dirty="0" smtClean="0">
                <a:latin typeface="Calibri" panose="020F0502020204030204" pitchFamily="34" charset="0"/>
              </a:rPr>
              <a:t>Výrobce → maloobchod → spotřebitel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100" dirty="0" smtClean="0">
                <a:latin typeface="Calibri" panose="020F0502020204030204" pitchFamily="34" charset="0"/>
              </a:rPr>
              <a:t>Výrobce → velkoobchod → spotřebitel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100" dirty="0" smtClean="0">
                <a:latin typeface="Calibri" panose="020F0502020204030204" pitchFamily="34" charset="0"/>
              </a:rPr>
              <a:t>Výrobce → velkoobchod → maloobchod → spotřebitel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100" dirty="0">
                <a:latin typeface="Calibri" panose="020F0502020204030204" pitchFamily="34" charset="0"/>
              </a:rPr>
              <a:t>Výrobce → </a:t>
            </a:r>
            <a:r>
              <a:rPr lang="cs-CZ" sz="4100" dirty="0" smtClean="0">
                <a:latin typeface="Calibri" panose="020F0502020204030204" pitchFamily="34" charset="0"/>
              </a:rPr>
              <a:t>zprostředkovatel </a:t>
            </a:r>
            <a:r>
              <a:rPr lang="cs-CZ" sz="4100" dirty="0">
                <a:latin typeface="Calibri" panose="020F0502020204030204" pitchFamily="34" charset="0"/>
              </a:rPr>
              <a:t>→ </a:t>
            </a:r>
            <a:r>
              <a:rPr lang="cs-CZ" sz="4100" dirty="0" smtClean="0">
                <a:latin typeface="Calibri" panose="020F0502020204030204" pitchFamily="34" charset="0"/>
              </a:rPr>
              <a:t>velkoobchod </a:t>
            </a:r>
            <a:r>
              <a:rPr lang="cs-CZ" sz="4100" dirty="0">
                <a:latin typeface="Calibri" panose="020F0502020204030204" pitchFamily="34" charset="0"/>
              </a:rPr>
              <a:t>→ maloobchod → </a:t>
            </a:r>
            <a:r>
              <a:rPr lang="cs-CZ" sz="4100" dirty="0" smtClean="0">
                <a:latin typeface="Calibri" panose="020F0502020204030204" pitchFamily="34" charset="0"/>
              </a:rPr>
              <a:t>spotřebitel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100" dirty="0">
                <a:latin typeface="Calibri" panose="020F0502020204030204" pitchFamily="34" charset="0"/>
              </a:rPr>
              <a:t>Výrobce → velkoobchod </a:t>
            </a:r>
            <a:r>
              <a:rPr lang="cs-CZ" sz="4100" dirty="0" smtClean="0">
                <a:latin typeface="Calibri" panose="020F0502020204030204" pitchFamily="34" charset="0"/>
              </a:rPr>
              <a:t>→ zprostředkovatel </a:t>
            </a:r>
            <a:r>
              <a:rPr lang="cs-CZ" sz="4100" dirty="0">
                <a:latin typeface="Calibri" panose="020F0502020204030204" pitchFamily="34" charset="0"/>
              </a:rPr>
              <a:t>→</a:t>
            </a:r>
            <a:r>
              <a:rPr lang="cs-CZ" sz="4100" dirty="0" smtClean="0">
                <a:latin typeface="Calibri" panose="020F0502020204030204" pitchFamily="34" charset="0"/>
              </a:rPr>
              <a:t> maloobchod </a:t>
            </a:r>
            <a:r>
              <a:rPr lang="cs-CZ" sz="4100" dirty="0">
                <a:latin typeface="Calibri" panose="020F0502020204030204" pitchFamily="34" charset="0"/>
              </a:rPr>
              <a:t>→ spotřebitel</a:t>
            </a:r>
          </a:p>
          <a:p>
            <a:pPr marL="0" indent="0">
              <a:buNone/>
            </a:pPr>
            <a:endParaRPr lang="cs-CZ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0880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Distribuční systém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14996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Intenzivní </a:t>
            </a:r>
          </a:p>
          <a:p>
            <a:pPr lvl="2"/>
            <a:r>
              <a:rPr lang="cs-CZ" sz="3600" dirty="0" smtClean="0"/>
              <a:t>výrobek je dodán každému distributorovi, který o něj projeví zájem</a:t>
            </a:r>
          </a:p>
          <a:p>
            <a:pPr lvl="2"/>
            <a:r>
              <a:rPr lang="cs-CZ" sz="3600" dirty="0" smtClean="0"/>
              <a:t>vhodné pro výrobky s vysokou frekvencí nákupu (základní potraviny)</a:t>
            </a:r>
          </a:p>
          <a:p>
            <a:pPr lvl="2"/>
            <a:r>
              <a:rPr lang="cs-CZ" sz="3600" dirty="0" smtClean="0"/>
              <a:t>žádné zvláštní požadavky na způsob prodeje</a:t>
            </a:r>
          </a:p>
        </p:txBody>
      </p:sp>
    </p:spTree>
    <p:extLst>
      <p:ext uri="{BB962C8B-B14F-4D97-AF65-F5344CB8AC3E}">
        <p14:creationId xmlns:p14="http://schemas.microsoft.com/office/powerpoint/2010/main" xmlns="" val="1100693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4314089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2"/>
            </a:pPr>
            <a:r>
              <a:rPr lang="cs-CZ" sz="3600" dirty="0" smtClean="0"/>
              <a:t>Selektivní= zboží </a:t>
            </a:r>
            <a:r>
              <a:rPr lang="cs-CZ" sz="3600" dirty="0"/>
              <a:t>náročnější na prodej, který vyžaduje zkušené prodavače, vhodné umístění a zaměření </a:t>
            </a:r>
            <a:r>
              <a:rPr lang="cs-CZ" sz="3600" dirty="0" smtClean="0"/>
              <a:t>prodejny (</a:t>
            </a:r>
            <a:r>
              <a:rPr lang="cs-CZ" sz="3600" dirty="0"/>
              <a:t>bioprodejna)</a:t>
            </a:r>
          </a:p>
          <a:p>
            <a:pPr marL="514350" indent="-514350">
              <a:buFont typeface="+mj-lt"/>
              <a:buAutoNum type="arabicPeriod" startAt="2"/>
            </a:pPr>
            <a:r>
              <a:rPr lang="cs-CZ" sz="3600" dirty="0"/>
              <a:t>Exkluzivní </a:t>
            </a:r>
            <a:r>
              <a:rPr lang="cs-CZ" sz="3600" dirty="0" smtClean="0"/>
              <a:t>= u </a:t>
            </a:r>
            <a:r>
              <a:rPr lang="cs-CZ" sz="3600" dirty="0"/>
              <a:t>náročnějších výrobků, výlučná distribuce s výhradním právem prodeje (značkové a exkluzivní výrobky</a:t>
            </a:r>
            <a:r>
              <a:rPr lang="cs-CZ" sz="3600" dirty="0" smtClean="0"/>
              <a:t>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121777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altLang="cs-CZ" sz="4000" dirty="0"/>
              <a:t>JENA, Švarcová a kol. </a:t>
            </a:r>
            <a:r>
              <a:rPr lang="cs-CZ" altLang="cs-CZ" sz="4000" i="1" dirty="0"/>
              <a:t>Ekonomie - stručný přehled</a:t>
            </a:r>
            <a:r>
              <a:rPr lang="cs-CZ" altLang="cs-CZ" sz="4000" dirty="0"/>
              <a:t>. Zlín: CEED, 2009, ISBN 978-80-903433-8-2.</a:t>
            </a:r>
          </a:p>
          <a:p>
            <a:pPr>
              <a:lnSpc>
                <a:spcPct val="80000"/>
              </a:lnSpc>
            </a:pPr>
            <a:r>
              <a:rPr lang="cs-CZ" altLang="cs-CZ" sz="4000" dirty="0"/>
              <a:t>FRANTIŠEK SMETANA, Eva Marešová. </a:t>
            </a:r>
            <a:r>
              <a:rPr lang="cs-CZ" altLang="cs-CZ" sz="4000" i="1" dirty="0"/>
              <a:t>Ekonomika 2 pro střední a vyšší hotelové školy</a:t>
            </a:r>
            <a:r>
              <a:rPr lang="cs-CZ" altLang="cs-CZ" sz="4000" dirty="0"/>
              <a:t>. 2., </a:t>
            </a:r>
            <a:r>
              <a:rPr lang="cs-CZ" altLang="cs-CZ" sz="4000" dirty="0" err="1"/>
              <a:t>upr</a:t>
            </a:r>
            <a:r>
              <a:rPr lang="cs-CZ" altLang="cs-CZ" sz="4000" dirty="0"/>
              <a:t>. vyd. Praha: Fortuna, 2005. ISBN 80-716-8921-1.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211499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a">
  <a:themeElements>
    <a:clrScheme name="Dividenda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a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a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ividend" id="{9697A71B-4AB7-4A1A-BD5B-BB2D22835B57}" vid="{4BEC0EAF-CF86-4D49-B83B-56CC62D3CFF1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Dividenda</Template>
  <TotalTime>26</TotalTime>
  <Words>318</Words>
  <Application>Microsoft Office PowerPoint</Application>
  <PresentationFormat>Vlastní</PresentationFormat>
  <Paragraphs>49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Dividenda</vt:lpstr>
      <vt:lpstr>Snímek 1</vt:lpstr>
      <vt:lpstr>Snímek 2</vt:lpstr>
      <vt:lpstr>MARKETINGOVÝ MIX  4P - DISTRIBUCE</vt:lpstr>
      <vt:lpstr>Snímek 4</vt:lpstr>
      <vt:lpstr>DRUHY/TYPY MEZIČLÁNKŮ</vt:lpstr>
      <vt:lpstr>Typy distribučních cest - příklady</vt:lpstr>
      <vt:lpstr>Distribuční systém</vt:lpstr>
      <vt:lpstr>Snímek 8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4P - DISTRIBUCE</dc:title>
  <dc:creator>Admin</dc:creator>
  <cp:lastModifiedBy>Dum</cp:lastModifiedBy>
  <cp:revision>11</cp:revision>
  <dcterms:created xsi:type="dcterms:W3CDTF">2014-01-13T20:14:29Z</dcterms:created>
  <dcterms:modified xsi:type="dcterms:W3CDTF">2014-10-29T16:03:30Z</dcterms:modified>
</cp:coreProperties>
</file>