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4077" r:id="rId1"/>
  </p:sldMasterIdLst>
  <p:notesMasterIdLst>
    <p:notesMasterId r:id="rId16"/>
  </p:notesMasterIdLst>
  <p:sldIdLst>
    <p:sldId id="283" r:id="rId2"/>
    <p:sldId id="284" r:id="rId3"/>
    <p:sldId id="256" r:id="rId4"/>
    <p:sldId id="286" r:id="rId5"/>
    <p:sldId id="294" r:id="rId6"/>
    <p:sldId id="287" r:id="rId7"/>
    <p:sldId id="295" r:id="rId8"/>
    <p:sldId id="289" r:id="rId9"/>
    <p:sldId id="288" r:id="rId10"/>
    <p:sldId id="290" r:id="rId11"/>
    <p:sldId id="291" r:id="rId12"/>
    <p:sldId id="292" r:id="rId13"/>
    <p:sldId id="293" r:id="rId14"/>
    <p:sldId id="285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8" d="100"/>
          <a:sy n="78" d="100"/>
        </p:scale>
        <p:origin x="-114" y="-68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34424F-CDD4-4D24-8CA8-7ABA638FE805}" type="datetimeFigureOut">
              <a:rPr lang="cs-CZ" smtClean="0"/>
              <a:pPr/>
              <a:t>29.10.2014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3496B78-49C1-41FE-ADB5-66F815A436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380879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5124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E81ECD56-00B8-480F-ACE3-40BE8D83740D}" type="slidenum">
              <a:rPr lang="cs-CZ" altLang="cs-CZ" smtClean="0">
                <a:cs typeface="Arial" panose="020B0604020202020204" pitchFamily="34" charset="0"/>
              </a:rPr>
              <a:pPr/>
              <a:t>1</a:t>
            </a:fld>
            <a:endParaRPr lang="cs-CZ" altLang="cs-CZ" smtClean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8277966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6C6AB8C-8BC4-48A7-A334-45A7074CEC03}" type="slidenum">
              <a:rPr lang="cs-CZ" altLang="cs-CZ" smtClean="0">
                <a:cs typeface="Arial" panose="020B0604020202020204" pitchFamily="34" charset="0"/>
              </a:rPr>
              <a:pPr/>
              <a:t>2</a:t>
            </a:fld>
            <a:endParaRPr lang="cs-CZ" altLang="cs-CZ" smtClean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827380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7063742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9327389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9533748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10/29/2014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42840625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10/29/2014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9713903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10/29/2014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8578795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7633029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10/29/2014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519421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10/29/2014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3084186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8266659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5056312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10/29/2014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4093551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78" r:id="rId1"/>
    <p:sldLayoutId id="2147484079" r:id="rId2"/>
    <p:sldLayoutId id="2147484080" r:id="rId3"/>
    <p:sldLayoutId id="2147484081" r:id="rId4"/>
    <p:sldLayoutId id="2147484082" r:id="rId5"/>
    <p:sldLayoutId id="2147484083" r:id="rId6"/>
    <p:sldLayoutId id="2147484084" r:id="rId7"/>
    <p:sldLayoutId id="2147484085" r:id="rId8"/>
    <p:sldLayoutId id="2147484086" r:id="rId9"/>
    <p:sldLayoutId id="2147484087" r:id="rId10"/>
    <p:sldLayoutId id="214748408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24000" y="-14288"/>
            <a:ext cx="9144000" cy="1966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099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cs-CZ" altLang="cs-CZ" sz="1400">
                <a:cs typeface="Arial" panose="020B0604020202020204" pitchFamily="34" charset="0"/>
              </a:rPr>
              <a:t>Střední škola  a Vyšší odborná škola cestovního ruchu, </a:t>
            </a:r>
          </a:p>
          <a:p>
            <a:r>
              <a:rPr lang="cs-CZ" altLang="cs-CZ" sz="1400">
                <a:cs typeface="Arial" panose="020B0604020202020204" pitchFamily="34" charset="0"/>
              </a:rPr>
              <a:t>Senovážné náměstí 12, České Budějovice 370  01</a:t>
            </a: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64140395"/>
              </p:ext>
            </p:extLst>
          </p:nvPr>
        </p:nvGraphicFramePr>
        <p:xfrm>
          <a:off x="2135189" y="2276475"/>
          <a:ext cx="7921625" cy="37560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16603"/>
                <a:gridCol w="5705022"/>
              </a:tblGrid>
              <a:tr h="4207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</a:p>
                  </a:txBody>
                  <a:tcPr marL="91449" marR="91449" marT="45726" marB="45726" anchor="ctr"/>
                </a:tc>
              </a:tr>
              <a:tr h="4207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/>
                        <a:t>DUM 11 – </a:t>
                      </a:r>
                      <a:r>
                        <a:rPr lang="cs-CZ" sz="1800" b="1" dirty="0" smtClean="0"/>
                        <a:t>Rozšířený marketingový</a:t>
                      </a:r>
                      <a:r>
                        <a:rPr lang="cs-CZ" sz="1800" b="1" baseline="0" dirty="0" smtClean="0"/>
                        <a:t> mix</a:t>
                      </a:r>
                      <a:endParaRPr lang="cs-CZ" sz="1800" b="1" dirty="0"/>
                    </a:p>
                  </a:txBody>
                  <a:tcPr marL="91449" marR="91449" marT="45726" marB="45726" anchor="ctr"/>
                </a:tc>
              </a:tr>
              <a:tr h="97182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sz="1800" dirty="0"/>
                    </a:p>
                  </a:txBody>
                  <a:tcPr marL="91449" marR="91449" marT="45726" marB="45726" anchor="ctr"/>
                </a:tc>
              </a:tr>
              <a:tr h="4207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/>
                        <a:t>Ing. Gabriela Bendová </a:t>
                      </a:r>
                      <a:r>
                        <a:rPr lang="cs-CZ" sz="1800" dirty="0" err="1" smtClean="0"/>
                        <a:t>Karpytová</a:t>
                      </a:r>
                      <a:endParaRPr lang="cs-CZ" sz="1800" dirty="0"/>
                    </a:p>
                  </a:txBody>
                  <a:tcPr marL="91449" marR="91449" marT="45726" marB="45726" anchor="ctr"/>
                </a:tc>
              </a:tr>
              <a:tr h="6802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/>
                        <a:t>Marketing </a:t>
                      </a:r>
                      <a:endParaRPr lang="cs-CZ" sz="1800" dirty="0"/>
                    </a:p>
                  </a:txBody>
                  <a:tcPr marL="91449" marR="91449" marT="45726" marB="45726" anchor="ctr"/>
                </a:tc>
              </a:tr>
              <a:tr h="4207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III. ročník, maturitní obor Hotelnictví a turismus</a:t>
                      </a:r>
                      <a:endParaRPr lang="cs-CZ" sz="1800" dirty="0" smtClean="0"/>
                    </a:p>
                  </a:txBody>
                  <a:tcPr marL="91449" marR="91449" marT="45726" marB="45726" anchor="ctr"/>
                </a:tc>
              </a:tr>
              <a:tr h="4207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smtClean="0"/>
                        <a:t>Listopad 2013</a:t>
                      </a:r>
                      <a:endParaRPr lang="cs-CZ" sz="1800" dirty="0"/>
                    </a:p>
                  </a:txBody>
                  <a:tcPr marL="91449" marR="91449" marT="45726" marB="45726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139798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838200" y="1579563"/>
            <a:ext cx="10574338" cy="4225925"/>
          </a:xfrm>
        </p:spPr>
        <p:txBody>
          <a:bodyPr>
            <a:normAutofit fontScale="92500"/>
          </a:bodyPr>
          <a:lstStyle/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cs-CZ" sz="2800" b="1" dirty="0" smtClean="0"/>
              <a:t>Anotace:</a:t>
            </a:r>
          </a:p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cs-CZ" sz="2800" dirty="0" smtClean="0"/>
              <a:t>	Tento materiál slouží k pochopení rozšířeného marketingového mixu. Nejprve jsou však definovány zvláštnosti marketingu v pohostinství a v cestovním ruchu, </a:t>
            </a:r>
            <a:r>
              <a:rPr lang="cs-CZ" sz="2800" dirty="0" smtClean="0"/>
              <a:t>následně </a:t>
            </a:r>
            <a:r>
              <a:rPr lang="cs-CZ" sz="2800" dirty="0" smtClean="0"/>
              <a:t>5P – lidé, 6P – tvoření balíčků služeb a jejich programování a 7P – spolupráce. Prezentace je pojata jako výukový materiál, ke kterému je vhodné poskytnout doplňující komentář.</a:t>
            </a:r>
            <a:endParaRPr lang="cs-CZ" sz="2800" b="1" dirty="0" smtClean="0"/>
          </a:p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cs-CZ" sz="2800" b="1" dirty="0" smtClean="0"/>
              <a:t>Metodické pokyny:</a:t>
            </a:r>
          </a:p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cs-CZ" sz="2800" dirty="0" smtClean="0"/>
              <a:t>	Materiál je vytvořen jako prezentace v programu MS PowerPoint. Pro jeho využití je potřeba mít k dispozici počítač nebo notebook, dataprojektor, promítací plochu a příslušné programové vybavení.</a:t>
            </a:r>
          </a:p>
        </p:txBody>
      </p:sp>
    </p:spTree>
    <p:extLst>
      <p:ext uri="{BB962C8B-B14F-4D97-AF65-F5344CB8AC3E}">
        <p14:creationId xmlns:p14="http://schemas.microsoft.com/office/powerpoint/2010/main" xmlns="" val="7019538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ZVLÁŠTNOSTI MARKETINGU  </a:t>
            </a:r>
            <a:br>
              <a:rPr lang="cs-CZ" sz="4800" dirty="0" smtClean="0"/>
            </a:br>
            <a:r>
              <a:rPr lang="cs-CZ" sz="4800" dirty="0" smtClean="0"/>
              <a:t>V POHOSTINSTVÍ </a:t>
            </a:r>
            <a:br>
              <a:rPr lang="cs-CZ" sz="4800" dirty="0" smtClean="0"/>
            </a:br>
            <a:r>
              <a:rPr lang="cs-CZ" sz="4800" dirty="0" smtClean="0"/>
              <a:t>A V CESTOVNÍM RUCHU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2205797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Vymezení služeb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Nehmotný charakter služeb – nelze je testovat, jediným hodnotícím kritériem je předcházející vlastní zkušenost (popř. doporučení)</a:t>
            </a:r>
          </a:p>
          <a:p>
            <a:r>
              <a:rPr lang="cs-CZ" sz="2800" dirty="0" smtClean="0"/>
              <a:t>Místní a časová vázanost služeb – realizace a spotřeba služeb probíhá většinou současně a za účasti zákazníka</a:t>
            </a:r>
          </a:p>
          <a:p>
            <a:r>
              <a:rPr lang="cs-CZ" sz="2800" dirty="0" smtClean="0"/>
              <a:t>Pomíjivost služeb – nemohou být poskytnuty do zásoby</a:t>
            </a:r>
          </a:p>
        </p:txBody>
      </p:sp>
    </p:spTree>
    <p:extLst>
      <p:ext uri="{BB962C8B-B14F-4D97-AF65-F5344CB8AC3E}">
        <p14:creationId xmlns:p14="http://schemas.microsoft.com/office/powerpoint/2010/main" xmlns="" val="14487872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/>
              <a:t>Distribuční cesty fyzicky neexistují – zákazníci přicházejí spotřebovat služby; </a:t>
            </a:r>
            <a:r>
              <a:rPr lang="cs-CZ" sz="2800" dirty="0" smtClean="0"/>
              <a:t>některý nákup </a:t>
            </a:r>
            <a:r>
              <a:rPr lang="cs-CZ" sz="2800" dirty="0"/>
              <a:t>se realizuje prostřednictvím zprostředkovatelů (CK, agenti…)</a:t>
            </a:r>
          </a:p>
          <a:p>
            <a:r>
              <a:rPr lang="cs-CZ" sz="2800" dirty="0"/>
              <a:t>Podmíněnost </a:t>
            </a:r>
            <a:r>
              <a:rPr lang="cs-CZ" sz="2800" dirty="0" smtClean="0"/>
              <a:t>nákladů – každý zákazník vyžaduje jinou pozornost</a:t>
            </a:r>
            <a:endParaRPr lang="cs-CZ" sz="2800" dirty="0"/>
          </a:p>
          <a:p>
            <a:r>
              <a:rPr lang="cs-CZ" sz="2800" dirty="0"/>
              <a:t>Vztah služeb a </a:t>
            </a:r>
            <a:r>
              <a:rPr lang="cs-CZ" sz="2800" dirty="0" smtClean="0"/>
              <a:t>provozovatele – některé druhy služeb jsou neoddělitelné od jedince, který tyto služby poskytuje </a:t>
            </a:r>
            <a:endParaRPr lang="cs-CZ" sz="2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474199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Charakteristika služeb </a:t>
            </a:r>
            <a:br>
              <a:rPr lang="cs-CZ" dirty="0" smtClean="0"/>
            </a:br>
            <a:r>
              <a:rPr lang="cs-CZ" dirty="0" smtClean="0"/>
              <a:t>v pohostinství a CR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Kratší expozitura služeb – pro vytvoření dobrého dojmu u zákazníka je kratší doba, poskytování služeb probíhá rychle</a:t>
            </a:r>
          </a:p>
          <a:p>
            <a:r>
              <a:rPr lang="cs-CZ" sz="2800" dirty="0" smtClean="0"/>
              <a:t>Výraznější vliv psychiky a emocí při nákupu služeb</a:t>
            </a:r>
          </a:p>
          <a:p>
            <a:r>
              <a:rPr lang="cs-CZ" sz="2800" dirty="0" smtClean="0"/>
              <a:t>Větší význam vnější stránky poskytovaných služeb (vybavení hotelu, čistota, dekorace) – zákazníci ji spojují s kvalitou poskytovaných služeb a naopak</a:t>
            </a:r>
          </a:p>
          <a:p>
            <a:r>
              <a:rPr lang="cs-CZ" sz="2800" dirty="0" smtClean="0"/>
              <a:t>Větší důraz na úroveň a image</a:t>
            </a:r>
          </a:p>
        </p:txBody>
      </p:sp>
    </p:spTree>
    <p:extLst>
      <p:ext uri="{BB962C8B-B14F-4D97-AF65-F5344CB8AC3E}">
        <p14:creationId xmlns:p14="http://schemas.microsoft.com/office/powerpoint/2010/main" xmlns="" val="39702495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/>
              <a:t>Složitější a proměnlivější distribuční </a:t>
            </a:r>
            <a:r>
              <a:rPr lang="cs-CZ" sz="2800" dirty="0" smtClean="0"/>
              <a:t>cesty – využití zprostředkovatelů (CK, agenti) – výrazně ovlivňují nákupní rozhodnutí zákazníka</a:t>
            </a:r>
            <a:endParaRPr lang="cs-CZ" sz="2800" dirty="0"/>
          </a:p>
          <a:p>
            <a:r>
              <a:rPr lang="cs-CZ" sz="2800" dirty="0"/>
              <a:t>Větší závislost na komplementárních firmách</a:t>
            </a:r>
          </a:p>
          <a:p>
            <a:r>
              <a:rPr lang="cs-CZ" sz="2800" dirty="0"/>
              <a:t>Snazší kopírování služeb</a:t>
            </a:r>
          </a:p>
          <a:p>
            <a:r>
              <a:rPr lang="cs-CZ" sz="2800" dirty="0"/>
              <a:t>Větší důraz na propagaci mimo </a:t>
            </a:r>
            <a:r>
              <a:rPr lang="cs-CZ" sz="2800" dirty="0" smtClean="0"/>
              <a:t>sezonu</a:t>
            </a:r>
          </a:p>
          <a:p>
            <a:pPr lvl="1"/>
            <a:r>
              <a:rPr lang="cs-CZ" sz="2600" dirty="0" smtClean="0"/>
              <a:t>Lidé plánují dovolenou dopředu</a:t>
            </a:r>
          </a:p>
          <a:p>
            <a:pPr lvl="1"/>
            <a:r>
              <a:rPr lang="cs-CZ" sz="2600" dirty="0" smtClean="0"/>
              <a:t>Kapacita ubytovacích zařízení je fixní (je dána, nedá se rychle rozšířit)</a:t>
            </a:r>
            <a:endParaRPr lang="cs-CZ" dirty="0" smtClean="0"/>
          </a:p>
          <a:p>
            <a:pPr lvl="1"/>
            <a:r>
              <a:rPr lang="cs-CZ" sz="2600" dirty="0" smtClean="0"/>
              <a:t>Využití existující kapacity v období mimo hlavní sezonu</a:t>
            </a: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xmlns="" val="21873493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ROZŠÍŘENÝ MARKETINGOVÝ MIX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566594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Používání více než 4P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2800" dirty="0" smtClean="0"/>
              <a:t>PEOPLE – LIDÉ </a:t>
            </a:r>
          </a:p>
          <a:p>
            <a:pPr lvl="1"/>
            <a:r>
              <a:rPr lang="cs-CZ" sz="2600" dirty="0" smtClean="0"/>
              <a:t>Pracovníci </a:t>
            </a:r>
          </a:p>
          <a:p>
            <a:pPr lvl="1"/>
            <a:r>
              <a:rPr lang="cs-CZ" sz="2600" dirty="0" smtClean="0"/>
              <a:t>Zákazníci</a:t>
            </a:r>
          </a:p>
          <a:p>
            <a:r>
              <a:rPr lang="cs-CZ" sz="2800" dirty="0" smtClean="0"/>
              <a:t>PACKAGE A PROGRAMMING – TVOŘENÍ BALÍČKŮ SLUŽEB A JEJICH PROGRAMOVÁNÍ</a:t>
            </a:r>
          </a:p>
          <a:p>
            <a:pPr lvl="1"/>
            <a:r>
              <a:rPr lang="cs-CZ" sz="2600" dirty="0" smtClean="0"/>
              <a:t>Vytváření zvláštní nabídky kombinace různých služeb a souvisejících programů, které odpovídají zjištěným potřebám zákazníků, např. víkendové pobyty v centrech měst, pobyty pro důchodce se slevami, nabídky různých kurzů ve střediscích CR</a:t>
            </a:r>
          </a:p>
          <a:p>
            <a:r>
              <a:rPr lang="cs-CZ" sz="2800" dirty="0" smtClean="0"/>
              <a:t>PARTNERSHIP – SPOLUPRÁCE</a:t>
            </a:r>
          </a:p>
          <a:p>
            <a:pPr lvl="1"/>
            <a:r>
              <a:rPr lang="cs-CZ" sz="2600" dirty="0" smtClean="0"/>
              <a:t>Vzájemná spolupráce mezi komplementárními organizacemi, které mohou ovlivnit spokojenost zákazníka</a:t>
            </a:r>
          </a:p>
          <a:p>
            <a:pPr lvl="1"/>
            <a:r>
              <a:rPr lang="cs-CZ" sz="2600" dirty="0" smtClean="0"/>
              <a:t>Udržovat dobré vztahy se zprostředkovateli a s přepravci</a:t>
            </a:r>
          </a:p>
        </p:txBody>
      </p:sp>
    </p:spTree>
    <p:extLst>
      <p:ext uri="{BB962C8B-B14F-4D97-AF65-F5344CB8AC3E}">
        <p14:creationId xmlns:p14="http://schemas.microsoft.com/office/powerpoint/2010/main" xmlns="" val="32392670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Větší význam ústní reklamy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Služby nelze předem vyzkoušet – doporučení těch, kteří již služby vyzkoušeli nebo o ní slyšeli</a:t>
            </a:r>
          </a:p>
          <a:p>
            <a:r>
              <a:rPr lang="cs-CZ" sz="2800" dirty="0" smtClean="0"/>
              <a:t>Pravidlo 2/10 – 2 pochválí, 10 pomluví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7013437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Používání emotivní přitažlivosti propagace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Využití emocí a intuice při rozhodování o nákupu služeb</a:t>
            </a:r>
          </a:p>
          <a:p>
            <a:r>
              <a:rPr lang="cs-CZ" sz="2800" dirty="0" smtClean="0"/>
              <a:t>Někdy rozhoduje i kouzlo člověka (prodejce)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4106446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Složitější ověřování inovací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Služby lze snadno kopírovat</a:t>
            </a:r>
          </a:p>
          <a:p>
            <a:r>
              <a:rPr lang="cs-CZ" sz="2800" dirty="0" smtClean="0"/>
              <a:t>Nutnost být připraven měnit a inovovat služby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3847820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Rostoucí význam dobrých vztahů s komplementárními firmami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Dodání služeb stejné úrovně!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3927689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cs-CZ" altLang="cs-CZ" sz="4000" smtClean="0"/>
              <a:t>FRANTIŠEK </a:t>
            </a:r>
            <a:r>
              <a:rPr lang="cs-CZ" altLang="cs-CZ" sz="4000" dirty="0"/>
              <a:t>SMETANA, Eva Marešová. </a:t>
            </a:r>
            <a:r>
              <a:rPr lang="cs-CZ" altLang="cs-CZ" sz="4000" i="1" dirty="0"/>
              <a:t>Ekonomika 2 pro střední a vyšší hotelové školy</a:t>
            </a:r>
            <a:r>
              <a:rPr lang="cs-CZ" altLang="cs-CZ" sz="4000" dirty="0"/>
              <a:t>. 2., </a:t>
            </a:r>
            <a:r>
              <a:rPr lang="cs-CZ" altLang="cs-CZ" sz="4000" dirty="0" err="1"/>
              <a:t>upr</a:t>
            </a:r>
            <a:r>
              <a:rPr lang="cs-CZ" altLang="cs-CZ" sz="4000" dirty="0"/>
              <a:t>. vyd. Praha: Fortuna, 2005. ISBN 80-716-8921-1.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71967497"/>
      </p:ext>
    </p:extLst>
  </p:cSld>
  <p:clrMapOvr>
    <a:masterClrMapping/>
  </p:clrMapOvr>
</p:sld>
</file>

<file path=ppt/theme/theme1.xml><?xml version="1.0" encoding="utf-8"?>
<a:theme xmlns:a="http://schemas.openxmlformats.org/drawingml/2006/main" name="Rámeček">
  <a:themeElements>
    <a:clrScheme name="Červeno-oranžová">
      <a:dk1>
        <a:sysClr val="windowText" lastClr="000000"/>
      </a:dk1>
      <a:lt1>
        <a:sysClr val="window" lastClr="FFFFFF"/>
      </a:lt1>
      <a:dk2>
        <a:srgbClr val="505046"/>
      </a:dk2>
      <a:lt2>
        <a:srgbClr val="EEECE1"/>
      </a:lt2>
      <a:accent1>
        <a:srgbClr val="E84C22"/>
      </a:accent1>
      <a:accent2>
        <a:srgbClr val="FFBD47"/>
      </a:accent2>
      <a:accent3>
        <a:srgbClr val="B64926"/>
      </a:accent3>
      <a:accent4>
        <a:srgbClr val="FF8427"/>
      </a:accent4>
      <a:accent5>
        <a:srgbClr val="CC9900"/>
      </a:accent5>
      <a:accent6>
        <a:srgbClr val="B22600"/>
      </a:accent6>
      <a:hlink>
        <a:srgbClr val="CC9900"/>
      </a:hlink>
      <a:folHlink>
        <a:srgbClr val="666699"/>
      </a:folHlink>
    </a:clrScheme>
    <a:fontScheme name="Rámeček">
      <a:maj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Rámeček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Frame" id="{F226E7A2-7162-461C-9490-D27D9DC04E43}" vid="{629A0216-3BBD-45C0-B63F-2683BEA18F60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Rámec</Template>
  <TotalTime>322</TotalTime>
  <Words>472</Words>
  <Application>Microsoft Office PowerPoint</Application>
  <PresentationFormat>Vlastní</PresentationFormat>
  <Paragraphs>65</Paragraphs>
  <Slides>14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Rámeček</vt:lpstr>
      <vt:lpstr>Snímek 1</vt:lpstr>
      <vt:lpstr>Snímek 2</vt:lpstr>
      <vt:lpstr>ZVLÁŠTNOSTI MARKETINGU   V POHOSTINSTVÍ  A V CESTOVNÍM RUCHU</vt:lpstr>
      <vt:lpstr>Vymezení služeb</vt:lpstr>
      <vt:lpstr>Snímek 5</vt:lpstr>
      <vt:lpstr>Charakteristika služeb  v pohostinství a CR</vt:lpstr>
      <vt:lpstr>Snímek 7</vt:lpstr>
      <vt:lpstr>ROZŠÍŘENÝ MARKETINGOVÝ MIX</vt:lpstr>
      <vt:lpstr>Používání více než 4P</vt:lpstr>
      <vt:lpstr>Větší význam ústní reklamy</vt:lpstr>
      <vt:lpstr>Používání emotivní přitažlivosti propagace</vt:lpstr>
      <vt:lpstr>Složitější ověřování inovací</vt:lpstr>
      <vt:lpstr>Rostoucí význam dobrých vztahů s komplementárními firmami</vt:lpstr>
      <vt:lpstr>LITERATURA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OKOLÍ PODNIKU</dc:title>
  <dc:creator>Admin</dc:creator>
  <cp:lastModifiedBy>Dum</cp:lastModifiedBy>
  <cp:revision>49</cp:revision>
  <dcterms:created xsi:type="dcterms:W3CDTF">2013-09-02T13:36:41Z</dcterms:created>
  <dcterms:modified xsi:type="dcterms:W3CDTF">2014-10-29T16:12:51Z</dcterms:modified>
</cp:coreProperties>
</file>