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B0CB-30B5-416E-975E-A63D9B863E4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3A78-8DD0-4514-921B-48D7AD916D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B0CB-30B5-416E-975E-A63D9B863E4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3A78-8DD0-4514-921B-48D7AD916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B0CB-30B5-416E-975E-A63D9B863E4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51F3A78-8DD0-4514-921B-48D7AD916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B0CB-30B5-416E-975E-A63D9B863E4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3A78-8DD0-4514-921B-48D7AD916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B0CB-30B5-416E-975E-A63D9B863E4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3A78-8DD0-4514-921B-48D7AD916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B0CB-30B5-416E-975E-A63D9B863E4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3A78-8DD0-4514-921B-48D7AD916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B0CB-30B5-416E-975E-A63D9B863E4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3A78-8DD0-4514-921B-48D7AD916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B0CB-30B5-416E-975E-A63D9B863E4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3A78-8DD0-4514-921B-48D7AD916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B0CB-30B5-416E-975E-A63D9B863E4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3A78-8DD0-4514-921B-48D7AD916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B0CB-30B5-416E-975E-A63D9B863E4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3A78-8DD0-4514-921B-48D7AD916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B0CB-30B5-416E-975E-A63D9B863E4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3A78-8DD0-4514-921B-48D7AD916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FA0B0CB-30B5-416E-975E-A63D9B863E4B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51F3A78-8DD0-4514-921B-48D7AD916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2976" y="6459521"/>
            <a:ext cx="7715304" cy="398479"/>
          </a:xfrm>
        </p:spPr>
        <p:txBody>
          <a:bodyPr>
            <a:noAutofit/>
          </a:bodyPr>
          <a:lstStyle/>
          <a:p>
            <a:pPr algn="l"/>
            <a:r>
              <a:rPr lang="cs-CZ" sz="1100" i="1" dirty="0" smtClean="0"/>
              <a:t>Datum: 9.1.2013</a:t>
            </a: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i="1" dirty="0" smtClean="0"/>
              <a:t>Projekt:</a:t>
            </a:r>
            <a:r>
              <a:rPr lang="cs-CZ" sz="1100" dirty="0" smtClean="0"/>
              <a:t> Kvalitní výuka</a:t>
            </a:r>
            <a:br>
              <a:rPr lang="cs-CZ" sz="1100" dirty="0" smtClean="0"/>
            </a:br>
            <a:r>
              <a:rPr lang="cs-CZ" sz="1100" dirty="0" smtClean="0"/>
              <a:t> </a:t>
            </a:r>
            <a:br>
              <a:rPr lang="cs-CZ" sz="1100" dirty="0" smtClean="0"/>
            </a:br>
            <a:r>
              <a:rPr lang="cs-CZ" sz="1100" i="1" dirty="0" smtClean="0"/>
              <a:t>Registrační číslo:</a:t>
            </a:r>
            <a:r>
              <a:rPr lang="cs-CZ" sz="1100" dirty="0" smtClean="0"/>
              <a:t> CZ.1.07/1.5.00/34.0731</a:t>
            </a:r>
            <a:br>
              <a:rPr lang="cs-CZ" sz="1100" dirty="0" smtClean="0"/>
            </a:br>
            <a:r>
              <a:rPr lang="cs-CZ" sz="1100" dirty="0" smtClean="0"/>
              <a:t> </a:t>
            </a:r>
            <a:br>
              <a:rPr lang="cs-CZ" sz="1100" dirty="0" smtClean="0"/>
            </a:br>
            <a:r>
              <a:rPr lang="cs-CZ" sz="1100" i="1" dirty="0" smtClean="0"/>
              <a:t>Číslo DUM:</a:t>
            </a:r>
            <a:r>
              <a:rPr lang="cs-CZ" sz="1100" dirty="0" smtClean="0"/>
              <a:t> VY_22_INOVACE_3	</a:t>
            </a:r>
            <a:br>
              <a:rPr lang="cs-CZ" sz="1100" dirty="0" smtClean="0"/>
            </a:br>
            <a:r>
              <a:rPr lang="cs-CZ" sz="1100" dirty="0" smtClean="0"/>
              <a:t> </a:t>
            </a:r>
            <a:br>
              <a:rPr lang="cs-CZ" sz="1100" dirty="0" smtClean="0"/>
            </a:br>
            <a:r>
              <a:rPr lang="cs-CZ" sz="1100" i="1" dirty="0" smtClean="0"/>
              <a:t>Jméno autora:</a:t>
            </a:r>
            <a:r>
              <a:rPr lang="cs-CZ" sz="1100" dirty="0" smtClean="0"/>
              <a:t> Mgr. Irena Moučková</a:t>
            </a:r>
            <a:br>
              <a:rPr lang="cs-CZ" sz="1100" dirty="0" smtClean="0"/>
            </a:br>
            <a:r>
              <a:rPr lang="cs-CZ" sz="1100" i="1" dirty="0" smtClean="0"/>
              <a:t>Název práce:</a:t>
            </a:r>
            <a:r>
              <a:rPr lang="cs-CZ" sz="1100" dirty="0" smtClean="0"/>
              <a:t> Past </a:t>
            </a:r>
            <a:r>
              <a:rPr lang="cs-CZ" sz="1100" dirty="0" err="1" smtClean="0"/>
              <a:t>continuous</a:t>
            </a:r>
            <a:r>
              <a:rPr lang="cs-CZ" sz="1100" dirty="0" smtClean="0"/>
              <a:t> – test – </a:t>
            </a:r>
            <a:r>
              <a:rPr lang="cs-CZ" sz="1100" dirty="0" err="1" smtClean="0"/>
              <a:t>powerpoint</a:t>
            </a:r>
            <a:r>
              <a:rPr lang="cs-CZ" sz="1100" dirty="0" smtClean="0"/>
              <a:t> prezentace</a:t>
            </a:r>
            <a:br>
              <a:rPr lang="cs-CZ" sz="1100" dirty="0" smtClean="0"/>
            </a:br>
            <a:r>
              <a:rPr lang="cs-CZ" sz="1100" i="1" dirty="0" smtClean="0"/>
              <a:t>Předmět:</a:t>
            </a:r>
            <a:r>
              <a:rPr lang="cs-CZ" sz="1100" dirty="0" smtClean="0"/>
              <a:t> anglický jazyk</a:t>
            </a:r>
            <a:br>
              <a:rPr lang="cs-CZ" sz="1100" dirty="0" smtClean="0"/>
            </a:br>
            <a:r>
              <a:rPr lang="cs-CZ" sz="1100" dirty="0" smtClean="0"/>
              <a:t> </a:t>
            </a:r>
            <a:br>
              <a:rPr lang="cs-CZ" sz="1100" dirty="0" smtClean="0"/>
            </a:br>
            <a:r>
              <a:rPr lang="cs-CZ" sz="1100" i="1" dirty="0" smtClean="0"/>
              <a:t>Ročník:</a:t>
            </a:r>
            <a:r>
              <a:rPr lang="cs-CZ" sz="1100" dirty="0" smtClean="0"/>
              <a:t> 1</a:t>
            </a:r>
            <a:br>
              <a:rPr lang="cs-CZ" sz="1100" dirty="0" smtClean="0"/>
            </a:br>
            <a:r>
              <a:rPr lang="cs-CZ" sz="1100" dirty="0" smtClean="0"/>
              <a:t> </a:t>
            </a:r>
            <a:br>
              <a:rPr lang="cs-CZ" sz="1100" dirty="0" smtClean="0"/>
            </a:br>
            <a:r>
              <a:rPr lang="cs-CZ" sz="1100" i="1" dirty="0" smtClean="0"/>
              <a:t>Časová dotace:</a:t>
            </a:r>
            <a:r>
              <a:rPr lang="cs-CZ" sz="1100" dirty="0" smtClean="0"/>
              <a:t> 15 minut </a:t>
            </a:r>
            <a:br>
              <a:rPr lang="cs-CZ" sz="1100" dirty="0" smtClean="0"/>
            </a:br>
            <a:r>
              <a:rPr lang="cs-CZ" sz="1100" i="1" dirty="0" smtClean="0"/>
              <a:t>Vzdělávací cíl:</a:t>
            </a:r>
            <a:r>
              <a:rPr lang="cs-CZ" sz="1100" dirty="0" smtClean="0"/>
              <a:t> Ověřování znalostí používání minulého času průběhového </a:t>
            </a:r>
            <a:r>
              <a:rPr lang="cs-CZ" sz="1100" dirty="0" smtClean="0"/>
              <a:t> a  </a:t>
            </a:r>
            <a:r>
              <a:rPr lang="cs-CZ" sz="1100" dirty="0" smtClean="0"/>
              <a:t>prostého ve </a:t>
            </a:r>
            <a:r>
              <a:rPr lang="cs-CZ" sz="1100" dirty="0" smtClean="0"/>
              <a:t>třech  variantách  </a:t>
            </a:r>
            <a:r>
              <a:rPr lang="cs-CZ" sz="1100" dirty="0" smtClean="0"/>
              <a:t>cvičení</a:t>
            </a:r>
            <a:r>
              <a:rPr lang="cs-CZ" sz="1100" dirty="0" smtClean="0"/>
              <a:t>.  </a:t>
            </a:r>
            <a:r>
              <a:rPr lang="cs-CZ" sz="1100" dirty="0" smtClean="0"/>
              <a:t>V prvním cvičení 	</a:t>
            </a:r>
            <a:r>
              <a:rPr lang="cs-CZ" sz="1100" dirty="0" smtClean="0"/>
              <a:t>studenti  doplňuji  </a:t>
            </a:r>
            <a:r>
              <a:rPr lang="cs-CZ" sz="1100" dirty="0" smtClean="0"/>
              <a:t>správné tvary minulých </a:t>
            </a:r>
            <a:r>
              <a:rPr lang="cs-CZ" sz="1100" smtClean="0"/>
              <a:t>časů  sloves v</a:t>
            </a:r>
            <a:r>
              <a:rPr lang="cs-CZ" sz="1100" dirty="0" smtClean="0"/>
              <a:t> závorce do jednotlivých vět, v druhém cvičení do </a:t>
            </a:r>
            <a:r>
              <a:rPr lang="cs-CZ" sz="1100" dirty="0" smtClean="0"/>
              <a:t>souvislého</a:t>
            </a:r>
            <a:r>
              <a:rPr lang="cs-CZ" sz="1100" dirty="0" smtClean="0"/>
              <a:t> </a:t>
            </a:r>
            <a:r>
              <a:rPr lang="cs-CZ" sz="1100" dirty="0" smtClean="0"/>
              <a:t>textu</a:t>
            </a:r>
            <a:r>
              <a:rPr lang="cs-CZ" sz="1100" dirty="0" smtClean="0"/>
              <a:t>, kde je kladen důraz na orientaci studentů v </a:t>
            </a:r>
            <a:r>
              <a:rPr lang="cs-CZ" sz="1100" dirty="0" smtClean="0"/>
              <a:t>širším</a:t>
            </a:r>
            <a:r>
              <a:rPr lang="cs-CZ" sz="1100" dirty="0" smtClean="0"/>
              <a:t>	kontextu, ve třetím cvičení studenti doplňují pomocná </a:t>
            </a:r>
            <a:r>
              <a:rPr lang="cs-CZ" sz="1100" dirty="0" smtClean="0"/>
              <a:t>slovesa</a:t>
            </a:r>
            <a:r>
              <a:rPr lang="cs-CZ" sz="1100" dirty="0" smtClean="0"/>
              <a:t> </a:t>
            </a:r>
            <a:r>
              <a:rPr lang="cs-CZ" sz="1100" dirty="0" smtClean="0"/>
              <a:t>používající </a:t>
            </a:r>
            <a:r>
              <a:rPr lang="cs-CZ" sz="1100" dirty="0" smtClean="0"/>
              <a:t>se v souvislosti s tvořením minulých </a:t>
            </a:r>
            <a:r>
              <a:rPr lang="cs-CZ" sz="1100" dirty="0" smtClean="0"/>
              <a:t>časů</a:t>
            </a:r>
            <a:r>
              <a:rPr lang="cs-CZ" sz="1100" dirty="0" smtClean="0"/>
              <a:t>  </a:t>
            </a:r>
            <a:r>
              <a:rPr lang="cs-CZ" sz="1100" dirty="0" smtClean="0"/>
              <a:t>v</a:t>
            </a:r>
            <a:r>
              <a:rPr lang="cs-CZ" sz="1100" dirty="0" smtClean="0"/>
              <a:t> </a:t>
            </a:r>
            <a:r>
              <a:rPr lang="cs-CZ" sz="1100" dirty="0" smtClean="0"/>
              <a:t>kladných  </a:t>
            </a:r>
            <a:r>
              <a:rPr lang="cs-CZ" sz="1100" dirty="0" smtClean="0"/>
              <a:t>či </a:t>
            </a:r>
            <a:r>
              <a:rPr lang="cs-CZ" sz="1100" dirty="0" smtClean="0"/>
              <a:t>záporných   větách  </a:t>
            </a:r>
            <a:r>
              <a:rPr lang="cs-CZ" sz="1100" dirty="0" smtClean="0"/>
              <a:t>a otázkách.</a:t>
            </a:r>
            <a:br>
              <a:rPr lang="cs-CZ" sz="1100" dirty="0" smtClean="0"/>
            </a:br>
            <a:r>
              <a:rPr lang="cs-CZ" sz="1100" dirty="0" smtClean="0"/>
              <a:t> </a:t>
            </a:r>
            <a:br>
              <a:rPr lang="cs-CZ" sz="1100" dirty="0" smtClean="0"/>
            </a:br>
            <a:r>
              <a:rPr lang="cs-CZ" sz="1100" i="1" dirty="0" smtClean="0"/>
              <a:t>Pomůcky:</a:t>
            </a:r>
            <a:r>
              <a:rPr lang="cs-CZ" sz="1100" dirty="0" smtClean="0"/>
              <a:t> Test vypracovaný ve </a:t>
            </a:r>
            <a:r>
              <a:rPr lang="cs-CZ" sz="1100" dirty="0" err="1" smtClean="0"/>
              <a:t>wordu</a:t>
            </a:r>
            <a:r>
              <a:rPr lang="cs-CZ" sz="1100" dirty="0" smtClean="0"/>
              <a:t>, psací potřeby</a:t>
            </a:r>
            <a:br>
              <a:rPr lang="cs-CZ" sz="1100" dirty="0" smtClean="0"/>
            </a:br>
            <a:r>
              <a:rPr lang="cs-CZ" sz="1100" i="1" dirty="0" smtClean="0"/>
              <a:t>Poznámka:</a:t>
            </a:r>
            <a:r>
              <a:rPr lang="cs-CZ" sz="1100" dirty="0" smtClean="0"/>
              <a:t> Studenti si opravený test mají možnost zkontrolovat</a:t>
            </a:r>
            <a:br>
              <a:rPr lang="cs-CZ" sz="1100" dirty="0" smtClean="0"/>
            </a:br>
            <a:r>
              <a:rPr lang="cs-CZ" sz="1100" dirty="0" smtClean="0"/>
              <a:t>                       s řešením  v </a:t>
            </a:r>
            <a:r>
              <a:rPr lang="cs-CZ" sz="1100" dirty="0" err="1" smtClean="0"/>
              <a:t>powerpointu</a:t>
            </a:r>
            <a:r>
              <a:rPr lang="cs-CZ" sz="1100" dirty="0" smtClean="0"/>
              <a:t>.</a:t>
            </a:r>
            <a:br>
              <a:rPr lang="cs-CZ" sz="1100" dirty="0" smtClean="0"/>
            </a:br>
            <a:r>
              <a:rPr lang="cs-CZ" sz="1100" dirty="0" smtClean="0"/>
              <a:t>                      </a:t>
            </a:r>
            <a:br>
              <a:rPr lang="cs-CZ" sz="1100" dirty="0" smtClean="0"/>
            </a:br>
            <a:r>
              <a:rPr lang="cs-CZ" sz="1100" i="1" dirty="0" smtClean="0"/>
              <a:t>Inovace:</a:t>
            </a:r>
            <a:r>
              <a:rPr lang="cs-CZ" sz="1100" dirty="0" smtClean="0"/>
              <a:t>  Zapojení audiovizuální techniky do výuky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 </a:t>
            </a:r>
            <a:br>
              <a:rPr lang="cs-CZ" sz="1400" dirty="0" smtClean="0"/>
            </a:br>
            <a:endParaRPr lang="cs-CZ" sz="1400" b="0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371600" y="7858156"/>
            <a:ext cx="6400800" cy="71438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357166"/>
            <a:ext cx="5072072" cy="1240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8229600" cy="470916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5200" b="1" dirty="0" smtClean="0"/>
              <a:t>Past  </a:t>
            </a:r>
            <a:r>
              <a:rPr lang="cs-CZ" sz="5200" b="1" i="1" dirty="0" err="1"/>
              <a:t>continuous</a:t>
            </a:r>
            <a:endParaRPr lang="cs-CZ" sz="5200" b="1" dirty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/>
              <a:t>form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past </a:t>
            </a:r>
            <a:r>
              <a:rPr lang="cs-CZ" dirty="0" err="1"/>
              <a:t>continuous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 </a:t>
            </a:r>
            <a:r>
              <a:rPr lang="cs-CZ" dirty="0" err="1"/>
              <a:t>this</a:t>
            </a:r>
            <a:r>
              <a:rPr lang="cs-CZ" dirty="0"/>
              <a:t>: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</a:rPr>
              <a:t>was</a:t>
            </a:r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/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</a:rPr>
              <a:t>were</a:t>
            </a:r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i="1" dirty="0">
                <a:solidFill>
                  <a:schemeClr val="bg2">
                    <a:lumMod val="50000"/>
                  </a:schemeClr>
                </a:solidFill>
              </a:rPr>
              <a:t>+ verb + -</a:t>
            </a:r>
            <a:r>
              <a:rPr lang="cs-CZ" b="1" i="1" dirty="0" err="1">
                <a:solidFill>
                  <a:schemeClr val="bg2">
                    <a:lumMod val="50000"/>
                  </a:schemeClr>
                </a:solidFill>
              </a:rPr>
              <a:t>ing</a:t>
            </a:r>
            <a:r>
              <a:rPr lang="cs-CZ" b="1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2">
                    <a:lumMod val="50000"/>
                  </a:schemeClr>
                </a:solidFill>
              </a:rPr>
              <a:t>form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  </a:t>
            </a:r>
            <a:r>
              <a:rPr lang="cs-CZ" b="1" dirty="0" err="1">
                <a:solidFill>
                  <a:schemeClr val="bg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2">
                    <a:lumMod val="50000"/>
                  </a:schemeClr>
                </a:solidFill>
              </a:rPr>
              <a:t>main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 verb </a:t>
            </a:r>
            <a:r>
              <a:rPr lang="cs-CZ" dirty="0"/>
              <a:t>– Elizabeth </a:t>
            </a: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dirty="0" err="1"/>
              <a:t>eating</a:t>
            </a:r>
            <a:r>
              <a:rPr lang="cs-CZ" dirty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/>
              <a:t>form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negative </a:t>
            </a:r>
            <a:r>
              <a:rPr lang="cs-CZ" dirty="0" err="1"/>
              <a:t>like</a:t>
            </a:r>
            <a:r>
              <a:rPr lang="cs-CZ" dirty="0"/>
              <a:t> </a:t>
            </a:r>
            <a:r>
              <a:rPr lang="cs-CZ" dirty="0" err="1"/>
              <a:t>this</a:t>
            </a:r>
            <a:r>
              <a:rPr lang="cs-CZ" dirty="0"/>
              <a:t>: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</a:rPr>
              <a:t>Was</a:t>
            </a:r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/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</a:rPr>
              <a:t>were</a:t>
            </a:r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i="1" dirty="0">
                <a:solidFill>
                  <a:schemeClr val="bg2">
                    <a:lumMod val="50000"/>
                  </a:schemeClr>
                </a:solidFill>
              </a:rPr>
              <a:t>+ not + verb + -</a:t>
            </a:r>
            <a:r>
              <a:rPr lang="cs-CZ" b="1" i="1" dirty="0" err="1">
                <a:solidFill>
                  <a:schemeClr val="bg2">
                    <a:lumMod val="50000"/>
                  </a:schemeClr>
                </a:solidFill>
              </a:rPr>
              <a:t>ing</a:t>
            </a:r>
            <a:r>
              <a:rPr lang="cs-CZ" b="1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2">
                    <a:lumMod val="50000"/>
                  </a:schemeClr>
                </a:solidFill>
              </a:rPr>
              <a:t>form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  </a:t>
            </a:r>
            <a:r>
              <a:rPr lang="cs-CZ" b="1" dirty="0" err="1">
                <a:solidFill>
                  <a:schemeClr val="bg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2">
                    <a:lumMod val="50000"/>
                  </a:schemeClr>
                </a:solidFill>
              </a:rPr>
              <a:t>main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 verb </a:t>
            </a:r>
            <a:r>
              <a:rPr lang="cs-CZ" dirty="0"/>
              <a:t>–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children</a:t>
            </a:r>
            <a:r>
              <a:rPr lang="cs-CZ" dirty="0"/>
              <a:t> </a:t>
            </a:r>
            <a:r>
              <a:rPr lang="cs-CZ" dirty="0" err="1"/>
              <a:t>were</a:t>
            </a:r>
            <a:r>
              <a:rPr lang="cs-CZ" dirty="0"/>
              <a:t> not/</a:t>
            </a:r>
            <a:r>
              <a:rPr lang="cs-CZ" dirty="0" err="1"/>
              <a:t>weren</a:t>
            </a:r>
            <a:r>
              <a:rPr lang="cs-CZ" dirty="0"/>
              <a:t>´t </a:t>
            </a:r>
            <a:r>
              <a:rPr lang="cs-CZ" dirty="0" err="1"/>
              <a:t>listening</a:t>
            </a:r>
            <a:r>
              <a:rPr lang="cs-CZ" dirty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/>
              <a:t>form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question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 </a:t>
            </a:r>
            <a:r>
              <a:rPr lang="cs-CZ" dirty="0" err="1"/>
              <a:t>this</a:t>
            </a:r>
            <a:r>
              <a:rPr lang="cs-CZ" dirty="0"/>
              <a:t>:</a:t>
            </a:r>
          </a:p>
          <a:p>
            <a:pPr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were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+ </a:t>
            </a:r>
            <a:r>
              <a:rPr lang="cs-CZ" b="1" dirty="0" err="1">
                <a:solidFill>
                  <a:schemeClr val="bg2">
                    <a:lumMod val="50000"/>
                  </a:schemeClr>
                </a:solidFill>
              </a:rPr>
              <a:t>subject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 + verb + -</a:t>
            </a:r>
            <a:r>
              <a:rPr lang="cs-CZ" b="1" dirty="0" err="1">
                <a:solidFill>
                  <a:schemeClr val="bg2">
                    <a:lumMod val="50000"/>
                  </a:schemeClr>
                </a:solidFill>
              </a:rPr>
              <a:t>ing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2">
                    <a:lumMod val="50000"/>
                  </a:schemeClr>
                </a:solidFill>
              </a:rPr>
              <a:t>form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  </a:t>
            </a:r>
            <a:r>
              <a:rPr lang="cs-CZ" b="1" dirty="0" err="1">
                <a:solidFill>
                  <a:schemeClr val="bg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2">
                    <a:lumMod val="50000"/>
                  </a:schemeClr>
                </a:solidFill>
              </a:rPr>
              <a:t>main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 verb </a:t>
            </a:r>
            <a:r>
              <a:rPr lang="cs-CZ" dirty="0"/>
              <a:t>– </a:t>
            </a:r>
            <a:r>
              <a:rPr lang="cs-CZ" dirty="0" err="1"/>
              <a:t>Were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playing</a:t>
            </a:r>
            <a:r>
              <a:rPr lang="cs-CZ" dirty="0"/>
              <a:t>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642918"/>
            <a:ext cx="8229600" cy="549497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3400" dirty="0" err="1" smtClean="0"/>
              <a:t>We</a:t>
            </a:r>
            <a:r>
              <a:rPr lang="cs-CZ" sz="3400" dirty="0" smtClean="0"/>
              <a:t> </a:t>
            </a:r>
            <a:r>
              <a:rPr lang="cs-CZ" sz="3400" dirty="0"/>
              <a:t>use </a:t>
            </a:r>
            <a:r>
              <a:rPr lang="cs-CZ" sz="3400" dirty="0" err="1"/>
              <a:t>the</a:t>
            </a:r>
            <a:r>
              <a:rPr lang="cs-CZ" sz="3400" dirty="0"/>
              <a:t> past </a:t>
            </a:r>
            <a:r>
              <a:rPr lang="cs-CZ" sz="3400" dirty="0" err="1"/>
              <a:t>continuous</a:t>
            </a:r>
            <a:r>
              <a:rPr lang="cs-CZ" sz="3400" dirty="0"/>
              <a:t>:</a:t>
            </a:r>
          </a:p>
          <a:p>
            <a:pPr lvl="0">
              <a:buNone/>
            </a:pPr>
            <a:r>
              <a:rPr lang="cs-CZ" sz="3400" dirty="0" smtClean="0"/>
              <a:t>	to </a:t>
            </a:r>
            <a:r>
              <a:rPr lang="cs-CZ" sz="3400" dirty="0" err="1"/>
              <a:t>describe</a:t>
            </a:r>
            <a:r>
              <a:rPr lang="cs-CZ" sz="3400" dirty="0"/>
              <a:t> </a:t>
            </a:r>
            <a:r>
              <a:rPr lang="cs-CZ" sz="3400" dirty="0" err="1"/>
              <a:t>an</a:t>
            </a:r>
            <a:r>
              <a:rPr lang="cs-CZ" sz="3400" dirty="0"/>
              <a:t> </a:t>
            </a:r>
            <a:r>
              <a:rPr lang="cs-CZ" sz="3400" dirty="0" err="1"/>
              <a:t>action</a:t>
            </a:r>
            <a:r>
              <a:rPr lang="cs-CZ" sz="3400" dirty="0"/>
              <a:t> </a:t>
            </a:r>
            <a:r>
              <a:rPr lang="cs-CZ" sz="3400" dirty="0" err="1"/>
              <a:t>lasting</a:t>
            </a:r>
            <a:r>
              <a:rPr lang="cs-CZ" sz="3400" dirty="0"/>
              <a:t> </a:t>
            </a:r>
            <a:r>
              <a:rPr lang="cs-CZ" sz="3400" dirty="0" err="1"/>
              <a:t>for</a:t>
            </a:r>
            <a:r>
              <a:rPr lang="cs-CZ" sz="3400" dirty="0"/>
              <a:t> </a:t>
            </a:r>
            <a:r>
              <a:rPr lang="cs-CZ" sz="3400" dirty="0" err="1"/>
              <a:t>some</a:t>
            </a:r>
            <a:r>
              <a:rPr lang="cs-CZ" sz="3400" dirty="0"/>
              <a:t> </a:t>
            </a:r>
            <a:r>
              <a:rPr lang="cs-CZ" sz="3400" dirty="0" err="1"/>
              <a:t>time</a:t>
            </a:r>
            <a:r>
              <a:rPr lang="cs-CZ" sz="3400" dirty="0"/>
              <a:t> </a:t>
            </a:r>
            <a:r>
              <a:rPr lang="cs-CZ" sz="3400" dirty="0" err="1"/>
              <a:t>or</a:t>
            </a:r>
            <a:r>
              <a:rPr lang="cs-CZ" sz="3400" dirty="0"/>
              <a:t> </a:t>
            </a:r>
            <a:r>
              <a:rPr lang="cs-CZ" sz="3400" dirty="0" err="1"/>
              <a:t>serving</a:t>
            </a:r>
            <a:r>
              <a:rPr lang="cs-CZ" sz="3400" dirty="0"/>
              <a:t> as </a:t>
            </a:r>
            <a:r>
              <a:rPr lang="cs-CZ" sz="3400" dirty="0" err="1"/>
              <a:t>the</a:t>
            </a:r>
            <a:r>
              <a:rPr lang="cs-CZ" sz="3400" dirty="0"/>
              <a:t> background to </a:t>
            </a:r>
            <a:r>
              <a:rPr lang="cs-CZ" sz="3400" dirty="0" err="1"/>
              <a:t>other</a:t>
            </a:r>
            <a:r>
              <a:rPr lang="cs-CZ" sz="3400" dirty="0"/>
              <a:t> </a:t>
            </a:r>
            <a:r>
              <a:rPr lang="cs-CZ" sz="3400" dirty="0" err="1"/>
              <a:t>events</a:t>
            </a:r>
            <a:r>
              <a:rPr lang="cs-CZ" sz="3400" dirty="0"/>
              <a:t>.</a:t>
            </a:r>
          </a:p>
          <a:p>
            <a:pPr>
              <a:buNone/>
            </a:pPr>
            <a:r>
              <a:rPr lang="cs-CZ" sz="3400" i="1" dirty="0" smtClean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cs-CZ" sz="3400" i="1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3400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sun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was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shining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and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birds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were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singing</a:t>
            </a:r>
            <a:r>
              <a:rPr lang="cs-CZ" sz="3400" i="1" dirty="0"/>
              <a:t>.</a:t>
            </a:r>
            <a:endParaRPr lang="cs-CZ" sz="3400" dirty="0"/>
          </a:p>
          <a:p>
            <a:pPr lvl="0">
              <a:buNone/>
            </a:pPr>
            <a:r>
              <a:rPr lang="cs-CZ" sz="3400" dirty="0" smtClean="0"/>
              <a:t>	A </a:t>
            </a:r>
            <a:r>
              <a:rPr lang="cs-CZ" sz="3400" dirty="0"/>
              <a:t>past </a:t>
            </a:r>
            <a:r>
              <a:rPr lang="cs-CZ" sz="3400" dirty="0" err="1"/>
              <a:t>simple</a:t>
            </a:r>
            <a:r>
              <a:rPr lang="cs-CZ" sz="3400" dirty="0"/>
              <a:t> </a:t>
            </a:r>
            <a:r>
              <a:rPr lang="cs-CZ" sz="3400" dirty="0" err="1"/>
              <a:t>action</a:t>
            </a:r>
            <a:r>
              <a:rPr lang="cs-CZ" sz="3400" dirty="0"/>
              <a:t> </a:t>
            </a:r>
            <a:r>
              <a:rPr lang="cs-CZ" sz="3400" dirty="0" err="1"/>
              <a:t>can</a:t>
            </a:r>
            <a:r>
              <a:rPr lang="cs-CZ" sz="3400" dirty="0"/>
              <a:t> </a:t>
            </a:r>
            <a:r>
              <a:rPr lang="cs-CZ" sz="3400" dirty="0" err="1"/>
              <a:t>interrupt</a:t>
            </a:r>
            <a:r>
              <a:rPr lang="cs-CZ" sz="3400" dirty="0"/>
              <a:t> a past </a:t>
            </a:r>
            <a:r>
              <a:rPr lang="cs-CZ" sz="3400" dirty="0" err="1"/>
              <a:t>continuous</a:t>
            </a:r>
            <a:r>
              <a:rPr lang="cs-CZ" sz="3400" dirty="0"/>
              <a:t> </a:t>
            </a:r>
            <a:r>
              <a:rPr lang="cs-CZ" sz="3400" dirty="0" err="1"/>
              <a:t>activity</a:t>
            </a:r>
            <a:r>
              <a:rPr lang="cs-CZ" sz="3400" dirty="0"/>
              <a:t> in </a:t>
            </a:r>
            <a:r>
              <a:rPr lang="cs-CZ" sz="3400" dirty="0" err="1"/>
              <a:t>progress</a:t>
            </a:r>
            <a:r>
              <a:rPr lang="cs-CZ" sz="3400" dirty="0"/>
              <a:t>.</a:t>
            </a:r>
          </a:p>
          <a:p>
            <a:pPr>
              <a:buNone/>
            </a:pPr>
            <a:r>
              <a:rPr lang="cs-CZ" sz="3400" i="1" dirty="0" smtClean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cs-CZ" sz="3400" i="1" dirty="0" err="1" smtClean="0">
                <a:solidFill>
                  <a:schemeClr val="bg2">
                    <a:lumMod val="50000"/>
                  </a:schemeClr>
                </a:solidFill>
              </a:rPr>
              <a:t>It</a:t>
            </a:r>
            <a:r>
              <a:rPr lang="cs-CZ" sz="3400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was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raining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when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accident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happened</a:t>
            </a:r>
            <a:r>
              <a:rPr lang="cs-CZ" sz="3400" i="1" dirty="0"/>
              <a:t>.</a:t>
            </a:r>
            <a:endParaRPr lang="cs-CZ" sz="3400" dirty="0"/>
          </a:p>
          <a:p>
            <a:pPr lvl="0">
              <a:buNone/>
            </a:pPr>
            <a:r>
              <a:rPr lang="cs-CZ" sz="3400" dirty="0" smtClean="0"/>
              <a:t>	</a:t>
            </a:r>
            <a:r>
              <a:rPr lang="cs-CZ" sz="3400" dirty="0" err="1" smtClean="0"/>
              <a:t>The</a:t>
            </a:r>
            <a:r>
              <a:rPr lang="cs-CZ" sz="3400" dirty="0" smtClean="0"/>
              <a:t> </a:t>
            </a:r>
            <a:r>
              <a:rPr lang="cs-CZ" sz="3400" dirty="0" err="1"/>
              <a:t>activity</a:t>
            </a:r>
            <a:r>
              <a:rPr lang="cs-CZ" sz="3400" dirty="0"/>
              <a:t> </a:t>
            </a:r>
            <a:r>
              <a:rPr lang="cs-CZ" sz="3400" dirty="0" err="1"/>
              <a:t>was</a:t>
            </a:r>
            <a:r>
              <a:rPr lang="cs-CZ" sz="3400" dirty="0"/>
              <a:t> in </a:t>
            </a:r>
            <a:r>
              <a:rPr lang="cs-CZ" sz="3400" dirty="0" err="1"/>
              <a:t>progress</a:t>
            </a:r>
            <a:r>
              <a:rPr lang="cs-CZ" sz="3400" dirty="0"/>
              <a:t> </a:t>
            </a:r>
            <a:r>
              <a:rPr lang="cs-CZ" sz="3400" dirty="0" err="1"/>
              <a:t>before</a:t>
            </a:r>
            <a:r>
              <a:rPr lang="cs-CZ" sz="3400" dirty="0"/>
              <a:t> </a:t>
            </a:r>
            <a:r>
              <a:rPr lang="cs-CZ" sz="3400" dirty="0" err="1"/>
              <a:t>and</a:t>
            </a:r>
            <a:r>
              <a:rPr lang="cs-CZ" sz="3400" dirty="0"/>
              <a:t> </a:t>
            </a:r>
            <a:r>
              <a:rPr lang="cs-CZ" sz="3400" dirty="0" err="1"/>
              <a:t>probably</a:t>
            </a:r>
            <a:r>
              <a:rPr lang="cs-CZ" sz="3400" dirty="0"/>
              <a:t> </a:t>
            </a:r>
            <a:r>
              <a:rPr lang="cs-CZ" sz="3400" dirty="0" err="1"/>
              <a:t>after</a:t>
            </a:r>
            <a:r>
              <a:rPr lang="cs-CZ" sz="3400" dirty="0"/>
              <a:t> a </a:t>
            </a:r>
            <a:r>
              <a:rPr lang="cs-CZ" sz="3400" dirty="0" err="1"/>
              <a:t>time</a:t>
            </a:r>
            <a:r>
              <a:rPr lang="cs-CZ" sz="3400" dirty="0"/>
              <a:t> in </a:t>
            </a:r>
            <a:r>
              <a:rPr lang="cs-CZ" sz="3400" dirty="0" err="1"/>
              <a:t>the</a:t>
            </a:r>
            <a:r>
              <a:rPr lang="cs-CZ" sz="3400" dirty="0"/>
              <a:t> past.</a:t>
            </a:r>
          </a:p>
          <a:p>
            <a:pPr>
              <a:buNone/>
            </a:pPr>
            <a:r>
              <a:rPr lang="cs-CZ" sz="3400" i="1" dirty="0" smtClean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cs-CZ" sz="3400" i="1" dirty="0" err="1" smtClean="0">
                <a:solidFill>
                  <a:schemeClr val="bg2">
                    <a:lumMod val="50000"/>
                  </a:schemeClr>
                </a:solidFill>
              </a:rPr>
              <a:t>What</a:t>
            </a:r>
            <a:r>
              <a:rPr lang="cs-CZ" sz="3400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were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you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doing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at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8.00 last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night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? – I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was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watching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TV.</a:t>
            </a:r>
            <a:endParaRPr lang="cs-CZ" sz="3400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3400" i="1" dirty="0" smtClean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cs-CZ" sz="3400" i="1" dirty="0" err="1" smtClean="0">
                <a:solidFill>
                  <a:schemeClr val="bg2">
                    <a:lumMod val="50000"/>
                  </a:schemeClr>
                </a:solidFill>
              </a:rPr>
              <a:t>When</a:t>
            </a:r>
            <a:r>
              <a:rPr lang="cs-CZ" sz="3400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I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woke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up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this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morning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sun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was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400" i="1" dirty="0" err="1">
                <a:solidFill>
                  <a:schemeClr val="bg2">
                    <a:lumMod val="50000"/>
                  </a:schemeClr>
                </a:solidFill>
              </a:rPr>
              <a:t>shining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sz="3400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3400" i="1" dirty="0" smtClean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cs-CZ" sz="3400" i="1" dirty="0">
                <a:solidFill>
                  <a:schemeClr val="bg2">
                    <a:lumMod val="50000"/>
                  </a:schemeClr>
                </a:solidFill>
              </a:rPr>
              <a:t> </a:t>
            </a:r>
            <a:endParaRPr lang="cs-CZ" sz="3400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3400" i="1" dirty="0" smtClean="0"/>
              <a:t>	</a:t>
            </a:r>
            <a:r>
              <a:rPr lang="cs-CZ" sz="3400" i="1" dirty="0"/>
              <a:t> </a:t>
            </a:r>
            <a:endParaRPr lang="cs-CZ" sz="3400" dirty="0"/>
          </a:p>
          <a:p>
            <a:endParaRPr lang="cs-CZ" sz="34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785794"/>
            <a:ext cx="8229600" cy="470916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4200" dirty="0" err="1" smtClean="0"/>
              <a:t>Practise</a:t>
            </a:r>
            <a:r>
              <a:rPr lang="cs-CZ" sz="4200" dirty="0"/>
              <a:t>. </a:t>
            </a:r>
            <a:r>
              <a:rPr lang="cs-CZ" sz="4200" dirty="0" err="1"/>
              <a:t>Choose</a:t>
            </a:r>
            <a:r>
              <a:rPr lang="cs-CZ" sz="4200" dirty="0"/>
              <a:t> </a:t>
            </a:r>
            <a:r>
              <a:rPr lang="cs-CZ" sz="4200" dirty="0" err="1"/>
              <a:t>the</a:t>
            </a:r>
            <a:r>
              <a:rPr lang="cs-CZ" sz="4200" dirty="0"/>
              <a:t> </a:t>
            </a:r>
            <a:r>
              <a:rPr lang="cs-CZ" sz="4200" dirty="0" err="1"/>
              <a:t>correct</a:t>
            </a:r>
            <a:r>
              <a:rPr lang="cs-CZ" sz="4200" dirty="0"/>
              <a:t> tense: past </a:t>
            </a:r>
            <a:r>
              <a:rPr lang="cs-CZ" sz="4200" dirty="0" err="1"/>
              <a:t>simple</a:t>
            </a:r>
            <a:r>
              <a:rPr lang="cs-CZ" sz="4200" dirty="0"/>
              <a:t> </a:t>
            </a:r>
            <a:r>
              <a:rPr lang="cs-CZ" sz="4200" dirty="0" err="1"/>
              <a:t>or</a:t>
            </a:r>
            <a:r>
              <a:rPr lang="cs-CZ" sz="4200" dirty="0"/>
              <a:t> past </a:t>
            </a:r>
            <a:r>
              <a:rPr lang="cs-CZ" sz="4200" dirty="0" err="1"/>
              <a:t>continuous</a:t>
            </a:r>
            <a:r>
              <a:rPr lang="cs-CZ" sz="4200" dirty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	Last </a:t>
            </a:r>
            <a:r>
              <a:rPr lang="cs-CZ" dirty="0" err="1" smtClean="0"/>
              <a:t>winter</a:t>
            </a:r>
            <a:r>
              <a:rPr lang="cs-CZ" dirty="0" smtClean="0"/>
              <a:t>, I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had/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having</a:t>
            </a:r>
            <a:r>
              <a:rPr lang="cs-CZ" b="1" dirty="0" smtClean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nasty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 </a:t>
            </a:r>
            <a:r>
              <a:rPr lang="cs-CZ" dirty="0" err="1" smtClean="0"/>
              <a:t>while</a:t>
            </a:r>
            <a:r>
              <a:rPr lang="cs-CZ" dirty="0" smtClean="0"/>
              <a:t> I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skied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skiing</a:t>
            </a:r>
            <a:r>
              <a:rPr lang="cs-CZ" b="1" dirty="0" smtClean="0"/>
              <a:t>.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Joe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beautiful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sun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shone/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shining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lots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skied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skiing</a:t>
            </a:r>
            <a:r>
              <a:rPr lang="cs-CZ" b="1" dirty="0" smtClean="0"/>
              <a:t>. </a:t>
            </a:r>
            <a:r>
              <a:rPr lang="cs-CZ" dirty="0" err="1" smtClean="0"/>
              <a:t>Suddenly</a:t>
            </a:r>
            <a:r>
              <a:rPr lang="cs-CZ" dirty="0" smtClean="0"/>
              <a:t>, </a:t>
            </a:r>
            <a:r>
              <a:rPr lang="cs-CZ" dirty="0" err="1" smtClean="0"/>
              <a:t>Joe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lost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losing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c</a:t>
            </a:r>
            <a:r>
              <a:rPr lang="cs-CZ" dirty="0" err="1" smtClean="0"/>
              <a:t>ontrol</a:t>
            </a:r>
            <a:r>
              <a:rPr lang="cs-CZ" dirty="0" smtClean="0"/>
              <a:t> as he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</a:t>
            </a:r>
            <a:r>
              <a:rPr lang="cs-CZ" dirty="0" err="1" smtClean="0"/>
              <a:t>round</a:t>
            </a:r>
            <a:r>
              <a:rPr lang="cs-CZ" dirty="0" smtClean="0"/>
              <a:t> a </a:t>
            </a:r>
            <a:r>
              <a:rPr lang="cs-CZ" dirty="0" err="1" smtClean="0"/>
              <a:t>conner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crashed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crashing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 I 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</a:rPr>
              <a:t>fell</a:t>
            </a:r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/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</a:rPr>
              <a:t>was</a:t>
            </a:r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</a:rPr>
              <a:t>falling</a:t>
            </a:r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broke</a:t>
            </a:r>
            <a:r>
              <a:rPr lang="cs-CZ" dirty="0" smtClean="0"/>
              <a:t> my leg.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air</a:t>
            </a:r>
            <a:r>
              <a:rPr lang="cs-CZ" dirty="0" smtClean="0"/>
              <a:t> ambulance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arrived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arriving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took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taking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me</a:t>
            </a:r>
            <a:r>
              <a:rPr lang="cs-CZ" dirty="0" smtClean="0"/>
              <a:t> to </a:t>
            </a:r>
            <a:r>
              <a:rPr lang="cs-CZ" dirty="0" err="1" smtClean="0"/>
              <a:t>hospital</a:t>
            </a:r>
            <a:r>
              <a:rPr lang="cs-CZ" dirty="0" smtClean="0"/>
              <a:t>. I </a:t>
            </a:r>
            <a:r>
              <a:rPr lang="cs-CZ" dirty="0" err="1" smtClean="0"/>
              <a:t>was</a:t>
            </a:r>
            <a:r>
              <a:rPr lang="cs-CZ" dirty="0" smtClean="0"/>
              <a:t> in </a:t>
            </a:r>
            <a:r>
              <a:rPr lang="cs-CZ" dirty="0" err="1" smtClean="0"/>
              <a:t>hospital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weeks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857232"/>
            <a:ext cx="8229600" cy="470916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	</a:t>
            </a:r>
            <a:r>
              <a:rPr lang="cs-CZ" sz="4000" b="1" dirty="0" err="1" smtClean="0">
                <a:solidFill>
                  <a:schemeClr val="bg2">
                    <a:lumMod val="50000"/>
                  </a:schemeClr>
                </a:solidFill>
              </a:rPr>
              <a:t>Solution</a:t>
            </a:r>
            <a:r>
              <a:rPr lang="cs-CZ" sz="4000" b="1" dirty="0">
                <a:solidFill>
                  <a:schemeClr val="bg2">
                    <a:lumMod val="50000"/>
                  </a:schemeClr>
                </a:solidFill>
              </a:rPr>
              <a:t>:</a:t>
            </a:r>
            <a:endParaRPr lang="cs-CZ" sz="4000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	Last </a:t>
            </a:r>
            <a:r>
              <a:rPr lang="cs-CZ" dirty="0" err="1"/>
              <a:t>winter</a:t>
            </a:r>
            <a:r>
              <a:rPr lang="cs-CZ" dirty="0"/>
              <a:t>, I </a:t>
            </a:r>
            <a:r>
              <a:rPr lang="cs-CZ" b="1" dirty="0"/>
              <a:t>had </a:t>
            </a:r>
            <a:r>
              <a:rPr lang="cs-CZ" dirty="0"/>
              <a:t>a </a:t>
            </a:r>
            <a:r>
              <a:rPr lang="cs-CZ" dirty="0" err="1"/>
              <a:t>nasty</a:t>
            </a:r>
            <a:r>
              <a:rPr lang="cs-CZ" dirty="0"/>
              <a:t> </a:t>
            </a:r>
            <a:r>
              <a:rPr lang="cs-CZ" dirty="0" err="1"/>
              <a:t>accident</a:t>
            </a:r>
            <a:r>
              <a:rPr lang="cs-CZ" dirty="0"/>
              <a:t> </a:t>
            </a:r>
            <a:r>
              <a:rPr lang="cs-CZ" dirty="0" err="1"/>
              <a:t>while</a:t>
            </a:r>
            <a:r>
              <a:rPr lang="cs-CZ" dirty="0"/>
              <a:t> I </a:t>
            </a:r>
            <a:r>
              <a:rPr lang="cs-CZ" b="1" dirty="0" err="1"/>
              <a:t>was</a:t>
            </a:r>
            <a:r>
              <a:rPr lang="cs-CZ" b="1" dirty="0"/>
              <a:t> </a:t>
            </a:r>
            <a:r>
              <a:rPr lang="cs-CZ" b="1" dirty="0" err="1"/>
              <a:t>skiing.</a:t>
            </a:r>
            <a:r>
              <a:rPr lang="cs-CZ" dirty="0" err="1"/>
              <a:t>I</a:t>
            </a:r>
            <a:r>
              <a:rPr lang="cs-CZ" dirty="0"/>
              <a:t> </a:t>
            </a: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my </a:t>
            </a:r>
            <a:r>
              <a:rPr lang="cs-CZ" dirty="0" err="1"/>
              <a:t>friend</a:t>
            </a:r>
            <a:r>
              <a:rPr lang="cs-CZ" dirty="0"/>
              <a:t> </a:t>
            </a:r>
            <a:r>
              <a:rPr lang="cs-CZ" dirty="0" err="1"/>
              <a:t>Joe</a:t>
            </a:r>
            <a:r>
              <a:rPr lang="cs-CZ" dirty="0"/>
              <a:t>.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was</a:t>
            </a:r>
            <a:r>
              <a:rPr lang="cs-CZ" dirty="0"/>
              <a:t> a </a:t>
            </a:r>
            <a:r>
              <a:rPr lang="cs-CZ" dirty="0" err="1"/>
              <a:t>beautiful</a:t>
            </a:r>
            <a:r>
              <a:rPr lang="cs-CZ" dirty="0"/>
              <a:t> </a:t>
            </a:r>
            <a:r>
              <a:rPr lang="cs-CZ" dirty="0" err="1"/>
              <a:t>morning</a:t>
            </a:r>
            <a:r>
              <a:rPr lang="cs-CZ" dirty="0"/>
              <a:t>. </a:t>
            </a:r>
            <a:r>
              <a:rPr lang="cs-CZ" dirty="0" err="1"/>
              <a:t>The</a:t>
            </a:r>
            <a:r>
              <a:rPr lang="cs-CZ" dirty="0"/>
              <a:t> sun </a:t>
            </a:r>
            <a:r>
              <a:rPr lang="cs-CZ" b="1" dirty="0" err="1"/>
              <a:t>was</a:t>
            </a:r>
            <a:r>
              <a:rPr lang="cs-CZ" b="1" dirty="0"/>
              <a:t> </a:t>
            </a:r>
            <a:r>
              <a:rPr lang="cs-CZ" b="1" dirty="0" err="1"/>
              <a:t>shining</a:t>
            </a:r>
            <a:r>
              <a:rPr lang="cs-CZ" b="1" dirty="0"/>
              <a:t> </a:t>
            </a:r>
            <a:r>
              <a:rPr lang="cs-CZ" dirty="0" err="1"/>
              <a:t>and</a:t>
            </a:r>
            <a:r>
              <a:rPr lang="cs-CZ" dirty="0"/>
              <a:t> </a:t>
            </a:r>
            <a:r>
              <a:rPr lang="cs-CZ" dirty="0" err="1"/>
              <a:t>lots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people</a:t>
            </a:r>
            <a:r>
              <a:rPr lang="cs-CZ" dirty="0"/>
              <a:t> </a:t>
            </a:r>
            <a:r>
              <a:rPr lang="cs-CZ" b="1" dirty="0" err="1"/>
              <a:t>were</a:t>
            </a:r>
            <a:r>
              <a:rPr lang="cs-CZ" b="1" dirty="0"/>
              <a:t> </a:t>
            </a:r>
            <a:r>
              <a:rPr lang="cs-CZ" b="1" dirty="0" err="1"/>
              <a:t>skiing</a:t>
            </a:r>
            <a:r>
              <a:rPr lang="cs-CZ" b="1" dirty="0"/>
              <a:t>. </a:t>
            </a:r>
            <a:r>
              <a:rPr lang="cs-CZ" dirty="0" err="1"/>
              <a:t>Suddenly</a:t>
            </a:r>
            <a:r>
              <a:rPr lang="cs-CZ" dirty="0"/>
              <a:t>, </a:t>
            </a:r>
            <a:r>
              <a:rPr lang="cs-CZ" dirty="0" err="1"/>
              <a:t>Joe</a:t>
            </a:r>
            <a:r>
              <a:rPr lang="cs-CZ" dirty="0"/>
              <a:t> </a:t>
            </a:r>
            <a:r>
              <a:rPr lang="cs-CZ" dirty="0" err="1"/>
              <a:t>lost</a:t>
            </a:r>
            <a:r>
              <a:rPr lang="cs-CZ" dirty="0"/>
              <a:t> </a:t>
            </a:r>
            <a:r>
              <a:rPr lang="cs-CZ" dirty="0" err="1"/>
              <a:t>control</a:t>
            </a:r>
            <a:r>
              <a:rPr lang="cs-CZ" dirty="0"/>
              <a:t> as he </a:t>
            </a: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dirty="0" err="1"/>
              <a:t>going</a:t>
            </a:r>
            <a:r>
              <a:rPr lang="cs-CZ" dirty="0"/>
              <a:t> </a:t>
            </a:r>
            <a:r>
              <a:rPr lang="cs-CZ" dirty="0" err="1"/>
              <a:t>round</a:t>
            </a:r>
            <a:r>
              <a:rPr lang="cs-CZ" dirty="0"/>
              <a:t> a </a:t>
            </a:r>
            <a:r>
              <a:rPr lang="cs-CZ" dirty="0" err="1" smtClean="0"/>
              <a:t>conner</a:t>
            </a:r>
            <a:r>
              <a:rPr lang="cs-CZ" dirty="0" smtClean="0"/>
              <a:t> </a:t>
            </a:r>
            <a:r>
              <a:rPr lang="cs-CZ" dirty="0" err="1"/>
              <a:t>and</a:t>
            </a:r>
            <a:r>
              <a:rPr lang="cs-CZ" dirty="0"/>
              <a:t> </a:t>
            </a:r>
            <a:r>
              <a:rPr lang="cs-CZ" b="1" dirty="0" err="1"/>
              <a:t>crashed</a:t>
            </a:r>
            <a:r>
              <a:rPr lang="cs-CZ" b="1" dirty="0"/>
              <a:t> </a:t>
            </a:r>
            <a:r>
              <a:rPr lang="cs-CZ" dirty="0" err="1"/>
              <a:t>into</a:t>
            </a:r>
            <a:r>
              <a:rPr lang="cs-CZ" dirty="0"/>
              <a:t> </a:t>
            </a:r>
            <a:r>
              <a:rPr lang="cs-CZ" dirty="0" err="1"/>
              <a:t>me</a:t>
            </a:r>
            <a:r>
              <a:rPr lang="cs-CZ" dirty="0"/>
              <a:t>. I </a:t>
            </a:r>
            <a:r>
              <a:rPr lang="cs-CZ" b="1" dirty="0" err="1"/>
              <a:t>fell</a:t>
            </a:r>
            <a:r>
              <a:rPr lang="cs-CZ" b="1" dirty="0"/>
              <a:t> </a:t>
            </a:r>
            <a:r>
              <a:rPr lang="cs-CZ" dirty="0" err="1"/>
              <a:t>and</a:t>
            </a:r>
            <a:r>
              <a:rPr lang="cs-CZ" dirty="0"/>
              <a:t> </a:t>
            </a:r>
            <a:r>
              <a:rPr lang="cs-CZ" dirty="0" err="1"/>
              <a:t>broke</a:t>
            </a:r>
            <a:r>
              <a:rPr lang="cs-CZ" dirty="0"/>
              <a:t> my leg. 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dirty="0" err="1"/>
              <a:t>air</a:t>
            </a:r>
            <a:r>
              <a:rPr lang="cs-CZ" dirty="0"/>
              <a:t> ambulance </a:t>
            </a:r>
            <a:r>
              <a:rPr lang="cs-CZ" b="1" dirty="0" err="1"/>
              <a:t>arrived</a:t>
            </a:r>
            <a:r>
              <a:rPr lang="cs-CZ" b="1" dirty="0"/>
              <a:t> </a:t>
            </a:r>
            <a:r>
              <a:rPr lang="cs-CZ" dirty="0" err="1"/>
              <a:t>and</a:t>
            </a:r>
            <a:r>
              <a:rPr lang="cs-CZ" dirty="0"/>
              <a:t> </a:t>
            </a:r>
            <a:r>
              <a:rPr lang="cs-CZ" b="1" dirty="0" err="1"/>
              <a:t>took</a:t>
            </a:r>
            <a:r>
              <a:rPr lang="cs-CZ" b="1" dirty="0"/>
              <a:t> </a:t>
            </a:r>
            <a:r>
              <a:rPr lang="cs-CZ" dirty="0" err="1"/>
              <a:t>me</a:t>
            </a:r>
            <a:r>
              <a:rPr lang="cs-CZ" dirty="0"/>
              <a:t> to </a:t>
            </a:r>
            <a:r>
              <a:rPr lang="cs-CZ" dirty="0" err="1"/>
              <a:t>hospital</a:t>
            </a:r>
            <a:r>
              <a:rPr lang="cs-CZ" dirty="0"/>
              <a:t>. I </a:t>
            </a:r>
            <a:r>
              <a:rPr lang="cs-CZ" dirty="0" err="1"/>
              <a:t>was</a:t>
            </a:r>
            <a:r>
              <a:rPr lang="cs-CZ" dirty="0"/>
              <a:t> in </a:t>
            </a:r>
            <a:r>
              <a:rPr lang="cs-CZ" dirty="0" err="1"/>
              <a:t>hospital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two</a:t>
            </a:r>
            <a:r>
              <a:rPr lang="cs-CZ" dirty="0"/>
              <a:t> </a:t>
            </a:r>
            <a:r>
              <a:rPr lang="cs-CZ" dirty="0" err="1"/>
              <a:t>weeks</a:t>
            </a:r>
            <a:r>
              <a:rPr lang="cs-CZ" dirty="0"/>
              <a:t>.   </a:t>
            </a:r>
          </a:p>
          <a:p>
            <a:r>
              <a:rPr lang="cs-CZ" i="1" dirty="0" smtClean="0"/>
              <a:t> 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/>
              <a:t>SOARZ, Liz </a:t>
            </a:r>
            <a:r>
              <a:rPr lang="cs-CZ" dirty="0" err="1"/>
              <a:t>and</a:t>
            </a:r>
            <a:r>
              <a:rPr lang="cs-CZ" dirty="0"/>
              <a:t> John: </a:t>
            </a:r>
            <a:r>
              <a:rPr lang="cs-CZ" i="1" dirty="0"/>
              <a:t>New </a:t>
            </a:r>
            <a:r>
              <a:rPr lang="cs-CZ" i="1" dirty="0" err="1"/>
              <a:t>Headway</a:t>
            </a:r>
            <a:r>
              <a:rPr lang="cs-CZ" i="1" dirty="0"/>
              <a:t>, </a:t>
            </a:r>
            <a:r>
              <a:rPr lang="cs-CZ" dirty="0" err="1"/>
              <a:t>Pre</a:t>
            </a:r>
            <a:r>
              <a:rPr lang="cs-CZ" dirty="0"/>
              <a:t> – </a:t>
            </a:r>
            <a:r>
              <a:rPr lang="cs-CZ" dirty="0" err="1"/>
              <a:t>intermediate</a:t>
            </a:r>
            <a:r>
              <a:rPr lang="cs-CZ" dirty="0"/>
              <a:t>, Oxford University </a:t>
            </a:r>
            <a:r>
              <a:rPr lang="cs-CZ" dirty="0" err="1"/>
              <a:t>Press</a:t>
            </a:r>
            <a:r>
              <a:rPr lang="cs-CZ" dirty="0"/>
              <a:t>, Oxford, 2007, ISBN 978-0-19-471585-0.</a:t>
            </a:r>
          </a:p>
          <a:p>
            <a:r>
              <a:rPr lang="cs-CZ" dirty="0"/>
              <a:t>FALLA </a:t>
            </a:r>
            <a:r>
              <a:rPr lang="cs-CZ" dirty="0" err="1"/>
              <a:t>Tim</a:t>
            </a:r>
            <a:r>
              <a:rPr lang="cs-CZ" dirty="0"/>
              <a:t>,DAVIES Paul A: </a:t>
            </a:r>
            <a:r>
              <a:rPr lang="cs-CZ" i="1" dirty="0"/>
              <a:t>Maturita </a:t>
            </a:r>
            <a:r>
              <a:rPr lang="cs-CZ" i="1" dirty="0" err="1"/>
              <a:t>Solutions</a:t>
            </a:r>
            <a:r>
              <a:rPr lang="cs-CZ" i="1" dirty="0"/>
              <a:t>, </a:t>
            </a:r>
            <a:r>
              <a:rPr lang="cs-CZ" dirty="0"/>
              <a:t>Oxford University </a:t>
            </a:r>
            <a:r>
              <a:rPr lang="cs-CZ" dirty="0" err="1"/>
              <a:t>Press</a:t>
            </a:r>
            <a:r>
              <a:rPr lang="cs-CZ" dirty="0"/>
              <a:t>, Oxford, 2007,ISBN 978-0-190455169-4.</a:t>
            </a:r>
          </a:p>
          <a:p>
            <a:r>
              <a:rPr lang="cs-CZ" dirty="0"/>
              <a:t>MURPHY, </a:t>
            </a:r>
            <a:r>
              <a:rPr lang="cs-CZ" dirty="0" err="1"/>
              <a:t>Raymond</a:t>
            </a:r>
            <a:r>
              <a:rPr lang="cs-CZ" dirty="0"/>
              <a:t>: </a:t>
            </a:r>
            <a:r>
              <a:rPr lang="cs-CZ" i="1" dirty="0" err="1"/>
              <a:t>English</a:t>
            </a:r>
            <a:r>
              <a:rPr lang="cs-CZ" i="1" dirty="0"/>
              <a:t> </a:t>
            </a:r>
            <a:r>
              <a:rPr lang="cs-CZ" i="1" dirty="0" err="1"/>
              <a:t>Grammar</a:t>
            </a:r>
            <a:r>
              <a:rPr lang="cs-CZ" i="1" dirty="0"/>
              <a:t> in Use, </a:t>
            </a:r>
            <a:r>
              <a:rPr lang="cs-CZ" dirty="0"/>
              <a:t>Cambridge University </a:t>
            </a:r>
            <a:r>
              <a:rPr lang="cs-CZ" dirty="0" err="1"/>
              <a:t>Press</a:t>
            </a:r>
            <a:r>
              <a:rPr lang="cs-CZ" dirty="0"/>
              <a:t>, 1994, ISBN 0-521-43680-X.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53</TotalTime>
  <Words>65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Vrchol</vt:lpstr>
      <vt:lpstr>Datum: 9.1.2013 Projekt: Kvalitní výuka   Registrační číslo: CZ.1.07/1.5.00/34.0731   Číslo DUM: VY_22_INOVACE_3    Jméno autora: Mgr. Irena Moučková Název práce: Past continuous – test – powerpoint prezentace Předmět: anglický jazyk   Ročník: 1   Časová dotace: 15 minut  Vzdělávací cíl: Ověřování znalostí používání minulého času průběhového  a  prostého ve třech  variantách  cvičení.  V prvním cvičení  studenti  doplňuji  správné tvary minulých časů  sloves v závorce do jednotlivých vět, v druhém cvičení do souvislého textu, kde je kladen důraz na orientaci studentů v širším kontextu, ve třetím cvičení studenti doplňují pomocná slovesa používající se v souvislosti s tvořením minulých časů  v kladných  či záporných   větách  a otázkách.   Pomůcky: Test vypracovaný ve wordu, psací potřeby Poznámka: Studenti si opravený test mají možnost zkontrolovat                        s řešením  v powerpointu.                        Inovace:  Zapojení audiovizuální techniky do výuky   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Datum: od 1.2.2013   Projekt: Kvalitní výuka   Registrační číslo: CZ.1.07/1.5.00/34.0731   Číslo DUM: VY_22_INOVACE_DOPLNIT ČÍSLO MET.LISTU    Jméno autora:    Název práce: Slepá mapa dnes a v minulosti - opakování   Předmět: dějepis   Ročník: 1   Časová dotace: 10 minut     Vzdělávací cíl: Opakování a procvičování učiva regionální geografie Evropy, posílení mezipředmětových vztahů.   Pomůcky: Školní atlas světa (Evropy) pracovní listy, psací potřeby   Poznámka: Tento materiál je součástí tematického balíčku Rakousko-Uhersko v rámci tematického celku Světové dějiny po roce 1848.    Inovace: Mezipředmětové vztahy, zapojení audiovizuální techniky do výuky</dc:title>
  <dc:creator>Aduška</dc:creator>
  <cp:lastModifiedBy>Aduška</cp:lastModifiedBy>
  <cp:revision>9</cp:revision>
  <dcterms:created xsi:type="dcterms:W3CDTF">2013-04-29T20:41:27Z</dcterms:created>
  <dcterms:modified xsi:type="dcterms:W3CDTF">2013-09-24T19:23:39Z</dcterms:modified>
</cp:coreProperties>
</file>