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B715F-B43B-4C34-A33F-6B849675B88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6B848-C9DA-459F-A222-5E8547AC5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142984"/>
            <a:ext cx="8458200" cy="5857916"/>
          </a:xfrm>
        </p:spPr>
        <p:txBody>
          <a:bodyPr>
            <a:normAutofit fontScale="55000" lnSpcReduction="20000"/>
          </a:bodyPr>
          <a:lstStyle/>
          <a:p>
            <a:r>
              <a:rPr lang="cs-CZ" sz="5600" dirty="0" smtClean="0"/>
              <a:t> 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  <a:r>
              <a:rPr lang="cs-CZ" b="1" i="1" dirty="0" smtClean="0"/>
              <a:t>Datum: 3.3.2013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i="1" dirty="0" smtClean="0"/>
              <a:t>Projekt:</a:t>
            </a:r>
            <a:r>
              <a:rPr lang="cs-CZ" b="1" dirty="0" smtClean="0"/>
              <a:t> Kvalitní výuka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i="1" dirty="0" smtClean="0"/>
              <a:t>Registrační číslo:</a:t>
            </a:r>
            <a:r>
              <a:rPr lang="cs-CZ" b="1" dirty="0" smtClean="0"/>
              <a:t> CZ.1.07/1.5.00/34.0731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i="1" dirty="0" smtClean="0"/>
              <a:t>Číslo DUM:</a:t>
            </a:r>
            <a:r>
              <a:rPr lang="cs-CZ" b="1" dirty="0" smtClean="0"/>
              <a:t> VY_22_INOVACE_6	</a:t>
            </a:r>
            <a:endParaRPr lang="cs-CZ" dirty="0" smtClean="0"/>
          </a:p>
          <a:p>
            <a:r>
              <a:rPr lang="cs-CZ" b="1" i="1" dirty="0" smtClean="0"/>
              <a:t>Jméno autora:</a:t>
            </a:r>
            <a:r>
              <a:rPr lang="cs-CZ" b="1" dirty="0" smtClean="0"/>
              <a:t> Irena Moučková</a:t>
            </a:r>
            <a:endParaRPr lang="cs-CZ" dirty="0" smtClean="0"/>
          </a:p>
          <a:p>
            <a:r>
              <a:rPr lang="cs-CZ" b="1" i="1" dirty="0" smtClean="0"/>
              <a:t>Název práce:</a:t>
            </a:r>
            <a:r>
              <a:rPr lang="cs-CZ" b="1" dirty="0" smtClean="0"/>
              <a:t> </a:t>
            </a:r>
            <a:r>
              <a:rPr lang="cs-CZ" b="1" dirty="0" err="1" smtClean="0"/>
              <a:t>Expressions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quantity</a:t>
            </a:r>
            <a:r>
              <a:rPr lang="cs-CZ" dirty="0" smtClean="0"/>
              <a:t> </a:t>
            </a:r>
          </a:p>
          <a:p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b="1" dirty="0" smtClean="0"/>
              <a:t> anglický jazyk</a:t>
            </a:r>
            <a:endParaRPr lang="cs-CZ" dirty="0" smtClean="0"/>
          </a:p>
          <a:p>
            <a:r>
              <a:rPr lang="cs-CZ" b="1" i="1" dirty="0" smtClean="0"/>
              <a:t>Ročník:</a:t>
            </a:r>
            <a:r>
              <a:rPr lang="cs-CZ" b="1" dirty="0" smtClean="0"/>
              <a:t> 1</a:t>
            </a:r>
            <a:endParaRPr lang="cs-CZ" dirty="0" smtClean="0"/>
          </a:p>
          <a:p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</a:t>
            </a:r>
            <a:r>
              <a:rPr lang="cs-CZ" b="1" dirty="0" smtClean="0"/>
              <a:t>15 minut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b="1" i="1" dirty="0" smtClean="0"/>
              <a:t>Tento výukový materiál v </a:t>
            </a:r>
            <a:r>
              <a:rPr lang="cs-CZ" b="1" i="1" dirty="0" err="1" smtClean="0"/>
              <a:t>power</a:t>
            </a:r>
            <a:r>
              <a:rPr lang="cs-CZ" b="1" i="1" dirty="0" smtClean="0"/>
              <a:t> pointu obsahuje výklad nového učiva. V první části vysvětluje rozdíl mezi počitatelnými a nepočitatelnými podstatnými jmény, ve druhé části se věnuje používání much, many, a lot </a:t>
            </a:r>
            <a:r>
              <a:rPr lang="cs-CZ" b="1" i="1" dirty="0" err="1" smtClean="0"/>
              <a:t>of</a:t>
            </a:r>
            <a:r>
              <a:rPr lang="cs-CZ" b="1" i="1" dirty="0" smtClean="0"/>
              <a:t>/</a:t>
            </a:r>
            <a:r>
              <a:rPr lang="cs-CZ" b="1" i="1" dirty="0" err="1" smtClean="0"/>
              <a:t>lots</a:t>
            </a:r>
            <a:r>
              <a:rPr lang="cs-CZ" b="1" i="1" dirty="0" smtClean="0"/>
              <a:t> </a:t>
            </a:r>
            <a:r>
              <a:rPr lang="cs-CZ" b="1" i="1" dirty="0" err="1" smtClean="0"/>
              <a:t>of</a:t>
            </a:r>
            <a:r>
              <a:rPr lang="cs-CZ" b="1" i="1" dirty="0" smtClean="0"/>
              <a:t>, ve třetí části používání (a)</a:t>
            </a:r>
            <a:r>
              <a:rPr lang="cs-CZ" b="1" i="1" dirty="0" err="1" smtClean="0"/>
              <a:t>little</a:t>
            </a:r>
            <a:r>
              <a:rPr lang="cs-CZ" b="1" i="1" dirty="0" smtClean="0"/>
              <a:t> a (a)</a:t>
            </a:r>
            <a:r>
              <a:rPr lang="cs-CZ" b="1" i="1" dirty="0" err="1" smtClean="0"/>
              <a:t>few</a:t>
            </a:r>
            <a:r>
              <a:rPr lang="cs-CZ" b="1" i="1" dirty="0" smtClean="0"/>
              <a:t>. Prezentace je doplněna o řadu názorných příkladů použití. </a:t>
            </a:r>
            <a:r>
              <a:rPr lang="cs-CZ" dirty="0" smtClean="0"/>
              <a:t> </a:t>
            </a:r>
          </a:p>
          <a:p>
            <a:r>
              <a:rPr lang="cs-CZ" b="1" i="1" dirty="0" smtClean="0"/>
              <a:t>Pomůcky:</a:t>
            </a:r>
            <a:r>
              <a:rPr lang="cs-CZ" b="1" dirty="0" smtClean="0"/>
              <a:t>  psací potřeby</a:t>
            </a:r>
            <a:endParaRPr lang="cs-CZ" dirty="0" smtClean="0"/>
          </a:p>
          <a:p>
            <a:r>
              <a:rPr lang="cs-CZ" b="1" i="1" dirty="0" smtClean="0"/>
              <a:t>Poznámka: Materiál je používaný studenty 1. ročníku střední školy.</a:t>
            </a:r>
            <a:r>
              <a:rPr lang="cs-CZ" b="1" dirty="0" smtClean="0"/>
              <a:t> Před prezentací tohoto výukového materiálu vyučující zjišťuje jaké žáci mají povědomí o používání výrazů vyjadřující množství ze základní školy. </a:t>
            </a:r>
            <a:endParaRPr lang="cs-CZ" dirty="0" smtClean="0"/>
          </a:p>
          <a:p>
            <a:r>
              <a:rPr lang="cs-CZ" b="1" i="1" dirty="0" smtClean="0"/>
              <a:t>Inovace:</a:t>
            </a:r>
            <a:r>
              <a:rPr lang="cs-CZ" b="1" dirty="0" smtClean="0"/>
              <a:t>  zapojení audiovizuální techniky do výuky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pic>
        <p:nvPicPr>
          <p:cNvPr id="1026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0"/>
            <a:ext cx="5745163" cy="14049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>
                <a:latin typeface="Berlin Sans FB" pitchFamily="34" charset="0"/>
              </a:rPr>
              <a:t>Expressions</a:t>
            </a:r>
            <a:r>
              <a:rPr lang="cs-CZ" b="1" dirty="0">
                <a:latin typeface="Berlin Sans FB" pitchFamily="34" charset="0"/>
              </a:rPr>
              <a:t> </a:t>
            </a:r>
            <a:r>
              <a:rPr lang="cs-CZ" b="1" dirty="0" err="1">
                <a:latin typeface="Berlin Sans FB" pitchFamily="34" charset="0"/>
              </a:rPr>
              <a:t>of</a:t>
            </a:r>
            <a:r>
              <a:rPr lang="cs-CZ" b="1" dirty="0">
                <a:latin typeface="Berlin Sans FB" pitchFamily="34" charset="0"/>
              </a:rPr>
              <a:t> </a:t>
            </a:r>
            <a:r>
              <a:rPr lang="cs-CZ" b="1" dirty="0" err="1">
                <a:latin typeface="Berlin Sans FB" pitchFamily="34" charset="0"/>
              </a:rPr>
              <a:t>quantity</a:t>
            </a:r>
            <a:r>
              <a:rPr lang="cs-CZ" dirty="0">
                <a:latin typeface="Berlin Sans FB" pitchFamily="34" charset="0"/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928802"/>
            <a:ext cx="8686800" cy="4483113"/>
          </a:xfr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/>
          <a:p>
            <a:pPr lvl="0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</a:t>
            </a:r>
            <a:r>
              <a:rPr lang="cs-CZ" sz="2800" dirty="0" smtClean="0"/>
              <a:t>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Count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and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uncount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nouns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:</a:t>
            </a:r>
            <a:b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</a:b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Count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nouns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                             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Uncout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nouns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	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 </a:t>
            </a:r>
            <a:r>
              <a:rPr lang="cs-CZ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cup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                                                  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water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	a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girl                                                      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sugar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	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an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apple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                                            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milk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	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an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egg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                                                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music</a:t>
            </a:r>
            <a:b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</a:b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pound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                                              money</a:t>
            </a:r>
            <a:r>
              <a:rPr lang="cs-CZ" sz="28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            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15272" y="15716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286412"/>
          </a:xfrm>
        </p:spPr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dirty="0" smtClean="0"/>
              <a:t>  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1.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can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say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free </a:t>
            </a:r>
            <a:r>
              <a:rPr lang="cs-CZ" sz="26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cups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, </a:t>
            </a:r>
            <a:r>
              <a:rPr lang="cs-CZ" sz="26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two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girls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, ten </a:t>
            </a:r>
            <a:r>
              <a:rPr lang="cs-CZ" sz="26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pounds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,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can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count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them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</a:p>
          <a:p>
            <a:pPr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  </a:t>
            </a:r>
            <a:b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</a:b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cannot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say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two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waters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, </a:t>
            </a:r>
            <a:r>
              <a:rPr lang="cs-CZ" sz="26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three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musics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, </a:t>
            </a:r>
            <a:r>
              <a:rPr lang="cs-CZ" sz="26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one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money.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cannot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count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them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  <a:r>
              <a:rPr lang="cs-CZ" sz="2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endParaRPr lang="cs-CZ" sz="2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 lvl="0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/>
            </a:r>
            <a:b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</a:b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2.   •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Count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nouns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can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be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singular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or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plural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</a:p>
          <a:p>
            <a:pPr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</a:t>
            </a:r>
            <a:b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</a:b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This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cup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is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full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                         These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cups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are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empty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 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                                                      </a:t>
            </a:r>
            <a:b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</a:b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/>
            </a:r>
            <a:b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</a:b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	•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Uncount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nouns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can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only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be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singular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</a:p>
          <a:p>
            <a:pPr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   </a:t>
            </a:r>
            <a:b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</a:b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water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was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terrible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 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weather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was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2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terrible</a:t>
            </a: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>B) Much,</a:t>
            </a:r>
            <a:r>
              <a:rPr lang="cs-CZ" dirty="0" smtClean="0"/>
              <a:t> </a:t>
            </a:r>
            <a:r>
              <a:rPr lang="cs-CZ" b="1" dirty="0" smtClean="0"/>
              <a:t>many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b="1" dirty="0" smtClean="0"/>
              <a:t>a lot/</a:t>
            </a:r>
            <a:r>
              <a:rPr lang="cs-CZ" b="1" dirty="0" err="1" smtClean="0"/>
              <a:t>lots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74"/>
            <a:ext cx="8686800" cy="5500726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1.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use much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with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uncount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nouns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in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questions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and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negatives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</a:p>
          <a:p>
            <a:pPr>
              <a:buNone/>
            </a:pP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How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much 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money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have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you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got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?</a:t>
            </a: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There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isn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´t much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coffee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left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 lvl="0">
              <a:buNone/>
            </a:pP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2.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use 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many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with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count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nouns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in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questions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and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negatives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</a:p>
          <a:p>
            <a:pPr>
              <a:buNone/>
            </a:pP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How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many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people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are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there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?</a:t>
            </a: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haven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´t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got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many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books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 lvl="0">
              <a:buNone/>
            </a:pP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3.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use 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 lot/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lots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of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with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both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count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and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uncount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nouns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in positive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sentences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, </a:t>
            </a:r>
            <a:b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</a:b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but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can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be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used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in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questions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and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negatives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as </a:t>
            </a:r>
            <a:r>
              <a:rPr lang="cs-CZ" sz="1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well</a:t>
            </a:r>
            <a:r>
              <a:rPr lang="cs-CZ" sz="1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</a:p>
          <a:p>
            <a:pPr>
              <a:buNone/>
            </a:pP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There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´s a lot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of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butter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I´ve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got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lots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of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friends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Are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there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lots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of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tourists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?</a:t>
            </a: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" pitchFamily="34" charset="0"/>
            </a:endParaRPr>
          </a:p>
          <a:p>
            <a:pPr>
              <a:buNone/>
            </a:pP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There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isn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´t a lot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of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 </a:t>
            </a:r>
            <a:r>
              <a:rPr lang="cs-CZ" sz="1400" b="1" i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water</a:t>
            </a:r>
            <a:r>
              <a:rPr lang="cs-CZ" sz="14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" pitchFamily="34" charset="0"/>
              </a:rPr>
              <a:t>.</a:t>
            </a:r>
            <a:endParaRPr lang="cs-CZ" sz="1400" dirty="0" smtClean="0">
              <a:latin typeface="Berlin Sans FB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4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" presetID="4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4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4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4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4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4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4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6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2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4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6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8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0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4800" dirty="0" smtClean="0"/>
              <a:t>C) </a:t>
            </a:r>
            <a:r>
              <a:rPr lang="cs-CZ" sz="4800" b="1" dirty="0" smtClean="0"/>
              <a:t>A </a:t>
            </a:r>
            <a:r>
              <a:rPr lang="cs-CZ" sz="4800" b="1" dirty="0" err="1" smtClean="0"/>
              <a:t>few</a:t>
            </a:r>
            <a:r>
              <a:rPr lang="cs-CZ" sz="4800" b="1" dirty="0" smtClean="0"/>
              <a:t> </a:t>
            </a:r>
            <a:r>
              <a:rPr lang="cs-CZ" sz="4800" dirty="0" err="1" smtClean="0"/>
              <a:t>and</a:t>
            </a:r>
            <a:r>
              <a:rPr lang="cs-CZ" sz="4800" dirty="0" smtClean="0"/>
              <a:t> </a:t>
            </a:r>
            <a:r>
              <a:rPr lang="cs-CZ" sz="4800" b="1" dirty="0" smtClean="0"/>
              <a:t>a </a:t>
            </a:r>
            <a:r>
              <a:rPr lang="cs-CZ" sz="4800" b="1" dirty="0" err="1" smtClean="0"/>
              <a:t>little</a:t>
            </a:r>
            <a:r>
              <a:rPr lang="cs-CZ" sz="4800" dirty="0" smtClean="0"/>
              <a:t/>
            </a:r>
            <a:br>
              <a:rPr lang="cs-CZ" sz="4800" dirty="0" smtClean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2000240"/>
            <a:ext cx="6972320" cy="3597293"/>
          </a:xfrm>
        </p:spPr>
        <p:txBody>
          <a:bodyPr/>
          <a:lstStyle/>
          <a:p>
            <a:pPr lvl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use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few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with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count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nouns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pPr>
              <a:buNone/>
            </a:pP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There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a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few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shops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in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this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town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lvl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use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little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with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uncount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nouns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</a:p>
          <a:p>
            <a:pPr>
              <a:buNone/>
            </a:pP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give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b="1" i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little</a:t>
            </a:r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help?</a:t>
            </a: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7 0.00624 -0.00017 0.0141 0.00313 0.0185 C 0.01181 0.03006 0.02709 0.03607 0.03837 0.04116 C 0.05139 0.03978 0.07622 0.03631 0.08768 0.02266 C 0.09098 0.01873 0.09341 0.01387 0.09688 0.0104 C 0.10105 0.00624 0.10921 -0.00185 0.10921 -0.00185 C 0.11494 -0.01342 0.11928 -0.02498 0.12466 -0.03677 C 0.1257 -0.04163 0.12657 -0.04649 0.12761 -0.05111 C 0.12848 -0.05528 0.13073 -0.06337 0.13073 -0.06337 C 0.13542 -0.11911 0.13889 -0.18085 0.12153 -0.23358 C 0.11494 -0.25347 0.10591 -0.26665 0.09532 -0.28261 C 0.08039 -0.30504 0.09636 -0.28654 0.08455 -0.2951 C 0.08125 -0.29741 0.07535 -0.30319 0.07535 -0.30319 C 0.06563 -0.3025 0.05591 -0.30273 0.04619 -0.30111 C 0.03299 -0.2988 0.01528 -0.28354 0.00452 -0.27452 C -0.00399 -0.26735 -0.01319 -0.26295 -0.02152 -0.25602 C -0.03263 -0.247 -0.02586 -0.24908 -0.0401 -0.23358 C -0.05173 -0.22086 -0.06371 -0.20907 -0.07239 -0.19242 C -0.08194 -0.17438 -0.08767 -0.15333 -0.09392 -0.13321 C -0.09722 -0.12234 -0.10225 -0.11286 -0.10625 -0.10245 C -0.10677 -0.09899 -0.10694 -0.09528 -0.10781 -0.09205 C -0.1085 -0.08973 -0.11006 -0.08835 -0.11076 -0.08603 C -0.11215 -0.08072 -0.1125 -0.07493 -0.11388 -0.06961 C -0.11284 -0.05574 -0.11475 -0.04464 -0.10625 -0.03677 C -0.09895 -0.0222 -0.08298 -0.01365 -0.07083 -0.0081 C -0.06076 -0.00347 -0.06944 -0.00393 -0.06458 -0.00393 " pathEditMode="relative" ptsTypes="fffffffffffffffffffffffffA">
                                      <p:cBhvr>
                                        <p:cTn id="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7 0.00624 -0.00017 0.0141 0.00313 0.0185 C 0.01181 0.03006 0.02709 0.03607 0.03837 0.04116 C 0.05139 0.03978 0.07622 0.03631 0.08768 0.02266 C 0.09098 0.01873 0.09341 0.01387 0.09688 0.0104 C 0.10105 0.00624 0.10921 -0.00185 0.10921 -0.00185 C 0.11494 -0.01342 0.11928 -0.02498 0.12466 -0.03677 C 0.1257 -0.04163 0.12657 -0.04649 0.12761 -0.05111 C 0.12848 -0.05528 0.13073 -0.06337 0.13073 -0.06337 C 0.13542 -0.11911 0.13889 -0.18085 0.12153 -0.23358 C 0.11494 -0.25347 0.10591 -0.26665 0.09532 -0.28261 C 0.08039 -0.30504 0.09636 -0.28654 0.08455 -0.2951 C 0.08125 -0.29741 0.07535 -0.30319 0.07535 -0.30319 C 0.06563 -0.3025 0.05591 -0.30273 0.04619 -0.30111 C 0.03299 -0.2988 0.01528 -0.28354 0.00452 -0.27452 C -0.00399 -0.26735 -0.01319 -0.26295 -0.02152 -0.25602 C -0.03263 -0.247 -0.02586 -0.24908 -0.0401 -0.23358 C -0.05173 -0.22086 -0.06371 -0.20907 -0.07239 -0.19242 C -0.08194 -0.17438 -0.08767 -0.15333 -0.09392 -0.13321 C -0.09722 -0.12234 -0.10225 -0.11286 -0.10625 -0.10245 C -0.10677 -0.09899 -0.10694 -0.09528 -0.10781 -0.09205 C -0.1085 -0.08973 -0.11006 -0.08835 -0.11076 -0.08603 C -0.11215 -0.08072 -0.1125 -0.07493 -0.11388 -0.06961 C -0.11284 -0.05574 -0.11475 -0.04464 -0.10625 -0.03677 C -0.09895 -0.0222 -0.08298 -0.01365 -0.07083 -0.0081 C -0.06076 -0.00347 -0.06944 -0.00393 -0.06458 -0.00393 " pathEditMode="relative" ptsTypes="fffffffffffffffffffffffffA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7 0.00624 -0.00017 0.0141 0.00313 0.0185 C 0.01181 0.03006 0.02709 0.03607 0.03837 0.04116 C 0.05139 0.03978 0.07622 0.03631 0.08768 0.02266 C 0.09098 0.01873 0.09341 0.01387 0.09688 0.0104 C 0.10105 0.00624 0.10921 -0.00185 0.10921 -0.00185 C 0.11494 -0.01342 0.11928 -0.02498 0.12466 -0.03677 C 0.1257 -0.04163 0.12657 -0.04649 0.12761 -0.05111 C 0.12848 -0.05528 0.13073 -0.06337 0.13073 -0.06337 C 0.13542 -0.11911 0.13889 -0.18085 0.12153 -0.23358 C 0.11494 -0.25347 0.10591 -0.26665 0.09532 -0.28261 C 0.08039 -0.30504 0.09636 -0.28654 0.08455 -0.2951 C 0.08125 -0.29741 0.07535 -0.30319 0.07535 -0.30319 C 0.06563 -0.3025 0.05591 -0.30273 0.04619 -0.30111 C 0.03299 -0.2988 0.01528 -0.28354 0.00452 -0.27452 C -0.00399 -0.26735 -0.01319 -0.26295 -0.02152 -0.25602 C -0.03263 -0.247 -0.02586 -0.24908 -0.0401 -0.23358 C -0.05173 -0.22086 -0.06371 -0.20907 -0.07239 -0.19242 C -0.08194 -0.17438 -0.08767 -0.15333 -0.09392 -0.13321 C -0.09722 -0.12234 -0.10225 -0.11286 -0.10625 -0.10245 C -0.10677 -0.09899 -0.10694 -0.09528 -0.10781 -0.09205 C -0.1085 -0.08973 -0.11006 -0.08835 -0.11076 -0.08603 C -0.11215 -0.08072 -0.1125 -0.07493 -0.11388 -0.06961 C -0.11284 -0.05574 -0.11475 -0.04464 -0.10625 -0.03677 C -0.09895 -0.0222 -0.08298 -0.01365 -0.07083 -0.0081 C -0.06076 -0.00347 -0.06944 -0.00393 -0.06458 -0.00393 " pathEditMode="relative" ptsTypes="fffffffffffffffffffffffffA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7 0.00624 -0.00017 0.0141 0.00313 0.0185 C 0.01181 0.03006 0.02709 0.03607 0.03837 0.04116 C 0.05139 0.03978 0.07622 0.03631 0.08768 0.02266 C 0.09098 0.01873 0.09341 0.01387 0.09688 0.0104 C 0.10105 0.00624 0.10921 -0.00185 0.10921 -0.00185 C 0.11494 -0.01342 0.11928 -0.02498 0.12466 -0.03677 C 0.1257 -0.04163 0.12657 -0.04649 0.12761 -0.05111 C 0.12848 -0.05528 0.13073 -0.06337 0.13073 -0.06337 C 0.13542 -0.11911 0.13889 -0.18085 0.12153 -0.23358 C 0.11494 -0.25347 0.10591 -0.26665 0.09532 -0.28261 C 0.08039 -0.30504 0.09636 -0.28654 0.08455 -0.2951 C 0.08125 -0.29741 0.07535 -0.30319 0.07535 -0.30319 C 0.06563 -0.3025 0.05591 -0.30273 0.04619 -0.30111 C 0.03299 -0.2988 0.01528 -0.28354 0.00452 -0.27452 C -0.00399 -0.26735 -0.01319 -0.26295 -0.02152 -0.25602 C -0.03263 -0.247 -0.02586 -0.24908 -0.0401 -0.23358 C -0.05173 -0.22086 -0.06371 -0.20907 -0.07239 -0.19242 C -0.08194 -0.17438 -0.08767 -0.15333 -0.09392 -0.13321 C -0.09722 -0.12234 -0.10225 -0.11286 -0.10625 -0.10245 C -0.10677 -0.09899 -0.10694 -0.09528 -0.10781 -0.09205 C -0.1085 -0.08973 -0.11006 -0.08835 -0.11076 -0.08603 C -0.11215 -0.08072 -0.1125 -0.07493 -0.11388 -0.06961 C -0.11284 -0.05574 -0.11475 -0.04464 -0.10625 -0.03677 C -0.09895 -0.0222 -0.08298 -0.01365 -0.07083 -0.0081 C -0.06076 -0.00347 -0.06944 -0.00393 -0.06458 -0.00393 " pathEditMode="relative" ptsTypes="fffffffffffffffffffffffffA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SOARZ, Liz </a:t>
            </a:r>
            <a:r>
              <a:rPr lang="cs-CZ" dirty="0" err="1"/>
              <a:t>and</a:t>
            </a:r>
            <a:r>
              <a:rPr lang="cs-CZ" dirty="0"/>
              <a:t> John: </a:t>
            </a:r>
            <a:r>
              <a:rPr lang="cs-CZ" i="1" dirty="0"/>
              <a:t>New </a:t>
            </a:r>
            <a:r>
              <a:rPr lang="cs-CZ" i="1" dirty="0" err="1"/>
              <a:t>Headway</a:t>
            </a:r>
            <a:r>
              <a:rPr lang="cs-CZ" i="1" dirty="0"/>
              <a:t>, </a:t>
            </a:r>
            <a:r>
              <a:rPr lang="cs-CZ" dirty="0" err="1"/>
              <a:t>Pre</a:t>
            </a:r>
            <a:r>
              <a:rPr lang="cs-CZ" dirty="0"/>
              <a:t> – </a:t>
            </a:r>
            <a:r>
              <a:rPr lang="cs-CZ" dirty="0" err="1"/>
              <a:t>intermediate</a:t>
            </a:r>
            <a:r>
              <a:rPr lang="cs-CZ" dirty="0"/>
              <a:t>, Oxford University </a:t>
            </a:r>
            <a:r>
              <a:rPr lang="cs-CZ" dirty="0" err="1"/>
              <a:t>Press</a:t>
            </a:r>
            <a:r>
              <a:rPr lang="cs-CZ" dirty="0"/>
              <a:t>, Oxford, 2007, ISBN 978-0-19-471585-0.</a:t>
            </a:r>
          </a:p>
          <a:p>
            <a:r>
              <a:rPr lang="cs-CZ" dirty="0"/>
              <a:t>FALLA </a:t>
            </a:r>
            <a:r>
              <a:rPr lang="cs-CZ" dirty="0" err="1"/>
              <a:t>Tim</a:t>
            </a:r>
            <a:r>
              <a:rPr lang="cs-CZ" dirty="0"/>
              <a:t>,DAVIES Paul A: </a:t>
            </a:r>
            <a:r>
              <a:rPr lang="cs-CZ" i="1" dirty="0"/>
              <a:t>Maturita </a:t>
            </a:r>
            <a:r>
              <a:rPr lang="cs-CZ" i="1" dirty="0" err="1"/>
              <a:t>Solutions</a:t>
            </a:r>
            <a:r>
              <a:rPr lang="cs-CZ" i="1" dirty="0"/>
              <a:t>, </a:t>
            </a:r>
            <a:r>
              <a:rPr lang="cs-CZ" dirty="0"/>
              <a:t>Oxford University </a:t>
            </a:r>
            <a:r>
              <a:rPr lang="cs-CZ" dirty="0" err="1"/>
              <a:t>Press</a:t>
            </a:r>
            <a:r>
              <a:rPr lang="cs-CZ" dirty="0"/>
              <a:t>, Oxford, 2007,ISBN 978-0-190455169-4.</a:t>
            </a:r>
          </a:p>
          <a:p>
            <a:r>
              <a:rPr lang="cs-CZ" dirty="0"/>
              <a:t>MURPHY, </a:t>
            </a:r>
            <a:r>
              <a:rPr lang="cs-CZ" dirty="0" err="1"/>
              <a:t>Raymond</a:t>
            </a:r>
            <a:r>
              <a:rPr lang="cs-CZ" dirty="0"/>
              <a:t>: </a:t>
            </a:r>
            <a:r>
              <a:rPr lang="cs-CZ" i="1" dirty="0" err="1"/>
              <a:t>English</a:t>
            </a:r>
            <a:r>
              <a:rPr lang="cs-CZ" i="1" dirty="0"/>
              <a:t> </a:t>
            </a:r>
            <a:r>
              <a:rPr lang="cs-CZ" i="1" dirty="0" err="1"/>
              <a:t>Grammar</a:t>
            </a:r>
            <a:r>
              <a:rPr lang="cs-CZ" i="1" dirty="0"/>
              <a:t> in Use, </a:t>
            </a:r>
            <a:r>
              <a:rPr lang="cs-CZ" dirty="0"/>
              <a:t>Cambridge University </a:t>
            </a:r>
            <a:r>
              <a:rPr lang="cs-CZ" dirty="0" err="1"/>
              <a:t>Press</a:t>
            </a:r>
            <a:r>
              <a:rPr lang="cs-CZ" dirty="0"/>
              <a:t>, 1994, ISBN 0-521-43680-X.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191</TotalTime>
  <Words>216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                       </vt:lpstr>
      <vt:lpstr>Expressions of quantity </vt:lpstr>
      <vt:lpstr>Snímek 3</vt:lpstr>
      <vt:lpstr>B) Much, many and a lot/lots of </vt:lpstr>
      <vt:lpstr>C) A few and a little 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Aduška</dc:creator>
  <cp:lastModifiedBy>Aduška</cp:lastModifiedBy>
  <cp:revision>23</cp:revision>
  <dcterms:created xsi:type="dcterms:W3CDTF">2013-04-28T16:01:33Z</dcterms:created>
  <dcterms:modified xsi:type="dcterms:W3CDTF">2013-09-24T19:14:17Z</dcterms:modified>
</cp:coreProperties>
</file>