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F6ECE-E8B6-4D84-BE56-60BC2BEAEA43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AFB2-40ED-4093-9D74-4B6D659699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F6ECE-E8B6-4D84-BE56-60BC2BEAEA43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AFB2-40ED-4093-9D74-4B6D659699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F6ECE-E8B6-4D84-BE56-60BC2BEAEA43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AFB2-40ED-4093-9D74-4B6D659699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F6ECE-E8B6-4D84-BE56-60BC2BEAEA43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AFB2-40ED-4093-9D74-4B6D659699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F6ECE-E8B6-4D84-BE56-60BC2BEAEA43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AFB2-40ED-4093-9D74-4B6D659699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F6ECE-E8B6-4D84-BE56-60BC2BEAEA43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AFB2-40ED-4093-9D74-4B6D659699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F6ECE-E8B6-4D84-BE56-60BC2BEAEA43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AFB2-40ED-4093-9D74-4B6D659699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F6ECE-E8B6-4D84-BE56-60BC2BEAEA43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AFB2-40ED-4093-9D74-4B6D659699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F6ECE-E8B6-4D84-BE56-60BC2BEAEA43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AFB2-40ED-4093-9D74-4B6D659699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F6ECE-E8B6-4D84-BE56-60BC2BEAEA43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AFB2-40ED-4093-9D74-4B6D659699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F6ECE-E8B6-4D84-BE56-60BC2BEAEA43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AFB2-40ED-4093-9D74-4B6D659699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9F6ECE-E8B6-4D84-BE56-60BC2BEAEA43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86AFB2-40ED-4093-9D74-4B6D659699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otosearch.com/photos-images/clothes-shop.html" TargetMode="External"/><Relationship Id="rId13" Type="http://schemas.openxmlformats.org/officeDocument/2006/relationships/hyperlink" Target="http://www.fotosearch.com/photos-images/butchers.html" TargetMode="External"/><Relationship Id="rId3" Type="http://schemas.openxmlformats.org/officeDocument/2006/relationships/hyperlink" Target="http://www.fotosearch.com/photos-images/fruits-shop.html" TargetMode="External"/><Relationship Id="rId7" Type="http://schemas.openxmlformats.org/officeDocument/2006/relationships/hyperlink" Target="http://www.fotosearch.com/photos-images/baker-s.html" TargetMode="External"/><Relationship Id="rId12" Type="http://schemas.openxmlformats.org/officeDocument/2006/relationships/hyperlink" Target="http://www.fotosearch.com/photos-images/toy-shop.html" TargetMode="External"/><Relationship Id="rId2" Type="http://schemas.openxmlformats.org/officeDocument/2006/relationships/hyperlink" Target="http://www.fotosearch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otosearch.com/photos-images/wine-shop.html" TargetMode="External"/><Relationship Id="rId11" Type="http://schemas.openxmlformats.org/officeDocument/2006/relationships/hyperlink" Target="http://www.fotosearch.com/photos-images/florist.html" TargetMode="External"/><Relationship Id="rId5" Type="http://schemas.openxmlformats.org/officeDocument/2006/relationships/hyperlink" Target="http://www.fotosearch.com/photos-images/handcraft-shop.html" TargetMode="External"/><Relationship Id="rId10" Type="http://schemas.openxmlformats.org/officeDocument/2006/relationships/hyperlink" Target="http://www.fotosearch.com/photos-images/spice-shop.html" TargetMode="External"/><Relationship Id="rId4" Type="http://schemas.openxmlformats.org/officeDocument/2006/relationships/hyperlink" Target="http://www.fotosearch.com/photos-images/sweet-shop.html" TargetMode="External"/><Relationship Id="rId9" Type="http://schemas.openxmlformats.org/officeDocument/2006/relationships/hyperlink" Target="http://www.fotosearch.com/photos-images/jeweler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786" y="428604"/>
            <a:ext cx="7429552" cy="585791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32500" lnSpcReduction="20000"/>
          </a:bodyPr>
          <a:lstStyle/>
          <a:p>
            <a:pPr algn="l"/>
            <a:r>
              <a:rPr lang="cs-CZ" sz="3700" i="1" dirty="0" smtClean="0">
                <a:solidFill>
                  <a:schemeClr val="bg1"/>
                </a:solidFill>
              </a:rPr>
              <a:t/>
            </a:r>
            <a:br>
              <a:rPr lang="cs-CZ" sz="3700" i="1" dirty="0" smtClean="0">
                <a:solidFill>
                  <a:schemeClr val="bg1"/>
                </a:solidFill>
              </a:rPr>
            </a:br>
            <a:r>
              <a:rPr lang="cs-CZ" sz="4000" b="1" i="1" dirty="0" smtClean="0"/>
              <a:t>Datum: 3.3.2013</a:t>
            </a:r>
            <a:endParaRPr lang="cs-CZ" sz="4000" dirty="0" smtClean="0"/>
          </a:p>
          <a:p>
            <a:pPr algn="l"/>
            <a:r>
              <a:rPr lang="cs-CZ" sz="4000" b="1" dirty="0" smtClean="0"/>
              <a:t> </a:t>
            </a:r>
            <a:endParaRPr lang="cs-CZ" sz="4000" dirty="0" smtClean="0"/>
          </a:p>
          <a:p>
            <a:pPr algn="l"/>
            <a:r>
              <a:rPr lang="cs-CZ" sz="4000" b="1" i="1" dirty="0" smtClean="0"/>
              <a:t>Projekt:</a:t>
            </a:r>
            <a:r>
              <a:rPr lang="cs-CZ" sz="4000" b="1" dirty="0" smtClean="0"/>
              <a:t> Kvalitní výuka</a:t>
            </a:r>
            <a:endParaRPr lang="cs-CZ" sz="4000" dirty="0" smtClean="0"/>
          </a:p>
          <a:p>
            <a:pPr algn="l"/>
            <a:r>
              <a:rPr lang="cs-CZ" sz="4000" b="1" dirty="0" smtClean="0"/>
              <a:t> </a:t>
            </a:r>
            <a:endParaRPr lang="cs-CZ" sz="4000" dirty="0" smtClean="0"/>
          </a:p>
          <a:p>
            <a:pPr algn="l"/>
            <a:r>
              <a:rPr lang="cs-CZ" sz="4000" b="1" i="1" dirty="0" smtClean="0"/>
              <a:t>Registrační číslo:</a:t>
            </a:r>
            <a:r>
              <a:rPr lang="cs-CZ" sz="4000" b="1" dirty="0" smtClean="0"/>
              <a:t> CZ.1.07/1.5.00/34.0731</a:t>
            </a:r>
            <a:endParaRPr lang="cs-CZ" sz="4000" dirty="0" smtClean="0"/>
          </a:p>
          <a:p>
            <a:pPr algn="l"/>
            <a:r>
              <a:rPr lang="cs-CZ" sz="4000" b="1" dirty="0" smtClean="0"/>
              <a:t> </a:t>
            </a:r>
            <a:endParaRPr lang="cs-CZ" sz="4000" dirty="0" smtClean="0"/>
          </a:p>
          <a:p>
            <a:pPr algn="l"/>
            <a:r>
              <a:rPr lang="cs-CZ" sz="4000" b="1" i="1" dirty="0" smtClean="0"/>
              <a:t>Číslo DUM:</a:t>
            </a:r>
            <a:r>
              <a:rPr lang="cs-CZ" sz="4000" b="1" dirty="0" smtClean="0"/>
              <a:t> VY_22_INOVACE_8	</a:t>
            </a:r>
            <a:endParaRPr lang="cs-CZ" sz="4000" dirty="0" smtClean="0"/>
          </a:p>
          <a:p>
            <a:pPr algn="l"/>
            <a:r>
              <a:rPr lang="cs-CZ" sz="4000" b="1" i="1" dirty="0" smtClean="0"/>
              <a:t>Jméno autora:</a:t>
            </a:r>
            <a:r>
              <a:rPr lang="cs-CZ" sz="4000" b="1" dirty="0" smtClean="0"/>
              <a:t> Irena Moučková</a:t>
            </a:r>
            <a:endParaRPr lang="cs-CZ" sz="4000" dirty="0" smtClean="0"/>
          </a:p>
          <a:p>
            <a:pPr algn="l"/>
            <a:r>
              <a:rPr lang="cs-CZ" sz="4000" b="1" i="1" dirty="0" smtClean="0"/>
              <a:t>Název práce: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Shops</a:t>
            </a:r>
            <a:r>
              <a:rPr lang="cs-CZ" sz="4000" b="1" dirty="0" smtClean="0"/>
              <a:t> – </a:t>
            </a:r>
            <a:r>
              <a:rPr lang="cs-CZ" sz="4000" b="1" dirty="0" err="1" smtClean="0"/>
              <a:t>labelling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photos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with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names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of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shops</a:t>
            </a:r>
            <a:endParaRPr lang="cs-CZ" sz="4000" dirty="0" smtClean="0"/>
          </a:p>
          <a:p>
            <a:pPr algn="l"/>
            <a:r>
              <a:rPr lang="cs-CZ" sz="4000" b="1" i="1" dirty="0" smtClean="0"/>
              <a:t>Předmět:</a:t>
            </a:r>
            <a:r>
              <a:rPr lang="cs-CZ" sz="4000" b="1" dirty="0" smtClean="0"/>
              <a:t> anglický jazyk</a:t>
            </a:r>
            <a:endParaRPr lang="cs-CZ" sz="4000" dirty="0" smtClean="0"/>
          </a:p>
          <a:p>
            <a:pPr algn="l"/>
            <a:r>
              <a:rPr lang="cs-CZ" sz="4000" b="1" i="1" dirty="0" smtClean="0"/>
              <a:t>Ročník:</a:t>
            </a:r>
            <a:r>
              <a:rPr lang="cs-CZ" sz="4000" b="1" dirty="0" smtClean="0"/>
              <a:t> 1</a:t>
            </a:r>
            <a:endParaRPr lang="cs-CZ" sz="4000" dirty="0" smtClean="0"/>
          </a:p>
          <a:p>
            <a:pPr algn="l"/>
            <a:r>
              <a:rPr lang="cs-CZ" sz="4000" b="1" dirty="0" smtClean="0"/>
              <a:t> </a:t>
            </a:r>
            <a:endParaRPr lang="cs-CZ" sz="4000" dirty="0" smtClean="0"/>
          </a:p>
          <a:p>
            <a:pPr algn="l"/>
            <a:r>
              <a:rPr lang="cs-CZ" sz="4000" b="1" i="1" dirty="0" smtClean="0"/>
              <a:t>Časová dotace:</a:t>
            </a:r>
            <a:r>
              <a:rPr lang="cs-CZ" sz="4000" b="1" dirty="0" smtClean="0"/>
              <a:t> 10 minut</a:t>
            </a:r>
            <a:endParaRPr lang="cs-CZ" sz="4000" dirty="0" smtClean="0"/>
          </a:p>
          <a:p>
            <a:pPr algn="l"/>
            <a:r>
              <a:rPr lang="cs-CZ" sz="4000" b="1" i="1" dirty="0" smtClean="0"/>
              <a:t>Vzdělávací cíl:</a:t>
            </a:r>
            <a:r>
              <a:rPr lang="cs-CZ" sz="4000" b="1" dirty="0" smtClean="0"/>
              <a:t> Opakování a procvičování slovní zásoby – názvy obchodů.</a:t>
            </a:r>
            <a:endParaRPr lang="cs-CZ" sz="4000" dirty="0" smtClean="0"/>
          </a:p>
          <a:p>
            <a:pPr algn="l"/>
            <a:r>
              <a:rPr lang="cs-CZ" sz="4000" b="1" dirty="0" smtClean="0"/>
              <a:t>                          Studenti zároveň pojmenovávají zboží, které vidí na obrázcích a </a:t>
            </a:r>
            <a:endParaRPr lang="cs-CZ" sz="4000" dirty="0" smtClean="0"/>
          </a:p>
          <a:p>
            <a:pPr algn="l"/>
            <a:r>
              <a:rPr lang="cs-CZ" sz="4000" b="1" dirty="0" smtClean="0"/>
              <a:t>                          které se v těchto obchodech prodává.</a:t>
            </a:r>
            <a:endParaRPr lang="cs-CZ" sz="4000" dirty="0" smtClean="0"/>
          </a:p>
          <a:p>
            <a:pPr algn="l"/>
            <a:r>
              <a:rPr lang="cs-CZ" sz="4000" b="1" i="1" dirty="0" smtClean="0"/>
              <a:t>Pomůcky:</a:t>
            </a:r>
            <a:r>
              <a:rPr lang="cs-CZ" sz="4000" b="1" dirty="0" smtClean="0"/>
              <a:t> pracovní list, slovník, psací potřeby</a:t>
            </a:r>
            <a:endParaRPr lang="cs-CZ" sz="4000" dirty="0" smtClean="0"/>
          </a:p>
          <a:p>
            <a:pPr algn="l"/>
            <a:r>
              <a:rPr lang="cs-CZ" sz="4000" b="1" i="1" dirty="0" smtClean="0"/>
              <a:t>Poznámka:</a:t>
            </a:r>
            <a:r>
              <a:rPr lang="cs-CZ" sz="4000" b="1" dirty="0" smtClean="0"/>
              <a:t> Žáci pracují ve dvojicích. Ověří si správnost svého řešení se správným</a:t>
            </a:r>
            <a:endParaRPr lang="cs-CZ" sz="4000" dirty="0" smtClean="0"/>
          </a:p>
          <a:p>
            <a:pPr algn="l"/>
            <a:r>
              <a:rPr lang="cs-CZ" sz="4000" b="1" dirty="0" smtClean="0"/>
              <a:t>                    řešením v </a:t>
            </a:r>
            <a:r>
              <a:rPr lang="cs-CZ" sz="4000" b="1" dirty="0" err="1" smtClean="0"/>
              <a:t>powerpointu</a:t>
            </a:r>
            <a:r>
              <a:rPr lang="cs-CZ" sz="4000" b="1" dirty="0" smtClean="0"/>
              <a:t>. </a:t>
            </a:r>
            <a:endParaRPr lang="cs-CZ" sz="4000" dirty="0" smtClean="0"/>
          </a:p>
          <a:p>
            <a:pPr algn="l"/>
            <a:r>
              <a:rPr lang="cs-CZ" sz="4000" b="1" i="1" dirty="0" smtClean="0"/>
              <a:t>Inovace:</a:t>
            </a:r>
            <a:r>
              <a:rPr lang="cs-CZ" sz="4000" b="1" dirty="0" smtClean="0"/>
              <a:t>  zapojení audiovizuální techniky do výuky</a:t>
            </a:r>
            <a:endParaRPr lang="cs-CZ" sz="4000" dirty="0" smtClean="0"/>
          </a:p>
          <a:p>
            <a:pPr algn="l"/>
            <a:r>
              <a:rPr lang="cs-CZ" sz="4000" dirty="0" smtClean="0"/>
              <a:t> </a:t>
            </a:r>
          </a:p>
          <a:p>
            <a:pPr algn="l"/>
            <a:r>
              <a:rPr lang="cs-CZ" sz="4000" dirty="0" smtClean="0"/>
              <a:t> </a:t>
            </a:r>
          </a:p>
          <a:p>
            <a:pPr algn="l"/>
            <a:r>
              <a:rPr lang="cs-CZ" sz="4000" dirty="0" smtClean="0"/>
              <a:t> </a:t>
            </a:r>
          </a:p>
          <a:p>
            <a:pPr algn="l"/>
            <a:r>
              <a:rPr lang="cs-CZ" sz="4000" dirty="0" smtClean="0"/>
              <a:t> </a:t>
            </a:r>
          </a:p>
          <a:p>
            <a:r>
              <a:rPr lang="cs-CZ" sz="3700" dirty="0">
                <a:solidFill>
                  <a:schemeClr val="bg1"/>
                </a:solidFill>
              </a:rPr>
              <a:t> </a:t>
            </a:r>
          </a:p>
          <a:p>
            <a:endParaRPr lang="cs-CZ" dirty="0"/>
          </a:p>
        </p:txBody>
      </p:sp>
      <p:pic>
        <p:nvPicPr>
          <p:cNvPr id="1026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"/>
            <a:ext cx="4214842" cy="1030709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500"/>
                            </p:stCondLst>
                            <p:childTnLst>
                              <p:par>
                                <p:cTn id="8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8000"/>
                            </p:stCondLst>
                            <p:childTnLst>
                              <p:par>
                                <p:cTn id="8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500"/>
                            </p:stCondLst>
                            <p:childTnLst>
                              <p:par>
                                <p:cTn id="9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9000"/>
                            </p:stCondLst>
                            <p:childTnLst>
                              <p:par>
                                <p:cTn id="9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9500"/>
                            </p:stCondLst>
                            <p:childTnLst>
                              <p:par>
                                <p:cTn id="10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0500"/>
                            </p:stCondLst>
                            <p:childTnLst>
                              <p:par>
                                <p:cTn id="1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1000"/>
                            </p:stCondLst>
                            <p:childTnLst>
                              <p:par>
                                <p:cTn id="1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1500"/>
                            </p:stCondLst>
                            <p:childTnLst>
                              <p:par>
                                <p:cTn id="1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0"/>
            <a:ext cx="8229600" cy="6583362"/>
          </a:xfrm>
        </p:spPr>
        <p:txBody>
          <a:bodyPr>
            <a:noAutofit/>
          </a:bodyPr>
          <a:lstStyle/>
          <a:p>
            <a:pPr lvl="0"/>
            <a:r>
              <a:rPr lang="cs-CZ" sz="1800" dirty="0" err="1">
                <a:solidFill>
                  <a:srgbClr val="FF66CC"/>
                </a:solidFill>
                <a:latin typeface="Colonna MT" pitchFamily="82" charset="0"/>
              </a:rPr>
              <a:t>Label</a:t>
            </a:r>
            <a:r>
              <a:rPr lang="cs-CZ" sz="1800" dirty="0">
                <a:solidFill>
                  <a:srgbClr val="FF66CC"/>
                </a:solidFill>
                <a:latin typeface="Colonna MT" pitchFamily="82" charset="0"/>
              </a:rPr>
              <a:t> </a:t>
            </a:r>
            <a:r>
              <a:rPr lang="cs-CZ" sz="1800" dirty="0" err="1">
                <a:solidFill>
                  <a:srgbClr val="FF66CC"/>
                </a:solidFill>
                <a:latin typeface="Colonna MT" pitchFamily="82" charset="0"/>
              </a:rPr>
              <a:t>the</a:t>
            </a:r>
            <a:r>
              <a:rPr lang="cs-CZ" sz="1800" dirty="0">
                <a:solidFill>
                  <a:srgbClr val="FF66CC"/>
                </a:solidFill>
                <a:latin typeface="Colonna MT" pitchFamily="82" charset="0"/>
              </a:rPr>
              <a:t> </a:t>
            </a:r>
            <a:r>
              <a:rPr lang="cs-CZ" sz="1800" dirty="0" err="1">
                <a:solidFill>
                  <a:srgbClr val="FF66CC"/>
                </a:solidFill>
                <a:latin typeface="Colonna MT" pitchFamily="82" charset="0"/>
              </a:rPr>
              <a:t>photos</a:t>
            </a:r>
            <a:r>
              <a:rPr lang="cs-CZ" sz="1800" dirty="0">
                <a:solidFill>
                  <a:srgbClr val="FF66CC"/>
                </a:solidFill>
                <a:latin typeface="Colonna MT" pitchFamily="82" charset="0"/>
              </a:rPr>
              <a:t> </a:t>
            </a:r>
            <a:r>
              <a:rPr lang="cs-CZ" sz="1800" dirty="0" err="1">
                <a:solidFill>
                  <a:srgbClr val="FF66CC"/>
                </a:solidFill>
                <a:latin typeface="Colonna MT" pitchFamily="82" charset="0"/>
              </a:rPr>
              <a:t>with</a:t>
            </a:r>
            <a:r>
              <a:rPr lang="cs-CZ" sz="1800" dirty="0">
                <a:solidFill>
                  <a:srgbClr val="FF66CC"/>
                </a:solidFill>
                <a:latin typeface="Colonna MT" pitchFamily="82" charset="0"/>
              </a:rPr>
              <a:t> </a:t>
            </a:r>
            <a:r>
              <a:rPr lang="cs-CZ" sz="1800" dirty="0" err="1">
                <a:solidFill>
                  <a:srgbClr val="FF66CC"/>
                </a:solidFill>
                <a:latin typeface="Colonna MT" pitchFamily="82" charset="0"/>
              </a:rPr>
              <a:t>shops</a:t>
            </a:r>
            <a:r>
              <a:rPr lang="cs-CZ" sz="1800" dirty="0">
                <a:solidFill>
                  <a:srgbClr val="FF66CC"/>
                </a:solidFill>
                <a:latin typeface="Colonna MT" pitchFamily="82" charset="0"/>
              </a:rPr>
              <a:t> </a:t>
            </a:r>
            <a:r>
              <a:rPr lang="cs-CZ" sz="1800" dirty="0" err="1">
                <a:solidFill>
                  <a:srgbClr val="FF66CC"/>
                </a:solidFill>
                <a:latin typeface="Colonna MT" pitchFamily="82" charset="0"/>
              </a:rPr>
              <a:t>from</a:t>
            </a:r>
            <a:r>
              <a:rPr lang="cs-CZ" sz="1800" dirty="0">
                <a:solidFill>
                  <a:srgbClr val="FF66CC"/>
                </a:solidFill>
                <a:latin typeface="Colonna MT" pitchFamily="82" charset="0"/>
              </a:rPr>
              <a:t> </a:t>
            </a:r>
            <a:r>
              <a:rPr lang="cs-CZ" sz="1800" dirty="0" err="1">
                <a:solidFill>
                  <a:srgbClr val="FF66CC"/>
                </a:solidFill>
                <a:latin typeface="Colonna MT" pitchFamily="82" charset="0"/>
              </a:rPr>
              <a:t>the</a:t>
            </a:r>
            <a:r>
              <a:rPr lang="cs-CZ" sz="1800" dirty="0">
                <a:solidFill>
                  <a:srgbClr val="FF66CC"/>
                </a:solidFill>
                <a:latin typeface="Colonna MT" pitchFamily="82" charset="0"/>
              </a:rPr>
              <a:t> box.</a:t>
            </a:r>
            <a:br>
              <a:rPr lang="cs-CZ" sz="1800" dirty="0">
                <a:solidFill>
                  <a:srgbClr val="FF66CC"/>
                </a:solidFill>
                <a:latin typeface="Colonna MT" pitchFamily="82" charset="0"/>
              </a:rPr>
            </a:b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sweet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 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shop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 ,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clothes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 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shop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 ,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baker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´s ,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spice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 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shop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, 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florist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 ,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toy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 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shop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, 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greengrocer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´s,  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butcher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´s, 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jewellery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, 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wine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 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shop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,  </a:t>
            </a:r>
            <a:r>
              <a:rPr lang="cs-CZ" sz="1800" b="1" i="1" dirty="0" err="1">
                <a:solidFill>
                  <a:srgbClr val="FF66CC"/>
                </a:solidFill>
                <a:latin typeface="Colonna MT" pitchFamily="82" charset="0"/>
              </a:rPr>
              <a:t>handcraft</a:t>
            </a:r>
            <a:r>
              <a:rPr lang="cs-CZ" sz="1800" b="1" i="1" dirty="0">
                <a:solidFill>
                  <a:srgbClr val="FF66CC"/>
                </a:solidFill>
                <a:latin typeface="Colonna MT" pitchFamily="82" charset="0"/>
              </a:rPr>
              <a:t> </a:t>
            </a:r>
            <a:r>
              <a:rPr lang="cs-CZ" sz="1800" b="1" i="1" dirty="0" err="1" smtClean="0">
                <a:solidFill>
                  <a:srgbClr val="FF66CC"/>
                </a:solidFill>
                <a:latin typeface="Colonna MT" pitchFamily="82" charset="0"/>
              </a:rPr>
              <a:t>shop</a:t>
            </a:r>
            <a:r>
              <a:rPr lang="cs-CZ" sz="1800" b="1" i="1" dirty="0" smtClean="0">
                <a:solidFill>
                  <a:srgbClr val="FF66CC"/>
                </a:solidFill>
                <a:latin typeface="Colonna MT" pitchFamily="82" charset="0"/>
              </a:rPr>
              <a:t/>
            </a:r>
            <a:br>
              <a:rPr lang="cs-CZ" sz="1800" b="1" i="1" dirty="0" smtClean="0">
                <a:solidFill>
                  <a:srgbClr val="FF66CC"/>
                </a:solidFill>
                <a:latin typeface="Colonna MT" pitchFamily="82" charset="0"/>
              </a:rPr>
            </a:br>
            <a:r>
              <a:rPr lang="cs-CZ" sz="1800" b="1" i="1" dirty="0" smtClean="0">
                <a:latin typeface="Colonna MT" pitchFamily="82" charset="0"/>
              </a:rPr>
              <a:t/>
            </a:r>
            <a:br>
              <a:rPr lang="cs-CZ" sz="1800" b="1" i="1" dirty="0" smtClean="0">
                <a:latin typeface="Colonna MT" pitchFamily="82" charset="0"/>
              </a:rPr>
            </a:br>
            <a:r>
              <a:rPr lang="cs-CZ" sz="1800" b="1" i="1" dirty="0" smtClean="0">
                <a:latin typeface="Colonna MT" pitchFamily="82" charset="0"/>
              </a:rPr>
              <a:t/>
            </a:r>
            <a:br>
              <a:rPr lang="cs-CZ" sz="1800" b="1" i="1" dirty="0" smtClean="0">
                <a:latin typeface="Colonna MT" pitchFamily="82" charset="0"/>
              </a:rPr>
            </a:br>
            <a:r>
              <a:rPr lang="cs-CZ" sz="1800" b="1" i="1" dirty="0">
                <a:latin typeface="Colonna MT" pitchFamily="82" charset="0"/>
              </a:rPr>
              <a:t/>
            </a:r>
            <a:br>
              <a:rPr lang="cs-CZ" sz="1800" b="1" i="1" dirty="0">
                <a:latin typeface="Colonna MT" pitchFamily="82" charset="0"/>
              </a:rPr>
            </a:br>
            <a:r>
              <a:rPr lang="cs-CZ" sz="1800" b="1" i="1" dirty="0" smtClean="0">
                <a:latin typeface="Colonna MT" pitchFamily="82" charset="0"/>
              </a:rPr>
              <a:t/>
            </a:r>
            <a:br>
              <a:rPr lang="cs-CZ" sz="1800" b="1" i="1" dirty="0" smtClean="0">
                <a:latin typeface="Colonna MT" pitchFamily="82" charset="0"/>
              </a:rPr>
            </a:br>
            <a:r>
              <a:rPr lang="cs-CZ" sz="1800" b="1" i="1" dirty="0" smtClean="0">
                <a:latin typeface="Colonna MT" pitchFamily="82" charset="0"/>
              </a:rPr>
              <a:t/>
            </a:r>
            <a:br>
              <a:rPr lang="cs-CZ" sz="1800" b="1" i="1" dirty="0" smtClean="0">
                <a:latin typeface="Colonna MT" pitchFamily="82" charset="0"/>
              </a:rPr>
            </a:br>
            <a:r>
              <a:rPr lang="cs-CZ" sz="1800" b="1" i="1" dirty="0" smtClean="0">
                <a:latin typeface="Colonna MT" pitchFamily="82" charset="0"/>
              </a:rPr>
              <a:t>                                    A………………………                             D……………………..</a:t>
            </a:r>
            <a:br>
              <a:rPr lang="cs-CZ" sz="1800" b="1" i="1" dirty="0" smtClean="0">
                <a:latin typeface="Colonna MT" pitchFamily="82" charset="0"/>
              </a:rPr>
            </a:br>
            <a:r>
              <a:rPr lang="cs-CZ" sz="1800" b="1" i="1" dirty="0" smtClean="0">
                <a:latin typeface="Colonna MT" pitchFamily="82" charset="0"/>
              </a:rPr>
              <a:t/>
            </a:r>
            <a:br>
              <a:rPr lang="cs-CZ" sz="1800" b="1" i="1" dirty="0" smtClean="0">
                <a:latin typeface="Colonna MT" pitchFamily="82" charset="0"/>
              </a:rPr>
            </a:br>
            <a:r>
              <a:rPr lang="cs-CZ" sz="1800" b="1" i="1" dirty="0" smtClean="0">
                <a:latin typeface="Colonna MT" pitchFamily="82" charset="0"/>
              </a:rPr>
              <a:t/>
            </a:r>
            <a:br>
              <a:rPr lang="cs-CZ" sz="1800" b="1" i="1" dirty="0" smtClean="0">
                <a:latin typeface="Colonna MT" pitchFamily="82" charset="0"/>
              </a:rPr>
            </a:br>
            <a:r>
              <a:rPr lang="cs-CZ" sz="1800" b="1" i="1" dirty="0" smtClean="0">
                <a:latin typeface="Colonna MT" pitchFamily="82" charset="0"/>
              </a:rPr>
              <a:t/>
            </a:r>
            <a:br>
              <a:rPr lang="cs-CZ" sz="1800" b="1" i="1" dirty="0" smtClean="0">
                <a:latin typeface="Colonna MT" pitchFamily="82" charset="0"/>
              </a:rPr>
            </a:br>
            <a:r>
              <a:rPr lang="cs-CZ" sz="1800" b="1" i="1" dirty="0" smtClean="0">
                <a:latin typeface="Colonna MT" pitchFamily="82" charset="0"/>
              </a:rPr>
              <a:t/>
            </a:r>
            <a:br>
              <a:rPr lang="cs-CZ" sz="1800" b="1" i="1" dirty="0" smtClean="0">
                <a:latin typeface="Colonna MT" pitchFamily="82" charset="0"/>
              </a:rPr>
            </a:br>
            <a:r>
              <a:rPr lang="cs-CZ" sz="1800" b="1" i="1" dirty="0" smtClean="0">
                <a:latin typeface="Colonna MT" pitchFamily="82" charset="0"/>
              </a:rPr>
              <a:t/>
            </a:r>
            <a:br>
              <a:rPr lang="cs-CZ" sz="1800" b="1" i="1" dirty="0" smtClean="0">
                <a:latin typeface="Colonna MT" pitchFamily="82" charset="0"/>
              </a:rPr>
            </a:br>
            <a:r>
              <a:rPr lang="cs-CZ" sz="1800" b="1" i="1" dirty="0" smtClean="0">
                <a:latin typeface="Colonna MT" pitchFamily="82" charset="0"/>
              </a:rPr>
              <a:t>                   B……………………………                                     E…………………</a:t>
            </a:r>
            <a:br>
              <a:rPr lang="cs-CZ" sz="1800" b="1" i="1" dirty="0" smtClean="0">
                <a:latin typeface="Colonna MT" pitchFamily="82" charset="0"/>
              </a:rPr>
            </a:br>
            <a:r>
              <a:rPr lang="cs-CZ" sz="1800" b="1" i="1" dirty="0">
                <a:latin typeface="Colonna MT" pitchFamily="82" charset="0"/>
              </a:rPr>
              <a:t/>
            </a:r>
            <a:br>
              <a:rPr lang="cs-CZ" sz="1800" b="1" i="1" dirty="0">
                <a:latin typeface="Colonna MT" pitchFamily="82" charset="0"/>
              </a:rPr>
            </a:br>
            <a:r>
              <a:rPr lang="cs-CZ" sz="1800" b="1" i="1" dirty="0" smtClean="0">
                <a:latin typeface="Colonna MT" pitchFamily="82" charset="0"/>
              </a:rPr>
              <a:t/>
            </a:r>
            <a:br>
              <a:rPr lang="cs-CZ" sz="1800" b="1" i="1" dirty="0" smtClean="0">
                <a:latin typeface="Colonna MT" pitchFamily="82" charset="0"/>
              </a:rPr>
            </a:br>
            <a:r>
              <a:rPr lang="cs-CZ" sz="1800" dirty="0">
                <a:latin typeface="Colonna MT" pitchFamily="82" charset="0"/>
              </a:rPr>
              <a:t/>
            </a:r>
            <a:br>
              <a:rPr lang="cs-CZ" sz="1800" dirty="0">
                <a:latin typeface="Colonna MT" pitchFamily="82" charset="0"/>
              </a:rPr>
            </a:br>
            <a:r>
              <a:rPr lang="cs-CZ" sz="1800" dirty="0" smtClean="0">
                <a:latin typeface="Colonna MT" pitchFamily="82" charset="0"/>
              </a:rPr>
              <a:t>                         </a:t>
            </a:r>
            <a:r>
              <a:rPr lang="cs-CZ" sz="1800" b="1" dirty="0" smtClean="0">
                <a:latin typeface="Colonna MT" pitchFamily="82" charset="0"/>
              </a:rPr>
              <a:t>C</a:t>
            </a:r>
            <a:r>
              <a:rPr lang="cs-CZ" sz="1800" dirty="0" smtClean="0">
                <a:latin typeface="Colonna MT" pitchFamily="82" charset="0"/>
              </a:rPr>
              <a:t>……………………………..                              </a:t>
            </a:r>
            <a:r>
              <a:rPr lang="cs-CZ" sz="1800" b="1" dirty="0" smtClean="0">
                <a:latin typeface="Colonna MT" pitchFamily="82" charset="0"/>
              </a:rPr>
              <a:t>F………………………</a:t>
            </a:r>
            <a:endParaRPr lang="cs-CZ" sz="1800" dirty="0">
              <a:latin typeface="Colonna MT" pitchFamily="82" charset="0"/>
            </a:endParaRPr>
          </a:p>
        </p:txBody>
      </p:sp>
      <p:pic>
        <p:nvPicPr>
          <p:cNvPr id="6" name="Obrázek 5" descr="C:\Users\uzivatel\Downloads\k1510737.jpg"/>
          <p:cNvPicPr/>
          <p:nvPr/>
        </p:nvPicPr>
        <p:blipFill>
          <a:blip r:embed="rId2"/>
          <a:srcRect l="-18342" r="-3335"/>
          <a:stretch>
            <a:fillRect/>
          </a:stretch>
        </p:blipFill>
        <p:spPr bwMode="auto">
          <a:xfrm>
            <a:off x="214282" y="5286388"/>
            <a:ext cx="1634500" cy="898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uzivatel\Downloads\k1667276.jpg"/>
          <p:cNvPicPr/>
          <p:nvPr/>
        </p:nvPicPr>
        <p:blipFill>
          <a:blip r:embed="rId3"/>
          <a:srcRect l="-13340" r="-21677"/>
          <a:stretch>
            <a:fillRect/>
          </a:stretch>
        </p:blipFill>
        <p:spPr bwMode="auto">
          <a:xfrm>
            <a:off x="4643438" y="2000240"/>
            <a:ext cx="1958703" cy="9725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Zástupný symbol pro obsah 12" descr="oo8.jpg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57158" y="1500174"/>
            <a:ext cx="2159000" cy="1435100"/>
          </a:xfrm>
        </p:spPr>
      </p:pic>
      <p:pic>
        <p:nvPicPr>
          <p:cNvPr id="14" name="Obrázek 13" descr="oo9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4282" y="3071810"/>
            <a:ext cx="2159000" cy="1435100"/>
          </a:xfrm>
          <a:prstGeom prst="rect">
            <a:avLst/>
          </a:prstGeom>
        </p:spPr>
      </p:pic>
      <p:pic>
        <p:nvPicPr>
          <p:cNvPr id="15" name="Obrázek 14" descr="oo10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4810" y="3214686"/>
            <a:ext cx="2159000" cy="1422400"/>
          </a:xfrm>
          <a:prstGeom prst="rect">
            <a:avLst/>
          </a:prstGeom>
        </p:spPr>
      </p:pic>
      <p:pic>
        <p:nvPicPr>
          <p:cNvPr id="18" name="Obrázek 17" descr="oo11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3438" y="4699000"/>
            <a:ext cx="1511300" cy="2159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2.89017E-6 C 0.00381 -0.01549 -0.00018 -0.01156 0.00954 -0.0148 C 0.01892 -0.02312 0.02933 -0.01942 0.03958 -0.0148 C 0.04583 -0.00694 0.05989 0.00254 0.06822 0.00647 C 0.0776 0.00532 0.09027 0.0067 0.09843 -0.00208 C 0.10017 -0.00393 0.10138 -0.00671 0.10312 -0.00832 C 0.10746 -0.01249 0.11406 -0.0148 0.11892 -0.01688 C 0.12048 -0.01757 0.12378 -0.01896 0.12378 -0.01896 C 0.12847 -0.01827 0.13333 -0.0185 0.13801 -0.01688 C 0.13992 -0.01619 0.14114 -0.01387 0.14287 -0.01272 C 0.146 -0.01064 0.15294 -0.00902 0.15555 -0.00832 C 0.16301 -0.00324 0.16597 -0.00185 0.16978 0.00855 C 0.17031 0.01341 0.16805 0.02104 0.17135 0.02335 C 0.1861 0.03399 0.18732 0.01873 0.19357 0.01064 C 0.196 0.0074 0.19895 0.00485 0.20156 0.00208 C 0.20555 -0.00231 0.21579 -0.00624 0.21579 -0.00624 C 0.21614 -0.00624 0.23888 -0.00601 0.246 -0.00208 C 0.25503 0.00301 0.25954 0.0067 0.26978 0.00855 C 0.27447 0.00786 0.27951 0.00809 0.28402 0.00647 C 0.28732 0.00532 0.28888 -0.00023 0.29183 -0.00208 C 0.29513 -0.00393 0.30156 -0.00624 0.30156 -0.00624 C 0.30399 -0.00601 0.32083 -0.00555 0.3269 -0.00208 C 0.33246 0.00116 0.33697 0.00601 0.34287 0.00855 C 0.35954 0.02335 0.37725 0.00694 0.38888 -0.00832 C 0.39044 -0.0141 0.38958 -0.02266 0.39357 -0.02543 C 0.39895 -0.0289 0.41683 -0.02197 0.42378 -0.01896 C 0.42881 -0.01457 0.43836 -0.00809 0.44287 -0.00208 C 0.44444 -2.89017E-6 0.44583 0.00254 0.44756 0.00416 C 0.45468 0.01064 0.46631 0.01133 0.47447 0.01272 C 0.47569 0.01225 0.48385 0.00994 0.48558 0.00855 C 0.48697 0.0074 0.48784 0.00578 0.48888 0.00416 C 0.4901 0.00231 0.49044 -0.00069 0.49201 -0.00208 C 0.49478 -0.00439 0.49843 -0.00486 0.50156 -0.00624 C 0.50312 -0.00694 0.50624 -0.00832 0.50624 -0.00832 C 0.51649 -0.00509 0.51718 -0.00439 0.52534 0.00647 C 0.52673 0.00832 0.52829 0.00971 0.53003 0.01064 C 0.53263 0.01179 0.53801 0.01272 0.53801 0.01272 " pathEditMode="relative" ptsTypes="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214554"/>
            <a:ext cx="8229600" cy="414340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G……………………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H…………………                                J....................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                               </a:t>
            </a:r>
            <a:br>
              <a:rPr lang="cs-CZ" sz="2000" dirty="0" smtClean="0"/>
            </a:br>
            <a:r>
              <a:rPr lang="cs-CZ" sz="2000" dirty="0" smtClean="0"/>
              <a:t>                                           I………………………                      K……………………</a:t>
            </a:r>
            <a:endParaRPr lang="cs-CZ" sz="2000" dirty="0"/>
          </a:p>
        </p:txBody>
      </p:sp>
      <p:pic>
        <p:nvPicPr>
          <p:cNvPr id="4" name="Zástupný symbol pro obsah 3" descr="C:\Users\uzivatel\Downloads\k2364324.jpg"/>
          <p:cNvPicPr>
            <a:picLocks noGrp="1"/>
          </p:cNvPicPr>
          <p:nvPr>
            <p:ph idx="1"/>
          </p:nvPr>
        </p:nvPicPr>
        <p:blipFill>
          <a:blip r:embed="rId2"/>
          <a:srcRect l="-10005" r="10005"/>
          <a:stretch>
            <a:fillRect/>
          </a:stretch>
        </p:blipFill>
        <p:spPr bwMode="auto">
          <a:xfrm>
            <a:off x="2000232" y="1785926"/>
            <a:ext cx="2159000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Users\uzivatel\Downloads\k3065437.jpg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5643578"/>
            <a:ext cx="1238665" cy="82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Users\uzivatel\Downloads\k6264736.jpg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43570" y="5572140"/>
            <a:ext cx="1192714" cy="79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oo12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596" y="3714752"/>
            <a:ext cx="2159000" cy="1435100"/>
          </a:xfrm>
          <a:prstGeom prst="rect">
            <a:avLst/>
          </a:prstGeom>
        </p:spPr>
      </p:pic>
      <p:pic>
        <p:nvPicPr>
          <p:cNvPr id="10" name="Obrázek 9" descr="oo13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7686" y="3071810"/>
            <a:ext cx="1435100" cy="2159000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913 -0.00532 C 0.04323 -0.02729 0.04514 -0.0407 0.04427 -0.06867 C 0.04531 -0.09133 0.04531 -0.11399 0.0474 -0.13642 C 0.05313 -0.19815 0.07431 -0.25896 0.08872 -0.31815 C 0.09635 -0.34983 0.10434 -0.39214 0.12691 -0.41133 C 0.1316 -0.41526 0.1375 -0.41526 0.14271 -0.41757 C 0.14913 -0.41688 0.1559 -0.4185 0.16181 -0.41549 C 0.17205 -0.41018 0.18125 -0.38336 0.18559 -0.3711 C 0.19028 -0.35746 0.19566 -0.34428 0.19983 -0.33087 C 0.20781 -0.30451 0.2125 -0.27677 0.22049 -0.25064 C 0.22257 -0.22428 0.22778 -0.19792 0.23316 -0.17226 C 0.23681 -0.12763 0.24479 -0.08532 0.25694 -0.04347 C 0.26458 -0.01711 0.27031 0.00832 0.29184 0.0178 C 0.29618 0.01641 0.30087 0.01664 0.30469 0.01364 C 0.30677 0.01202 0.30712 0.00832 0.30781 0.00532 C 0.31493 -0.02844 0.30694 -0.00532 0.31406 -0.02428 C 0.31684 -0.04162 0.3217 -0.05804 0.32517 -0.07515 C 0.32778 -0.0874 0.32656 -0.09133 0.3316 -0.10474 C 0.33976 -0.12648 0.33785 -0.12093 0.34427 -0.1385 C 0.34531 -0.14127 0.3474 -0.14705 0.3474 -0.14682 C 0.35 -0.16278 0.35642 -0.17156 0.36806 -0.17665 C 0.38247 -0.17457 0.38316 -0.17596 0.39028 -0.16185 C 0.39219 -0.15422 0.39531 -0.15191 0.39826 -0.14497 C 0.39948 -0.1422 0.39983 -0.13896 0.40139 -0.13642 C 0.4026 -0.13434 0.40469 -0.13364 0.40625 -0.13226 C 0.40833 -0.12393 0.41215 -0.11815 0.4158 -0.11099 C 0.42066 -0.09156 0.43715 -0.08625 0.45069 -0.08347 C 0.4533 -0.08231 0.45764 -0.07908 0.46024 -0.08347 C 0.46094 -0.08486 0.4651 -0.10312 0.46649 -0.10682 C 0.46997 -0.11607 0.47378 -0.12486 0.47917 -0.13226 C 0.48229 -0.14497 0.49115 -0.15168 0.49983 -0.15746 C 0.51406 -0.15515 0.51285 -0.15653 0.52049 -0.14266 C 0.52292 -0.13295 0.52326 -0.12625 0.52847 -0.11954 C 0.53056 -0.11052 0.53698 -0.09642 0.54115 -0.08786 C 0.54288 -0.0807 0.5441 -0.07376 0.54583 -0.06659 C 0.54688 -0.05341 0.54844 -0.04324 0.55069 -0.03075 C 0.55191 -0.02428 0.55538 -0.02058 0.55538 -0.01388 " pathEditMode="relative" rAng="0" ptsTypes="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" y="-1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642918"/>
            <a:ext cx="8229600" cy="161448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1600" dirty="0" err="1">
                <a:latin typeface="Arial Black" pitchFamily="34" charset="0"/>
              </a:rPr>
              <a:t>Solution</a:t>
            </a:r>
            <a:r>
              <a:rPr lang="cs-CZ" sz="1600" dirty="0">
                <a:latin typeface="Arial Black" pitchFamily="34" charset="0"/>
              </a:rPr>
              <a:t>:</a:t>
            </a:r>
          </a:p>
          <a:p>
            <a:r>
              <a:rPr lang="cs-CZ" sz="1600" dirty="0">
                <a:latin typeface="Arial Black" pitchFamily="34" charset="0"/>
              </a:rPr>
              <a:t> a) </a:t>
            </a:r>
            <a:r>
              <a:rPr lang="cs-CZ" sz="1600" dirty="0" err="1">
                <a:latin typeface="Arial Black" pitchFamily="34" charset="0"/>
              </a:rPr>
              <a:t>greengrocer</a:t>
            </a:r>
            <a:r>
              <a:rPr lang="cs-CZ" sz="1600" dirty="0">
                <a:latin typeface="Arial Black" pitchFamily="34" charset="0"/>
              </a:rPr>
              <a:t>´s b) </a:t>
            </a:r>
            <a:r>
              <a:rPr lang="cs-CZ" sz="1600" dirty="0" err="1">
                <a:latin typeface="Arial Black" pitchFamily="34" charset="0"/>
              </a:rPr>
              <a:t>handcraft</a:t>
            </a:r>
            <a:r>
              <a:rPr lang="cs-CZ" sz="1600" dirty="0">
                <a:latin typeface="Arial Black" pitchFamily="34" charset="0"/>
              </a:rPr>
              <a:t> </a:t>
            </a:r>
            <a:r>
              <a:rPr lang="cs-CZ" sz="1600" dirty="0" err="1">
                <a:latin typeface="Arial Black" pitchFamily="34" charset="0"/>
              </a:rPr>
              <a:t>shop</a:t>
            </a:r>
            <a:r>
              <a:rPr lang="cs-CZ" sz="1600" dirty="0">
                <a:latin typeface="Arial Black" pitchFamily="34" charset="0"/>
              </a:rPr>
              <a:t> c) </a:t>
            </a:r>
            <a:r>
              <a:rPr lang="cs-CZ" sz="1600" dirty="0" err="1">
                <a:latin typeface="Arial Black" pitchFamily="34" charset="0"/>
              </a:rPr>
              <a:t>wine</a:t>
            </a:r>
            <a:r>
              <a:rPr lang="cs-CZ" sz="1600" dirty="0">
                <a:latin typeface="Arial Black" pitchFamily="34" charset="0"/>
              </a:rPr>
              <a:t> </a:t>
            </a:r>
            <a:r>
              <a:rPr lang="cs-CZ" sz="1600" dirty="0" err="1">
                <a:latin typeface="Arial Black" pitchFamily="34" charset="0"/>
              </a:rPr>
              <a:t>shop</a:t>
            </a:r>
            <a:r>
              <a:rPr lang="cs-CZ" sz="1600" dirty="0">
                <a:latin typeface="Arial Black" pitchFamily="34" charset="0"/>
              </a:rPr>
              <a:t> d) </a:t>
            </a:r>
            <a:r>
              <a:rPr lang="cs-CZ" sz="1600" dirty="0" err="1">
                <a:latin typeface="Arial Black" pitchFamily="34" charset="0"/>
              </a:rPr>
              <a:t>sweet</a:t>
            </a:r>
            <a:r>
              <a:rPr lang="cs-CZ" sz="1600" dirty="0">
                <a:latin typeface="Arial Black" pitchFamily="34" charset="0"/>
              </a:rPr>
              <a:t> </a:t>
            </a:r>
            <a:r>
              <a:rPr lang="cs-CZ" sz="1600" dirty="0" err="1">
                <a:latin typeface="Arial Black" pitchFamily="34" charset="0"/>
              </a:rPr>
              <a:t>shop</a:t>
            </a:r>
            <a:r>
              <a:rPr lang="cs-CZ" sz="1600" dirty="0">
                <a:latin typeface="Arial Black" pitchFamily="34" charset="0"/>
              </a:rPr>
              <a:t> e) </a:t>
            </a:r>
            <a:r>
              <a:rPr lang="cs-CZ" sz="1600" dirty="0" err="1">
                <a:latin typeface="Arial Black" pitchFamily="34" charset="0"/>
              </a:rPr>
              <a:t>baker</a:t>
            </a:r>
            <a:r>
              <a:rPr lang="cs-CZ" sz="1600" dirty="0">
                <a:latin typeface="Arial Black" pitchFamily="34" charset="0"/>
              </a:rPr>
              <a:t>´s </a:t>
            </a:r>
          </a:p>
          <a:p>
            <a:r>
              <a:rPr lang="cs-CZ" sz="1600" dirty="0">
                <a:latin typeface="Arial Black" pitchFamily="34" charset="0"/>
              </a:rPr>
              <a:t>f)  </a:t>
            </a:r>
            <a:r>
              <a:rPr lang="cs-CZ" sz="1600" dirty="0" err="1">
                <a:latin typeface="Arial Black" pitchFamily="34" charset="0"/>
              </a:rPr>
              <a:t>clothes</a:t>
            </a:r>
            <a:r>
              <a:rPr lang="cs-CZ" sz="1600" dirty="0">
                <a:latin typeface="Arial Black" pitchFamily="34" charset="0"/>
              </a:rPr>
              <a:t> </a:t>
            </a:r>
            <a:r>
              <a:rPr lang="cs-CZ" sz="1600" dirty="0" err="1">
                <a:latin typeface="Arial Black" pitchFamily="34" charset="0"/>
              </a:rPr>
              <a:t>shop</a:t>
            </a:r>
            <a:r>
              <a:rPr lang="cs-CZ" sz="1600" dirty="0">
                <a:latin typeface="Arial Black" pitchFamily="34" charset="0"/>
              </a:rPr>
              <a:t> g) </a:t>
            </a:r>
            <a:r>
              <a:rPr lang="cs-CZ" sz="1600" dirty="0" err="1">
                <a:latin typeface="Arial Black" pitchFamily="34" charset="0"/>
              </a:rPr>
              <a:t>spice</a:t>
            </a:r>
            <a:r>
              <a:rPr lang="cs-CZ" sz="1600" dirty="0">
                <a:latin typeface="Arial Black" pitchFamily="34" charset="0"/>
              </a:rPr>
              <a:t> </a:t>
            </a:r>
            <a:r>
              <a:rPr lang="cs-CZ" sz="1600" dirty="0" err="1">
                <a:latin typeface="Arial Black" pitchFamily="34" charset="0"/>
              </a:rPr>
              <a:t>shop</a:t>
            </a:r>
            <a:r>
              <a:rPr lang="cs-CZ" sz="1600" dirty="0">
                <a:latin typeface="Arial Black" pitchFamily="34" charset="0"/>
              </a:rPr>
              <a:t> h) </a:t>
            </a:r>
            <a:r>
              <a:rPr lang="cs-CZ" sz="1600" dirty="0" err="1">
                <a:latin typeface="Arial Black" pitchFamily="34" charset="0"/>
              </a:rPr>
              <a:t>jewellery</a:t>
            </a:r>
            <a:r>
              <a:rPr lang="cs-CZ" sz="1600" dirty="0">
                <a:latin typeface="Arial Black" pitchFamily="34" charset="0"/>
              </a:rPr>
              <a:t> </a:t>
            </a:r>
            <a:r>
              <a:rPr lang="cs-CZ" sz="1600" dirty="0" err="1">
                <a:latin typeface="Arial Black" pitchFamily="34" charset="0"/>
              </a:rPr>
              <a:t>shop</a:t>
            </a:r>
            <a:r>
              <a:rPr lang="cs-CZ" sz="1600" dirty="0">
                <a:latin typeface="Arial Black" pitchFamily="34" charset="0"/>
              </a:rPr>
              <a:t> i) </a:t>
            </a:r>
            <a:r>
              <a:rPr lang="cs-CZ" sz="1600" dirty="0" err="1">
                <a:latin typeface="Arial Black" pitchFamily="34" charset="0"/>
              </a:rPr>
              <a:t>toy</a:t>
            </a:r>
            <a:r>
              <a:rPr lang="cs-CZ" sz="1600" dirty="0">
                <a:latin typeface="Arial Black" pitchFamily="34" charset="0"/>
              </a:rPr>
              <a:t> </a:t>
            </a:r>
            <a:r>
              <a:rPr lang="cs-CZ" sz="1600" dirty="0" err="1">
                <a:latin typeface="Arial Black" pitchFamily="34" charset="0"/>
              </a:rPr>
              <a:t>shop</a:t>
            </a:r>
            <a:r>
              <a:rPr lang="cs-CZ" sz="1600" dirty="0">
                <a:latin typeface="Arial Black" pitchFamily="34" charset="0"/>
              </a:rPr>
              <a:t> j) </a:t>
            </a:r>
            <a:r>
              <a:rPr lang="cs-CZ" sz="1600" dirty="0" err="1">
                <a:latin typeface="Arial Black" pitchFamily="34" charset="0"/>
              </a:rPr>
              <a:t>butcher</a:t>
            </a:r>
            <a:r>
              <a:rPr lang="cs-CZ" sz="1600" dirty="0">
                <a:latin typeface="Arial Black" pitchFamily="34" charset="0"/>
              </a:rPr>
              <a:t>´s k)  </a:t>
            </a:r>
            <a:r>
              <a:rPr lang="cs-CZ" sz="1600" dirty="0" err="1">
                <a:latin typeface="Arial Black" pitchFamily="34" charset="0"/>
              </a:rPr>
              <a:t>florist</a:t>
            </a:r>
            <a:endParaRPr lang="cs-CZ" sz="1600" dirty="0">
              <a:latin typeface="Arial Black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Použité zdroje:</a:t>
            </a:r>
          </a:p>
          <a:p>
            <a:r>
              <a:rPr lang="cs-CZ" sz="1400" dirty="0"/>
              <a:t>SOARZ, Liz </a:t>
            </a:r>
            <a:r>
              <a:rPr lang="cs-CZ" sz="1400" dirty="0" err="1"/>
              <a:t>and</a:t>
            </a:r>
            <a:r>
              <a:rPr lang="cs-CZ" sz="1400" dirty="0"/>
              <a:t> John:</a:t>
            </a:r>
            <a:r>
              <a:rPr lang="cs-CZ" sz="1400" i="1" dirty="0"/>
              <a:t> New </a:t>
            </a:r>
            <a:r>
              <a:rPr lang="cs-CZ" sz="1400" i="1" dirty="0" err="1"/>
              <a:t>Headway</a:t>
            </a:r>
            <a:r>
              <a:rPr lang="cs-CZ" sz="1400" i="1" dirty="0"/>
              <a:t>,</a:t>
            </a:r>
            <a:r>
              <a:rPr lang="cs-CZ" sz="1400" dirty="0"/>
              <a:t> </a:t>
            </a:r>
            <a:r>
              <a:rPr lang="cs-CZ" sz="1400" dirty="0" err="1"/>
              <a:t>Pre</a:t>
            </a:r>
            <a:r>
              <a:rPr lang="cs-CZ" sz="1400" dirty="0"/>
              <a:t> – </a:t>
            </a:r>
            <a:r>
              <a:rPr lang="cs-CZ" sz="1400" dirty="0" err="1"/>
              <a:t>intermediate</a:t>
            </a:r>
            <a:r>
              <a:rPr lang="cs-CZ" sz="1400" dirty="0"/>
              <a:t>, Oxford University </a:t>
            </a:r>
            <a:r>
              <a:rPr lang="cs-CZ" sz="1400" dirty="0" err="1"/>
              <a:t>Press</a:t>
            </a:r>
            <a:r>
              <a:rPr lang="cs-CZ" sz="1400" dirty="0"/>
              <a:t>, Oxford, 2007, ISBN 978-0-19-471585-0.</a:t>
            </a:r>
          </a:p>
          <a:p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fotosearch.cz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fotosearch.com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photos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fruits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shop.html</a:t>
            </a:r>
            <a:r>
              <a:rPr lang="cs-CZ" sz="1400" dirty="0" smtClean="0">
                <a:hlinkClick r:id="rId3"/>
              </a:rPr>
              <a:t>#</a:t>
            </a:r>
            <a:r>
              <a:rPr lang="cs-CZ" sz="1400" dirty="0" err="1" smtClean="0">
                <a:hlinkClick r:id="rId3"/>
              </a:rPr>
              <a:t>comp.asp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recid</a:t>
            </a:r>
            <a:r>
              <a:rPr lang="cs-CZ" sz="1400" dirty="0" smtClean="0">
                <a:hlinkClick r:id="rId3"/>
              </a:rPr>
              <a:t>=3988671&amp;</a:t>
            </a:r>
            <a:r>
              <a:rPr lang="cs-CZ" sz="1400" dirty="0" err="1" smtClean="0">
                <a:hlinkClick r:id="rId3"/>
              </a:rPr>
              <a:t>xtra</a:t>
            </a:r>
            <a:r>
              <a:rPr lang="cs-CZ" sz="1400" dirty="0" smtClean="0"/>
              <a:t>=</a:t>
            </a:r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fotosearch.com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photos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images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sweet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shop.html</a:t>
            </a:r>
            <a:r>
              <a:rPr lang="cs-CZ" sz="1400" dirty="0" smtClean="0">
                <a:hlinkClick r:id="rId4"/>
              </a:rPr>
              <a:t>#</a:t>
            </a:r>
            <a:r>
              <a:rPr lang="cs-CZ" sz="1400" dirty="0" err="1" smtClean="0">
                <a:hlinkClick r:id="rId4"/>
              </a:rPr>
              <a:t>comp.asp</a:t>
            </a:r>
            <a:r>
              <a:rPr lang="cs-CZ" sz="1400" dirty="0" smtClean="0">
                <a:hlinkClick r:id="rId4"/>
              </a:rPr>
              <a:t>?</a:t>
            </a:r>
            <a:r>
              <a:rPr lang="cs-CZ" sz="1400" dirty="0" err="1" smtClean="0">
                <a:hlinkClick r:id="rId4"/>
              </a:rPr>
              <a:t>recid</a:t>
            </a:r>
            <a:r>
              <a:rPr lang="cs-CZ" sz="1400" dirty="0" smtClean="0">
                <a:hlinkClick r:id="rId4"/>
              </a:rPr>
              <a:t>=5282168&amp;</a:t>
            </a:r>
            <a:r>
              <a:rPr lang="cs-CZ" sz="1400" dirty="0" err="1" smtClean="0">
                <a:hlinkClick r:id="rId4"/>
              </a:rPr>
              <a:t>xtra</a:t>
            </a:r>
            <a:r>
              <a:rPr lang="cs-CZ" sz="1400" dirty="0" smtClean="0"/>
              <a:t>=</a:t>
            </a:r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fotosearch.com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photos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images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handcraft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shop.html</a:t>
            </a:r>
            <a:r>
              <a:rPr lang="cs-CZ" sz="1400" dirty="0" smtClean="0">
                <a:hlinkClick r:id="rId5"/>
              </a:rPr>
              <a:t>#</a:t>
            </a:r>
            <a:r>
              <a:rPr lang="cs-CZ" sz="1400" dirty="0" err="1" smtClean="0">
                <a:hlinkClick r:id="rId5"/>
              </a:rPr>
              <a:t>comp.asp</a:t>
            </a:r>
            <a:r>
              <a:rPr lang="cs-CZ" sz="1400" dirty="0" smtClean="0">
                <a:hlinkClick r:id="rId5"/>
              </a:rPr>
              <a:t>?</a:t>
            </a:r>
            <a:r>
              <a:rPr lang="cs-CZ" sz="1400" dirty="0" err="1" smtClean="0">
                <a:hlinkClick r:id="rId5"/>
              </a:rPr>
              <a:t>recid</a:t>
            </a:r>
            <a:r>
              <a:rPr lang="cs-CZ" sz="1400" dirty="0" smtClean="0">
                <a:hlinkClick r:id="rId5"/>
              </a:rPr>
              <a:t>=58773841&amp;</a:t>
            </a:r>
            <a:r>
              <a:rPr lang="cs-CZ" sz="1400" dirty="0" err="1" smtClean="0">
                <a:hlinkClick r:id="rId5"/>
              </a:rPr>
              <a:t>xtra</a:t>
            </a:r>
            <a:r>
              <a:rPr lang="cs-CZ" sz="1400" dirty="0" smtClean="0"/>
              <a:t>=</a:t>
            </a:r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fotosearch.com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photos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images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wine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shop.html</a:t>
            </a:r>
            <a:r>
              <a:rPr lang="cs-CZ" sz="1400" dirty="0" smtClean="0">
                <a:hlinkClick r:id="rId6"/>
              </a:rPr>
              <a:t>#</a:t>
            </a:r>
            <a:r>
              <a:rPr lang="cs-CZ" sz="1400" dirty="0" err="1" smtClean="0">
                <a:hlinkClick r:id="rId6"/>
              </a:rPr>
              <a:t>comp.asp</a:t>
            </a:r>
            <a:r>
              <a:rPr lang="cs-CZ" sz="1400" dirty="0" smtClean="0">
                <a:hlinkClick r:id="rId6"/>
              </a:rPr>
              <a:t>?</a:t>
            </a:r>
            <a:r>
              <a:rPr lang="cs-CZ" sz="1400" dirty="0" err="1" smtClean="0">
                <a:hlinkClick r:id="rId6"/>
              </a:rPr>
              <a:t>recid</a:t>
            </a:r>
            <a:r>
              <a:rPr lang="cs-CZ" sz="1400" dirty="0" smtClean="0">
                <a:hlinkClick r:id="rId6"/>
              </a:rPr>
              <a:t>=5199134&amp;</a:t>
            </a:r>
            <a:r>
              <a:rPr lang="cs-CZ" sz="1400" dirty="0" err="1" smtClean="0">
                <a:hlinkClick r:id="rId6"/>
              </a:rPr>
              <a:t>xtra</a:t>
            </a:r>
            <a:r>
              <a:rPr lang="cs-CZ" sz="1400" dirty="0" smtClean="0"/>
              <a:t>=</a:t>
            </a:r>
          </a:p>
          <a:p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fotosearch.com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photos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images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baker</a:t>
            </a:r>
            <a:r>
              <a:rPr lang="cs-CZ" sz="1400" dirty="0" smtClean="0">
                <a:hlinkClick r:id="rId7"/>
              </a:rPr>
              <a:t>-s.</a:t>
            </a:r>
            <a:r>
              <a:rPr lang="cs-CZ" sz="1400" dirty="0" err="1" smtClean="0">
                <a:hlinkClick r:id="rId7"/>
              </a:rPr>
              <a:t>html</a:t>
            </a:r>
            <a:r>
              <a:rPr lang="cs-CZ" sz="1400" dirty="0" smtClean="0">
                <a:hlinkClick r:id="rId7"/>
              </a:rPr>
              <a:t>#</a:t>
            </a:r>
            <a:r>
              <a:rPr lang="cs-CZ" sz="1400" dirty="0" err="1" smtClean="0">
                <a:hlinkClick r:id="rId7"/>
              </a:rPr>
              <a:t>comp.asp</a:t>
            </a:r>
            <a:r>
              <a:rPr lang="cs-CZ" sz="1400" dirty="0" smtClean="0">
                <a:hlinkClick r:id="rId7"/>
              </a:rPr>
              <a:t>?</a:t>
            </a:r>
            <a:r>
              <a:rPr lang="cs-CZ" sz="1400" dirty="0" err="1" smtClean="0">
                <a:hlinkClick r:id="rId7"/>
              </a:rPr>
              <a:t>recid</a:t>
            </a:r>
            <a:r>
              <a:rPr lang="cs-CZ" sz="1400" dirty="0" smtClean="0">
                <a:hlinkClick r:id="rId7"/>
              </a:rPr>
              <a:t>=1971674&amp;</a:t>
            </a:r>
            <a:r>
              <a:rPr lang="cs-CZ" sz="1400" dirty="0" err="1" smtClean="0">
                <a:hlinkClick r:id="rId7"/>
              </a:rPr>
              <a:t>xtra</a:t>
            </a:r>
            <a:r>
              <a:rPr lang="cs-CZ" sz="1400" dirty="0" smtClean="0"/>
              <a:t>=</a:t>
            </a:r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fotosearch.com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photos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images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clothes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shop.html</a:t>
            </a:r>
            <a:r>
              <a:rPr lang="cs-CZ" sz="1400" dirty="0" smtClean="0">
                <a:hlinkClick r:id="rId8"/>
              </a:rPr>
              <a:t>#</a:t>
            </a:r>
            <a:r>
              <a:rPr lang="cs-CZ" sz="1400" dirty="0" err="1" smtClean="0">
                <a:hlinkClick r:id="rId8"/>
              </a:rPr>
              <a:t>comp.asp</a:t>
            </a:r>
            <a:r>
              <a:rPr lang="cs-CZ" sz="1400" dirty="0" smtClean="0">
                <a:hlinkClick r:id="rId8"/>
              </a:rPr>
              <a:t>?</a:t>
            </a:r>
            <a:r>
              <a:rPr lang="cs-CZ" sz="1400" dirty="0" err="1" smtClean="0">
                <a:hlinkClick r:id="rId8"/>
              </a:rPr>
              <a:t>recid</a:t>
            </a:r>
            <a:r>
              <a:rPr lang="cs-CZ" sz="1400" dirty="0" smtClean="0">
                <a:hlinkClick r:id="rId8"/>
              </a:rPr>
              <a:t>=66624399&amp;</a:t>
            </a:r>
            <a:r>
              <a:rPr lang="cs-CZ" sz="1400" dirty="0" err="1" smtClean="0">
                <a:hlinkClick r:id="rId8"/>
              </a:rPr>
              <a:t>xtra</a:t>
            </a:r>
            <a:r>
              <a:rPr lang="cs-CZ" sz="1400" dirty="0" smtClean="0"/>
              <a:t>=</a:t>
            </a:r>
          </a:p>
          <a:p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fotosearch.com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photos</a:t>
            </a:r>
            <a:r>
              <a:rPr lang="cs-CZ" sz="1400" dirty="0" smtClean="0">
                <a:hlinkClick r:id="rId9"/>
              </a:rPr>
              <a:t>-</a:t>
            </a:r>
            <a:r>
              <a:rPr lang="cs-CZ" sz="1400" dirty="0" err="1" smtClean="0">
                <a:hlinkClick r:id="rId9"/>
              </a:rPr>
              <a:t>images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jewelery.html</a:t>
            </a:r>
            <a:r>
              <a:rPr lang="cs-CZ" sz="1400" dirty="0" smtClean="0">
                <a:hlinkClick r:id="rId9"/>
              </a:rPr>
              <a:t>#</a:t>
            </a:r>
            <a:r>
              <a:rPr lang="cs-CZ" sz="1400" dirty="0" err="1" smtClean="0">
                <a:hlinkClick r:id="rId9"/>
              </a:rPr>
              <a:t>comp.asp</a:t>
            </a:r>
            <a:r>
              <a:rPr lang="cs-CZ" sz="1400" dirty="0" smtClean="0">
                <a:hlinkClick r:id="rId9"/>
              </a:rPr>
              <a:t>?</a:t>
            </a:r>
            <a:r>
              <a:rPr lang="cs-CZ" sz="1400" dirty="0" err="1" smtClean="0">
                <a:hlinkClick r:id="rId9"/>
              </a:rPr>
              <a:t>recid</a:t>
            </a:r>
            <a:r>
              <a:rPr lang="cs-CZ" sz="1400" dirty="0" smtClean="0">
                <a:hlinkClick r:id="rId9"/>
              </a:rPr>
              <a:t>=66073784&amp;</a:t>
            </a:r>
            <a:r>
              <a:rPr lang="cs-CZ" sz="1400" dirty="0" err="1" smtClean="0">
                <a:hlinkClick r:id="rId9"/>
              </a:rPr>
              <a:t>xtra</a:t>
            </a:r>
            <a:r>
              <a:rPr lang="cs-CZ" sz="1400" dirty="0" smtClean="0"/>
              <a:t>=</a:t>
            </a:r>
          </a:p>
          <a:p>
            <a:r>
              <a:rPr lang="cs-CZ" sz="1400" dirty="0" smtClean="0">
                <a:hlinkClick r:id="rId10"/>
              </a:rPr>
              <a:t>http://www.</a:t>
            </a:r>
            <a:r>
              <a:rPr lang="cs-CZ" sz="1400" dirty="0" err="1" smtClean="0">
                <a:hlinkClick r:id="rId10"/>
              </a:rPr>
              <a:t>fotosearch.com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photos</a:t>
            </a:r>
            <a:r>
              <a:rPr lang="cs-CZ" sz="1400" dirty="0" smtClean="0">
                <a:hlinkClick r:id="rId10"/>
              </a:rPr>
              <a:t>-</a:t>
            </a:r>
            <a:r>
              <a:rPr lang="cs-CZ" sz="1400" dirty="0" err="1" smtClean="0">
                <a:hlinkClick r:id="rId10"/>
              </a:rPr>
              <a:t>images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spice</a:t>
            </a:r>
            <a:r>
              <a:rPr lang="cs-CZ" sz="1400" dirty="0" smtClean="0">
                <a:hlinkClick r:id="rId10"/>
              </a:rPr>
              <a:t>-</a:t>
            </a:r>
            <a:r>
              <a:rPr lang="cs-CZ" sz="1400" dirty="0" err="1" smtClean="0">
                <a:hlinkClick r:id="rId10"/>
              </a:rPr>
              <a:t>shop.html</a:t>
            </a:r>
            <a:r>
              <a:rPr lang="cs-CZ" sz="1400" dirty="0" smtClean="0">
                <a:hlinkClick r:id="rId10"/>
              </a:rPr>
              <a:t>#</a:t>
            </a:r>
            <a:r>
              <a:rPr lang="cs-CZ" sz="1400" dirty="0" err="1" smtClean="0">
                <a:hlinkClick r:id="rId10"/>
              </a:rPr>
              <a:t>comp.asp</a:t>
            </a:r>
            <a:r>
              <a:rPr lang="cs-CZ" sz="1400" dirty="0" smtClean="0">
                <a:hlinkClick r:id="rId10"/>
              </a:rPr>
              <a:t>?</a:t>
            </a:r>
            <a:r>
              <a:rPr lang="cs-CZ" sz="1400" dirty="0" err="1" smtClean="0">
                <a:hlinkClick r:id="rId10"/>
              </a:rPr>
              <a:t>recid</a:t>
            </a:r>
            <a:r>
              <a:rPr lang="cs-CZ" sz="1400" dirty="0" smtClean="0">
                <a:hlinkClick r:id="rId10"/>
              </a:rPr>
              <a:t>=54298285&amp;</a:t>
            </a:r>
            <a:r>
              <a:rPr lang="cs-CZ" sz="1400" dirty="0" err="1" smtClean="0">
                <a:hlinkClick r:id="rId10"/>
              </a:rPr>
              <a:t>xtra</a:t>
            </a:r>
            <a:r>
              <a:rPr lang="cs-CZ" sz="1400" dirty="0" smtClean="0"/>
              <a:t>=</a:t>
            </a:r>
          </a:p>
          <a:p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fotosearch.com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photos</a:t>
            </a:r>
            <a:r>
              <a:rPr lang="cs-CZ" sz="1400" dirty="0" smtClean="0">
                <a:hlinkClick r:id="rId11"/>
              </a:rPr>
              <a:t>-</a:t>
            </a:r>
            <a:r>
              <a:rPr lang="cs-CZ" sz="1400" dirty="0" err="1" smtClean="0">
                <a:hlinkClick r:id="rId11"/>
              </a:rPr>
              <a:t>images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florist.html</a:t>
            </a:r>
            <a:r>
              <a:rPr lang="cs-CZ" sz="1400" dirty="0" smtClean="0">
                <a:hlinkClick r:id="rId11"/>
              </a:rPr>
              <a:t>#</a:t>
            </a:r>
            <a:r>
              <a:rPr lang="cs-CZ" sz="1400" dirty="0" err="1" smtClean="0">
                <a:hlinkClick r:id="rId11"/>
              </a:rPr>
              <a:t>comp.asp</a:t>
            </a:r>
            <a:r>
              <a:rPr lang="cs-CZ" sz="1400" dirty="0" smtClean="0">
                <a:hlinkClick r:id="rId11"/>
              </a:rPr>
              <a:t>?</a:t>
            </a:r>
            <a:r>
              <a:rPr lang="cs-CZ" sz="1400" dirty="0" err="1" smtClean="0">
                <a:hlinkClick r:id="rId11"/>
              </a:rPr>
              <a:t>recid</a:t>
            </a:r>
            <a:r>
              <a:rPr lang="cs-CZ" sz="1400" dirty="0" smtClean="0">
                <a:hlinkClick r:id="rId11"/>
              </a:rPr>
              <a:t>=58124653&amp;</a:t>
            </a:r>
            <a:r>
              <a:rPr lang="cs-CZ" sz="1400" dirty="0" err="1" smtClean="0">
                <a:hlinkClick r:id="rId11"/>
              </a:rPr>
              <a:t>xtra</a:t>
            </a:r>
            <a:r>
              <a:rPr lang="cs-CZ" sz="1400" dirty="0" smtClean="0"/>
              <a:t>=</a:t>
            </a:r>
          </a:p>
          <a:p>
            <a:r>
              <a:rPr lang="cs-CZ" sz="1400" dirty="0" smtClean="0">
                <a:hlinkClick r:id="rId12"/>
              </a:rPr>
              <a:t>http://www.</a:t>
            </a:r>
            <a:r>
              <a:rPr lang="cs-CZ" sz="1400" dirty="0" err="1" smtClean="0">
                <a:hlinkClick r:id="rId12"/>
              </a:rPr>
              <a:t>fotosearch.com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photos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images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toy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shop.html</a:t>
            </a:r>
            <a:r>
              <a:rPr lang="cs-CZ" sz="1400" dirty="0" smtClean="0">
                <a:hlinkClick r:id="rId12"/>
              </a:rPr>
              <a:t>#</a:t>
            </a:r>
            <a:r>
              <a:rPr lang="cs-CZ" sz="1400" dirty="0" err="1" smtClean="0">
                <a:hlinkClick r:id="rId12"/>
              </a:rPr>
              <a:t>comp.asp</a:t>
            </a:r>
            <a:r>
              <a:rPr lang="cs-CZ" sz="1400" dirty="0" smtClean="0">
                <a:hlinkClick r:id="rId12"/>
              </a:rPr>
              <a:t>?</a:t>
            </a:r>
            <a:r>
              <a:rPr lang="cs-CZ" sz="1400" dirty="0" err="1" smtClean="0">
                <a:hlinkClick r:id="rId12"/>
              </a:rPr>
              <a:t>recid</a:t>
            </a:r>
            <a:r>
              <a:rPr lang="cs-CZ" sz="1400" dirty="0" smtClean="0">
                <a:hlinkClick r:id="rId12"/>
              </a:rPr>
              <a:t>=55091347&amp;</a:t>
            </a:r>
            <a:r>
              <a:rPr lang="cs-CZ" sz="1400" dirty="0" err="1" smtClean="0">
                <a:hlinkClick r:id="rId12"/>
              </a:rPr>
              <a:t>xtra</a:t>
            </a:r>
            <a:r>
              <a:rPr lang="cs-CZ" sz="1400" dirty="0" smtClean="0"/>
              <a:t>=</a:t>
            </a:r>
          </a:p>
          <a:p>
            <a:r>
              <a:rPr lang="cs-CZ" sz="1400" dirty="0" smtClean="0">
                <a:hlinkClick r:id="rId13"/>
              </a:rPr>
              <a:t>http://www.</a:t>
            </a:r>
            <a:r>
              <a:rPr lang="cs-CZ" sz="1400" dirty="0" err="1" smtClean="0">
                <a:hlinkClick r:id="rId13"/>
              </a:rPr>
              <a:t>fotosearch.com</a:t>
            </a:r>
            <a:r>
              <a:rPr lang="cs-CZ" sz="1400" dirty="0" smtClean="0">
                <a:hlinkClick r:id="rId13"/>
              </a:rPr>
              <a:t>/</a:t>
            </a:r>
            <a:r>
              <a:rPr lang="cs-CZ" sz="1400" dirty="0" err="1" smtClean="0">
                <a:hlinkClick r:id="rId13"/>
              </a:rPr>
              <a:t>photos</a:t>
            </a:r>
            <a:r>
              <a:rPr lang="cs-CZ" sz="1400" dirty="0" smtClean="0">
                <a:hlinkClick r:id="rId13"/>
              </a:rPr>
              <a:t>-</a:t>
            </a:r>
            <a:r>
              <a:rPr lang="cs-CZ" sz="1400" dirty="0" err="1" smtClean="0">
                <a:hlinkClick r:id="rId13"/>
              </a:rPr>
              <a:t>images</a:t>
            </a:r>
            <a:r>
              <a:rPr lang="cs-CZ" sz="1400" dirty="0" smtClean="0">
                <a:hlinkClick r:id="rId13"/>
              </a:rPr>
              <a:t>/</a:t>
            </a:r>
            <a:r>
              <a:rPr lang="cs-CZ" sz="1400" dirty="0" err="1" smtClean="0">
                <a:hlinkClick r:id="rId13"/>
              </a:rPr>
              <a:t>butchers.html</a:t>
            </a:r>
            <a:r>
              <a:rPr lang="cs-CZ" sz="1400" dirty="0" smtClean="0">
                <a:hlinkClick r:id="rId13"/>
              </a:rPr>
              <a:t>#</a:t>
            </a:r>
            <a:r>
              <a:rPr lang="cs-CZ" sz="1400" dirty="0" err="1" smtClean="0">
                <a:hlinkClick r:id="rId13"/>
              </a:rPr>
              <a:t>comp.asp</a:t>
            </a:r>
            <a:r>
              <a:rPr lang="cs-CZ" sz="1400" dirty="0" smtClean="0">
                <a:hlinkClick r:id="rId13"/>
              </a:rPr>
              <a:t>?</a:t>
            </a:r>
            <a:r>
              <a:rPr lang="cs-CZ" sz="1400" dirty="0" err="1" smtClean="0">
                <a:hlinkClick r:id="rId13"/>
              </a:rPr>
              <a:t>recid</a:t>
            </a:r>
            <a:r>
              <a:rPr lang="cs-CZ" sz="1400" dirty="0" smtClean="0">
                <a:hlinkClick r:id="rId13"/>
              </a:rPr>
              <a:t>=66769717&amp;</a:t>
            </a:r>
            <a:r>
              <a:rPr lang="cs-CZ" sz="1400" dirty="0" err="1" smtClean="0">
                <a:hlinkClick r:id="rId13"/>
              </a:rPr>
              <a:t>xtra</a:t>
            </a:r>
            <a:r>
              <a:rPr lang="cs-CZ" sz="1400" smtClean="0"/>
              <a:t>=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126</Words>
  <Application>Microsoft Office PowerPoint</Application>
  <PresentationFormat>Předvádění na obrazovce (4:3)</PresentationFormat>
  <Paragraphs>53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Label the photos with shops from the box. sweet shop ,clothes shop ,baker´s ,spice shop, florist ,toy shop, greengrocer´s,  butcher´s, jewellery, wine shop,  handcraft shop                                          A………………………                             D……………………..                         B……………………………                                     E…………………                             C……………………………..                              F………………………</vt:lpstr>
      <vt:lpstr>G……………………     H…………………                                J....................                                                                                     I………………………                      K……………………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Aduška</dc:creator>
  <cp:lastModifiedBy>Aduška</cp:lastModifiedBy>
  <cp:revision>19</cp:revision>
  <dcterms:created xsi:type="dcterms:W3CDTF">2013-05-12T13:31:13Z</dcterms:created>
  <dcterms:modified xsi:type="dcterms:W3CDTF">2014-03-30T17:00:00Z</dcterms:modified>
</cp:coreProperties>
</file>