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4149" r:id="rId1"/>
  </p:sldMasterIdLst>
  <p:notesMasterIdLst>
    <p:notesMasterId r:id="rId15"/>
  </p:notesMasterIdLst>
  <p:sldIdLst>
    <p:sldId id="283" r:id="rId2"/>
    <p:sldId id="284" r:id="rId3"/>
    <p:sldId id="296" r:id="rId4"/>
    <p:sldId id="297" r:id="rId5"/>
    <p:sldId id="294" r:id="rId6"/>
    <p:sldId id="256" r:id="rId7"/>
    <p:sldId id="285" r:id="rId8"/>
    <p:sldId id="286" r:id="rId9"/>
    <p:sldId id="287" r:id="rId10"/>
    <p:sldId id="288" r:id="rId11"/>
    <p:sldId id="289" r:id="rId12"/>
    <p:sldId id="290" r:id="rId13"/>
    <p:sldId id="295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44" d="100"/>
          <a:sy n="44" d="100"/>
        </p:scale>
        <p:origin x="60" y="5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DBD661-AEE1-40B9-B782-CDE219461F3D}" type="datetimeFigureOut">
              <a:rPr lang="cs-CZ" smtClean="0"/>
              <a:t>29.10.2014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C92878-5E89-42FD-B453-8ECBA62E4F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88801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64484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10/29/2014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67509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74952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10/29/2014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03995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89373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89958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18219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6287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10/29/2014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55108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85942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76131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10/29/2014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57278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10/29/2014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3802270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50" r:id="rId1"/>
    <p:sldLayoutId id="2147484151" r:id="rId2"/>
    <p:sldLayoutId id="2147484152" r:id="rId3"/>
    <p:sldLayoutId id="2147484153" r:id="rId4"/>
    <p:sldLayoutId id="2147484154" r:id="rId5"/>
    <p:sldLayoutId id="2147484155" r:id="rId6"/>
    <p:sldLayoutId id="2147484156" r:id="rId7"/>
    <p:sldLayoutId id="2147484157" r:id="rId8"/>
    <p:sldLayoutId id="2147484158" r:id="rId9"/>
    <p:sldLayoutId id="2147484159" r:id="rId10"/>
    <p:sldLayoutId id="2147484160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1300" y="212903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24695" y="6053411"/>
            <a:ext cx="6917210" cy="365125"/>
          </a:xfrm>
        </p:spPr>
        <p:txBody>
          <a:bodyPr/>
          <a:lstStyle/>
          <a:p>
            <a:pPr algn="ctr"/>
            <a:r>
              <a:rPr lang="cs-CZ" sz="1400" dirty="0"/>
              <a:t>Střední škola  a Vyšší odborná škola cestovního ruchu, </a:t>
            </a:r>
            <a:endParaRPr lang="cs-CZ" sz="1400" dirty="0" smtClean="0"/>
          </a:p>
          <a:p>
            <a:pPr algn="ctr"/>
            <a:r>
              <a:rPr lang="cs-CZ" sz="1400" dirty="0" smtClean="0"/>
              <a:t>Senovážné </a:t>
            </a:r>
            <a:r>
              <a:rPr lang="cs-CZ" sz="1400" dirty="0"/>
              <a:t>náměstí 12, České Budějovice 370  01</a:t>
            </a: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11387401"/>
              </p:ext>
            </p:extLst>
          </p:nvPr>
        </p:nvGraphicFramePr>
        <p:xfrm>
          <a:off x="1208584" y="2613602"/>
          <a:ext cx="10096501" cy="318186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25170"/>
                <a:gridCol w="7271331"/>
              </a:tblGrid>
              <a:tr h="43866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</a:p>
                  </a:txBody>
                  <a:tcPr anchor="ctr"/>
                </a:tc>
              </a:tr>
              <a:tr h="3811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DUM 12 – 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Organizační struktury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5800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3811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Ing. Gabriela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Bendová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Karpytová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3811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cap="small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Management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3811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III. ročník, maturitní obor Hotelnictví a turismus</a:t>
                      </a: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3811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Listopad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 2013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39463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9900" y="2578100"/>
            <a:ext cx="11034712" cy="383540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400" b="1" dirty="0"/>
              <a:t>Anotace:</a:t>
            </a:r>
          </a:p>
          <a:p>
            <a:pPr>
              <a:buNone/>
            </a:pPr>
            <a:r>
              <a:rPr lang="cs-CZ" sz="2400" dirty="0"/>
              <a:t>	Tento digitální učební materiál </a:t>
            </a:r>
            <a:r>
              <a:rPr lang="cs-CZ" sz="2400" dirty="0" smtClean="0"/>
              <a:t>slouží k získání základních znalostí v oblasti organizačních struktur</a:t>
            </a:r>
            <a:r>
              <a:rPr lang="cs-CZ" sz="2400" dirty="0" smtClean="0"/>
              <a:t>. Prezentace je pojata jako výkladový materiál, ke kterému je vhodné poskytnou</a:t>
            </a:r>
            <a:r>
              <a:rPr lang="cs-CZ" sz="2400" dirty="0" smtClean="0"/>
              <a:t>t doplňující komentář.</a:t>
            </a:r>
            <a:endParaRPr lang="cs-CZ" sz="2400" dirty="0" smtClean="0"/>
          </a:p>
          <a:p>
            <a:pPr>
              <a:buNone/>
            </a:pPr>
            <a:r>
              <a:rPr lang="cs-CZ" sz="2400" b="1" dirty="0" smtClean="0"/>
              <a:t>Metodické </a:t>
            </a:r>
            <a:r>
              <a:rPr lang="cs-CZ" sz="2400" b="1" dirty="0"/>
              <a:t>pokyny:</a:t>
            </a:r>
          </a:p>
          <a:p>
            <a:pPr>
              <a:buNone/>
            </a:pPr>
            <a:r>
              <a:rPr lang="cs-CZ" sz="2400" dirty="0"/>
              <a:t>	Materiál je vytvořen jako prezentace v programu MS PowerPoint. Pro jeho využití je potřeba mít k dispozici počítač nebo notebook, dataprojektor, promítací plochu a příslušné programové vybavení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2005702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ORGANIZAČNÍ STRUKTURY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7684494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Organizační struktura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4198533"/>
          </a:xfrm>
        </p:spPr>
        <p:txBody>
          <a:bodyPr>
            <a:normAutofit fontScale="92500" lnSpcReduction="20000"/>
          </a:bodyPr>
          <a:lstStyle/>
          <a:p>
            <a:r>
              <a:rPr lang="cs-CZ" altLang="cs-CZ" sz="3000" dirty="0" smtClean="0"/>
              <a:t>Uspořádání </a:t>
            </a:r>
            <a:r>
              <a:rPr lang="cs-CZ" altLang="cs-CZ" sz="3000" dirty="0"/>
              <a:t>jednotlivých </a:t>
            </a:r>
            <a:r>
              <a:rPr lang="cs-CZ" altLang="cs-CZ" sz="3000" dirty="0" smtClean="0"/>
              <a:t>stupňů podniku, </a:t>
            </a:r>
            <a:r>
              <a:rPr lang="cs-CZ" altLang="cs-CZ" sz="3000" dirty="0"/>
              <a:t>členění </a:t>
            </a:r>
            <a:r>
              <a:rPr lang="cs-CZ" altLang="cs-CZ" sz="3000" dirty="0" smtClean="0"/>
              <a:t>po </a:t>
            </a:r>
            <a:r>
              <a:rPr lang="cs-CZ" altLang="cs-CZ" sz="3000" dirty="0"/>
              <a:t>stránce horizontální i vertikální, členění jednotlivých </a:t>
            </a:r>
            <a:r>
              <a:rPr lang="cs-CZ" altLang="cs-CZ" sz="3000" dirty="0" smtClean="0"/>
              <a:t>útvarů, vazby </a:t>
            </a:r>
            <a:r>
              <a:rPr lang="cs-CZ" altLang="cs-CZ" sz="3000" dirty="0"/>
              <a:t>mezi </a:t>
            </a:r>
            <a:r>
              <a:rPr lang="cs-CZ" altLang="cs-CZ" sz="3000" dirty="0" smtClean="0"/>
              <a:t>těmito útvary</a:t>
            </a:r>
            <a:endParaRPr lang="cs-CZ" altLang="cs-CZ" sz="3000" dirty="0"/>
          </a:p>
          <a:p>
            <a:r>
              <a:rPr lang="cs-CZ" altLang="cs-CZ" sz="3000" dirty="0" smtClean="0"/>
              <a:t>Znázorňujeme ji pomocí tzv. organizačního schématu</a:t>
            </a:r>
            <a:endParaRPr lang="cs-CZ" sz="3000" dirty="0"/>
          </a:p>
          <a:p>
            <a:r>
              <a:rPr lang="cs-CZ" sz="2800" dirty="0" smtClean="0"/>
              <a:t>Organizační struktura definuje:</a:t>
            </a:r>
          </a:p>
          <a:p>
            <a:pPr lvl="1"/>
            <a:r>
              <a:rPr lang="cs-CZ" sz="2600" dirty="0" smtClean="0"/>
              <a:t>Pracovní zařazení členů týmu</a:t>
            </a:r>
          </a:p>
          <a:p>
            <a:pPr lvl="1"/>
            <a:r>
              <a:rPr lang="cs-CZ" sz="2600" dirty="0" smtClean="0"/>
              <a:t>Vymezuje jejich vztahy na základě spolupráce</a:t>
            </a:r>
          </a:p>
          <a:p>
            <a:pPr lvl="1"/>
            <a:r>
              <a:rPr lang="cs-CZ" sz="2600" dirty="0" smtClean="0"/>
              <a:t>Nadřízenost a podřízenost</a:t>
            </a:r>
          </a:p>
          <a:p>
            <a:pPr lvl="1"/>
            <a:r>
              <a:rPr lang="cs-CZ" sz="2600" dirty="0" smtClean="0"/>
              <a:t>Návaznost a propojenost činností v rámci dělby práce</a:t>
            </a:r>
          </a:p>
          <a:p>
            <a:pPr lvl="1"/>
            <a:r>
              <a:rPr lang="cs-CZ" sz="2600" dirty="0" smtClean="0"/>
              <a:t>Odpovědnost s využitím předností jejich spolupráce</a:t>
            </a:r>
          </a:p>
        </p:txBody>
      </p:sp>
    </p:spTree>
    <p:extLst>
      <p:ext uri="{BB962C8B-B14F-4D97-AF65-F5344CB8AC3E}">
        <p14:creationId xmlns:p14="http://schemas.microsoft.com/office/powerpoint/2010/main" val="3770627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Rozpracovanost organizační struktury závisí na:</a:t>
            </a:r>
          </a:p>
          <a:p>
            <a:pPr lvl="1"/>
            <a:r>
              <a:rPr lang="cs-CZ" sz="2600" dirty="0" smtClean="0"/>
              <a:t>Rozsahu výroby či poskytovaných službách (množství produktů)</a:t>
            </a:r>
          </a:p>
          <a:p>
            <a:pPr lvl="1"/>
            <a:r>
              <a:rPr lang="cs-CZ" sz="2600" dirty="0" smtClean="0"/>
              <a:t>Úrovni (stupni detailnosti produkce)</a:t>
            </a:r>
          </a:p>
          <a:p>
            <a:pPr lvl="1"/>
            <a:r>
              <a:rPr lang="cs-CZ" sz="2600" dirty="0" smtClean="0"/>
              <a:t>Fázi vývoje firmy</a:t>
            </a:r>
          </a:p>
          <a:p>
            <a:pPr lvl="1"/>
            <a:r>
              <a:rPr lang="cs-CZ" sz="2600" dirty="0" smtClean="0"/>
              <a:t>Zaměření firmy</a:t>
            </a:r>
          </a:p>
          <a:p>
            <a:pPr lvl="1"/>
            <a:r>
              <a:rPr lang="cs-CZ" sz="2600" dirty="0" smtClean="0"/>
              <a:t>…</a:t>
            </a:r>
            <a:endParaRPr lang="cs-CZ" sz="2600" dirty="0" smtClean="0"/>
          </a:p>
        </p:txBody>
      </p:sp>
    </p:spTree>
    <p:extLst>
      <p:ext uri="{BB962C8B-B14F-4D97-AF65-F5344CB8AC3E}">
        <p14:creationId xmlns:p14="http://schemas.microsoft.com/office/powerpoint/2010/main" val="34874659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6000" dirty="0" smtClean="0"/>
              <a:t>Základní typy </a:t>
            </a:r>
            <a:br>
              <a:rPr lang="cs-CZ" sz="6000" dirty="0" smtClean="0"/>
            </a:br>
            <a:r>
              <a:rPr lang="cs-CZ" sz="6000" dirty="0" err="1" smtClean="0"/>
              <a:t>ORGANIZAČNÍch</a:t>
            </a:r>
            <a:r>
              <a:rPr lang="cs-CZ" sz="6000" dirty="0" smtClean="0"/>
              <a:t> STRUKTUR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205797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Liniová struktura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Je založena na principu jediného vedoucího, podřízení dostávají příkazy pouze z jednoho nadřízeného místa a jsou mu také odpovědni</a:t>
            </a:r>
          </a:p>
          <a:p>
            <a:r>
              <a:rPr lang="cs-CZ" sz="2800" dirty="0" smtClean="0"/>
              <a:t>Výhoda: jasné určení pravomocí a odpovědností, jednotné řízení, méně nákladný způsob organizování</a:t>
            </a:r>
          </a:p>
          <a:p>
            <a:r>
              <a:rPr lang="cs-CZ" sz="2800" dirty="0" smtClean="0"/>
              <a:t>Nevýhoda: vysoká náročnost na odbornost vedoucího, těžkopádné řízení, zhoršená komunikace, zvyšuje se centralizace</a:t>
            </a:r>
          </a:p>
          <a:p>
            <a:r>
              <a:rPr lang="cs-CZ" sz="2800" dirty="0" smtClean="0"/>
              <a:t>Dnes jen v malých podnicích</a:t>
            </a:r>
          </a:p>
        </p:txBody>
      </p:sp>
    </p:spTree>
    <p:extLst>
      <p:ext uri="{BB962C8B-B14F-4D97-AF65-F5344CB8AC3E}">
        <p14:creationId xmlns:p14="http://schemas.microsoft.com/office/powerpoint/2010/main" val="13934109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ChangeArrowheads="1"/>
          </p:cNvPicPr>
          <p:nvPr/>
        </p:nvPicPr>
        <p:blipFill>
          <a:blip r:embed="rId2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6857" y="2140498"/>
            <a:ext cx="6578285" cy="4235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632007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Liniově-štábní struktura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4318275"/>
          </a:xfrm>
        </p:spPr>
        <p:txBody>
          <a:bodyPr>
            <a:normAutofit/>
          </a:bodyPr>
          <a:lstStyle/>
          <a:p>
            <a:r>
              <a:rPr lang="cs-CZ" sz="2800" dirty="0" smtClean="0"/>
              <a:t>Štáby napomáhají v určitých úkolech liniovému nadřízenému pracovníkovi (ten také rozhoduje)</a:t>
            </a:r>
          </a:p>
          <a:p>
            <a:r>
              <a:rPr lang="cs-CZ" sz="2800" dirty="0" smtClean="0"/>
              <a:t>Štáby mají informační, kontrolní a poradenskou funkci (štáb složen z odborníků)</a:t>
            </a:r>
          </a:p>
          <a:p>
            <a:r>
              <a:rPr lang="cs-CZ" sz="2800" dirty="0" smtClean="0"/>
              <a:t>Výhody: neporušena zásada jednoho nadřízeného, odlehčení liniovému vedoucímu, lepší kvalita rozhodování</a:t>
            </a:r>
          </a:p>
          <a:p>
            <a:r>
              <a:rPr lang="cs-CZ" sz="2800" dirty="0" smtClean="0"/>
              <a:t>Nevýhody: možnost konfliktů mezi linií a štábem</a:t>
            </a:r>
          </a:p>
          <a:p>
            <a:r>
              <a:rPr lang="cs-CZ" sz="2800" dirty="0" smtClean="0"/>
              <a:t>V praxi se hodně využívá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756435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 preferRelativeResize="0">
            <a:picLocks noChangeAspect="1" noChangeArrowheads="1"/>
          </p:cNvPicPr>
          <p:nvPr/>
        </p:nvPicPr>
        <p:blipFill>
          <a:blip r:embed="rId2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7794" y="2161722"/>
            <a:ext cx="6856412" cy="41129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348686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Funkcionální struktura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2800" dirty="0" smtClean="0"/>
              <a:t>Členění jednotlivých útvarů podniku podle stejnorodých, příbuzných činností</a:t>
            </a:r>
          </a:p>
          <a:p>
            <a:r>
              <a:rPr lang="cs-CZ" sz="2800" dirty="0" smtClean="0"/>
              <a:t>Na nejvyšší úrovni podniku jsou vytvářeny funkční útvary v čele s funkčně specializovanými vedoucími (nutná jejich koordinace a spolupráce)</a:t>
            </a:r>
          </a:p>
          <a:p>
            <a:r>
              <a:rPr lang="cs-CZ" sz="2800" dirty="0" smtClean="0"/>
              <a:t>Existuje zde více nadřízených k jednomu podřízenému, ale každý řídící pracovník dává příkazy ze své pozice (funkce)</a:t>
            </a:r>
          </a:p>
          <a:p>
            <a:r>
              <a:rPr lang="cs-CZ" sz="2800" dirty="0" smtClean="0"/>
              <a:t>Výhody: nadřízení jsou odborníci, kratší komunikační cesty, stejná kvalifikace uvnitř útvaru usnadňuje výměnu komunikací, vysoká statická efektivnost, jednotnost řízení jednotlivých funkčních oblastí, důsledná dělba práce</a:t>
            </a:r>
          </a:p>
          <a:p>
            <a:r>
              <a:rPr lang="cs-CZ" sz="2800" dirty="0" smtClean="0"/>
              <a:t>Nevýhody: možnost rozporných příkazů, možnost existence konfliktů, menší inovační aktivita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1395214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 preferRelativeResize="0">
            <a:picLocks noChangeAspect="1" noChangeArrowheads="1"/>
          </p:cNvPicPr>
          <p:nvPr/>
        </p:nvPicPr>
        <p:blipFill>
          <a:blip r:embed="rId2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4913" y="2217021"/>
            <a:ext cx="6662174" cy="39478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790027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4329161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</a:pPr>
            <a:r>
              <a:rPr lang="cs-CZ" altLang="cs-CZ" sz="4000" dirty="0" smtClean="0"/>
              <a:t>FRANTIŠEK </a:t>
            </a:r>
            <a:r>
              <a:rPr lang="cs-CZ" altLang="cs-CZ" sz="4000" dirty="0"/>
              <a:t>SMETANA, Eva Marešová. </a:t>
            </a:r>
            <a:r>
              <a:rPr lang="cs-CZ" altLang="cs-CZ" sz="4000" i="1" dirty="0"/>
              <a:t>Ekonomika 2 pro střední a vyšší hotelové školy</a:t>
            </a:r>
            <a:r>
              <a:rPr lang="cs-CZ" altLang="cs-CZ" sz="4000" dirty="0"/>
              <a:t>. 2., </a:t>
            </a:r>
            <a:r>
              <a:rPr lang="cs-CZ" altLang="cs-CZ" sz="4000" dirty="0" err="1"/>
              <a:t>upr</a:t>
            </a:r>
            <a:r>
              <a:rPr lang="cs-CZ" altLang="cs-CZ" sz="4000" dirty="0"/>
              <a:t>. vyd. Praha: Fortuna, 2005. ISBN 80-716-8921-1. </a:t>
            </a:r>
            <a:endParaRPr lang="cs-CZ" altLang="cs-CZ" sz="4000" dirty="0" smtClean="0"/>
          </a:p>
          <a:p>
            <a:pPr>
              <a:lnSpc>
                <a:spcPct val="80000"/>
              </a:lnSpc>
            </a:pPr>
            <a:r>
              <a:rPr lang="cs-CZ" sz="4000" dirty="0"/>
              <a:t>SMETANA, František a Eva KRÁTKÁ. </a:t>
            </a:r>
            <a:r>
              <a:rPr lang="cs-CZ" sz="4000" i="1" dirty="0"/>
              <a:t>Podnikání v hotelnictví a gastronomii: pro střední a vyšší hotelové školy</a:t>
            </a:r>
            <a:r>
              <a:rPr lang="cs-CZ" sz="4000" dirty="0"/>
              <a:t>. 1. vyd. Praha: Fortuna, 2009, 160 s. ISBN 978-80-7373-054-3. </a:t>
            </a:r>
            <a:endParaRPr lang="cs-CZ" altLang="cs-CZ" sz="4000" dirty="0" smtClean="0"/>
          </a:p>
          <a:p>
            <a:pPr>
              <a:lnSpc>
                <a:spcPct val="80000"/>
              </a:lnSpc>
            </a:pPr>
            <a:r>
              <a:rPr lang="cs-CZ" altLang="cs-CZ" sz="4000" dirty="0" smtClean="0"/>
              <a:t>Vlastní archiv autora</a:t>
            </a:r>
            <a:endParaRPr lang="cs-CZ" altLang="cs-CZ" sz="40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316104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a">
  <a:themeElements>
    <a:clrScheme name="Dividenda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465359"/>
      </a:accent1>
      <a:accent2>
        <a:srgbClr val="ED8428"/>
      </a:accent2>
      <a:accent3>
        <a:srgbClr val="E6C46D"/>
      </a:accent3>
      <a:accent4>
        <a:srgbClr val="969FA7"/>
      </a:accent4>
      <a:accent5>
        <a:srgbClr val="A9C37C"/>
      </a:accent5>
      <a:accent6>
        <a:srgbClr val="5A8071"/>
      </a:accent6>
      <a:hlink>
        <a:srgbClr val="828282"/>
      </a:hlink>
      <a:folHlink>
        <a:srgbClr val="A5A5A5"/>
      </a:folHlink>
    </a:clrScheme>
    <a:fontScheme name="Dividenda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a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5D8C9649-FBE1-4B5B-8258-8A170F9843AD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Dividenda</Template>
  <TotalTime>271</TotalTime>
  <Words>444</Words>
  <Application>Microsoft Office PowerPoint</Application>
  <PresentationFormat>Širokoúhlá obrazovka</PresentationFormat>
  <Paragraphs>59</Paragraphs>
  <Slides>13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8" baseType="lpstr">
      <vt:lpstr>Calibri</vt:lpstr>
      <vt:lpstr>Gill Sans MT</vt:lpstr>
      <vt:lpstr>Times New Roman</vt:lpstr>
      <vt:lpstr>Wingdings 2</vt:lpstr>
      <vt:lpstr>Dividenda</vt:lpstr>
      <vt:lpstr>Prezentace aplikace PowerPoint</vt:lpstr>
      <vt:lpstr>Prezentace aplikace PowerPoint</vt:lpstr>
      <vt:lpstr>ORGANIZAČNÍ STRUKTURY</vt:lpstr>
      <vt:lpstr>Organizační struktura</vt:lpstr>
      <vt:lpstr>Prezentace aplikace PowerPoint</vt:lpstr>
      <vt:lpstr>Základní typy  ORGANIZAČNÍch STRUKTUR</vt:lpstr>
      <vt:lpstr>Liniová struktura</vt:lpstr>
      <vt:lpstr>Prezentace aplikace PowerPoint</vt:lpstr>
      <vt:lpstr>Liniově-štábní struktura</vt:lpstr>
      <vt:lpstr>Prezentace aplikace PowerPoint</vt:lpstr>
      <vt:lpstr>Funkcionální struktura</vt:lpstr>
      <vt:lpstr>Prezentace aplikace PowerPoint</vt:lpstr>
      <vt:lpstr>LITERATURA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OKOLÍ PODNIKU</dc:title>
  <dc:creator>Admin</dc:creator>
  <cp:lastModifiedBy>Admin</cp:lastModifiedBy>
  <cp:revision>43</cp:revision>
  <dcterms:created xsi:type="dcterms:W3CDTF">2013-09-02T13:36:41Z</dcterms:created>
  <dcterms:modified xsi:type="dcterms:W3CDTF">2014-10-29T16:41:23Z</dcterms:modified>
</cp:coreProperties>
</file>