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 horzBarState="maximized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54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3599AE1-F9F2-43C5-8BA2-1C0FCC3D6D19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D1BE71B-61BC-4DB2-8DF4-E057BBF14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643306" y="4572008"/>
            <a:ext cx="5105400" cy="2868168"/>
          </a:xfrm>
        </p:spPr>
        <p:txBody>
          <a:bodyPr/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2786050" y="1928802"/>
            <a:ext cx="6572264" cy="36009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Datum: 10.4.2013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Projekt: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Kvalitní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Registrační číslo: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CZ.1.07/1.5.00/34.0731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Číslo DUM: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VY_22_INOVACE_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11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Jméno autora: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Irena Moučková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Název práce: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Future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forms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Předmět: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anglický jazyk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Ročník: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1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Časová dotace: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10 minut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Vzdělávací cíl: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Výukový materiál v 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powerpointu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prezentuje výklad nového učiva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týkající se různých forem vyjadřování budoucího času (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will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going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to,přítomného průběhového času) včetně situací, ve kterých se tyto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     formy budoucího času používají.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Pomůcky: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sešit, psací potřeby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Poznámka: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Budoucí čas je probírán v rámci 5. Lekce učebnice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Headway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–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pre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-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                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intermediate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TimesNewRomanPSMT"/>
              </a:rPr>
              <a:t>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TimesNewRomanPSMT"/>
              </a:rPr>
              <a:t>Inovace: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Calibri" pitchFamily="34" charset="0"/>
                <a:cs typeface="TimesNewRomanPSMT"/>
              </a:rPr>
              <a:t>  zapojení audiovizuální techniky do výuky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44" y="214290"/>
            <a:ext cx="6357956" cy="14049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285728"/>
            <a:ext cx="7239000" cy="1143000"/>
          </a:xfrm>
        </p:spPr>
        <p:txBody>
          <a:bodyPr>
            <a:normAutofit/>
          </a:bodyPr>
          <a:lstStyle/>
          <a:p>
            <a:r>
              <a:rPr lang="cs-CZ" sz="4800" b="1" dirty="0">
                <a:solidFill>
                  <a:schemeClr val="tx1"/>
                </a:solidFill>
                <a:latin typeface="Berlin Sans FB" pitchFamily="34" charset="0"/>
              </a:rPr>
              <a:t> FUTURE  FORMS</a:t>
            </a:r>
            <a:endParaRPr lang="cs-CZ" sz="4800" dirty="0">
              <a:solidFill>
                <a:schemeClr val="tx1"/>
              </a:solidFill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785982" y="6858000"/>
            <a:ext cx="7715304" cy="2185990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WILL </a:t>
            </a:r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infinitive </a:t>
            </a:r>
            <a:r>
              <a:rPr lang="cs-CZ" sz="32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without</a:t>
            </a:r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to</a:t>
            </a:r>
          </a:p>
          <a:p>
            <a:pPr lvl="0">
              <a:buNone/>
            </a:pP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</a:t>
            </a:r>
            <a:r>
              <a:rPr lang="cs-CZ" sz="32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am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/</a:t>
            </a:r>
            <a:r>
              <a:rPr lang="cs-CZ" sz="32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/are </a:t>
            </a:r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GOING  TO + infinitive</a:t>
            </a:r>
          </a:p>
          <a:p>
            <a:pPr lvl="0">
              <a:buNone/>
            </a:pP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en-US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PRESENT  </a:t>
            </a:r>
            <a:r>
              <a:rPr lang="en-US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CONTINUOUS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08 -0.00555 0.00816 -0.02312 0.01111 -0.02959 C 0.01284 -0.03353 0.01562 -0.0363 0.01753 -0.04023 C 0.02152 -0.06682 0.03663 -0.09017 0.04774 -0.11214 C 0.05382 -0.12439 0.05798 -0.14312 0.06198 -0.15653 C 0.0677 -0.17572 0.07048 -0.18289 0.08107 -0.20301 C 0.12517 -0.2867 0.16701 -0.3741 0.20486 -0.46289 C 0.21319 -0.48231 0.22066 -0.50243 0.22864 -0.52208 C 0.26389 -0.60971 0.21093 -0.49433 0.246 -0.57295 C 0.25139 -0.58497 0.2559 -0.59746 0.26198 -0.60879 C 0.26562 -0.61572 0.27152 -0.61457 0.27152 -0.62358 " pathEditMode="relative" ptsTypes="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08 -0.00555 0.00816 -0.02312 0.01111 -0.02959 C 0.01284 -0.03353 0.01562 -0.0363 0.01753 -0.04023 C 0.02152 -0.06682 0.03663 -0.09017 0.04774 -0.11214 C 0.05382 -0.12439 0.05798 -0.14312 0.06198 -0.15653 C 0.0677 -0.17572 0.07048 -0.18289 0.08107 -0.20301 C 0.12517 -0.2867 0.16701 -0.3741 0.20486 -0.46289 C 0.21319 -0.48231 0.22066 -0.50243 0.22864 -0.52208 C 0.26389 -0.60971 0.21093 -0.49433 0.246 -0.57295 C 0.25139 -0.58497 0.2559 -0.59746 0.26198 -0.60879 C 0.26562 -0.61572 0.27152 -0.61457 0.27152 -0.62358 " pathEditMode="relative" ptsTypes="ffffffffffA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08 -0.00555 0.00816 -0.02312 0.01111 -0.02959 C 0.01284 -0.03353 0.01562 -0.0363 0.01753 -0.04023 C 0.02152 -0.06682 0.03663 -0.09017 0.04774 -0.11214 C 0.05382 -0.12439 0.05798 -0.14312 0.06198 -0.15653 C 0.0677 -0.17572 0.07048 -0.18289 0.08107 -0.20301 C 0.12517 -0.2867 0.16701 -0.3741 0.20486 -0.46289 C 0.21319 -0.48231 0.22066 -0.50243 0.22864 -0.52208 C 0.26389 -0.60971 0.21093 -0.49433 0.246 -0.57295 C 0.25139 -0.58497 0.2559 -0.59746 0.26198 -0.60879 C 0.26562 -0.61572 0.27152 -0.61457 0.27152 -0.62358 " pathEditMode="relative" ptsTypes="ffffffffffA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71802" y="428604"/>
            <a:ext cx="1400156" cy="103725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USE: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000296" y="6858000"/>
            <a:ext cx="7239000" cy="545562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WILL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:</a:t>
            </a:r>
            <a:endParaRPr lang="cs-CZ" dirty="0" smtClean="0"/>
          </a:p>
          <a:p>
            <a:pPr lvl="0">
              <a:buNone/>
            </a:pPr>
            <a:r>
              <a:rPr lang="cs-CZ" b="1" dirty="0" smtClean="0"/>
              <a:t>1</a:t>
            </a:r>
            <a:r>
              <a:rPr lang="cs-CZ" dirty="0" smtClean="0"/>
              <a:t>. To express a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intention</a:t>
            </a:r>
            <a:r>
              <a:rPr lang="cs-CZ" dirty="0" smtClean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  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It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is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my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mum’s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birthday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. –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Is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it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? I’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ll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buy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her a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present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0">
              <a:buNone/>
            </a:pPr>
            <a:r>
              <a:rPr lang="cs-CZ" b="1" dirty="0" smtClean="0"/>
              <a:t>2</a:t>
            </a:r>
            <a:r>
              <a:rPr lang="cs-CZ" dirty="0" smtClean="0"/>
              <a:t>. To express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offer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   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I’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ll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help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you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b="1" dirty="0" smtClean="0"/>
              <a:t>GOING  TO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:</a:t>
            </a:r>
          </a:p>
          <a:p>
            <a:pPr lvl="0">
              <a:buNone/>
            </a:pPr>
            <a:r>
              <a:rPr lang="cs-CZ" b="1" dirty="0" smtClean="0"/>
              <a:t>1</a:t>
            </a:r>
            <a:r>
              <a:rPr lang="cs-CZ" dirty="0" smtClean="0"/>
              <a:t>. To express a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decision</a:t>
            </a:r>
            <a:r>
              <a:rPr lang="cs-CZ" dirty="0" smtClean="0"/>
              <a:t>,</a:t>
            </a:r>
            <a:r>
              <a:rPr lang="cs-CZ" dirty="0" err="1" smtClean="0"/>
              <a:t>intention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plan</a:t>
            </a:r>
            <a:r>
              <a:rPr lang="cs-CZ" dirty="0" smtClean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   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What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are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you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going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to do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after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school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0">
              <a:buNone/>
            </a:pPr>
            <a:r>
              <a:rPr lang="cs-CZ" b="1" dirty="0" smtClean="0"/>
              <a:t>2</a:t>
            </a:r>
            <a:r>
              <a:rPr lang="cs-CZ" dirty="0" smtClean="0"/>
              <a:t>.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certain</a:t>
            </a:r>
            <a:r>
              <a:rPr lang="cs-CZ" dirty="0" smtClean="0"/>
              <a:t> to </a:t>
            </a:r>
            <a:r>
              <a:rPr lang="cs-CZ" dirty="0" err="1" smtClean="0"/>
              <a:t>happen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   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woman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is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pregnant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.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She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is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going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to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have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a baby.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 </a:t>
            </a:r>
          </a:p>
          <a:p>
            <a:pPr>
              <a:buNone/>
            </a:pPr>
            <a:r>
              <a:rPr lang="cs-CZ" b="1" dirty="0" smtClean="0"/>
              <a:t>PRESENT  CONTINUOUS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used</a:t>
            </a:r>
            <a:r>
              <a:rPr lang="cs-CZ" b="1" dirty="0" smtClean="0"/>
              <a:t>:</a:t>
            </a:r>
          </a:p>
          <a:p>
            <a:pPr lvl="0">
              <a:buNone/>
            </a:pPr>
            <a:r>
              <a:rPr lang="cs-CZ" b="1" dirty="0" smtClean="0"/>
              <a:t>1</a:t>
            </a:r>
            <a:r>
              <a:rPr lang="cs-CZ" dirty="0" smtClean="0"/>
              <a:t>. To express a </a:t>
            </a:r>
            <a:r>
              <a:rPr lang="cs-CZ" dirty="0" err="1" smtClean="0"/>
              <a:t>planned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 arrangement.</a:t>
            </a:r>
          </a:p>
          <a:p>
            <a:pPr>
              <a:buNone/>
            </a:pPr>
            <a:r>
              <a:rPr lang="cs-CZ" i="1" dirty="0" smtClean="0"/>
              <a:t>   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What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are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you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doing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on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Saturday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? –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We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are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having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 a party.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 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48 -0.01042 -0.01249 -0.01268 -0.02128 C -0.01494 -0.03006 -0.01337 -0.02567 -0.01754 -0.03399 C -0.02066 -0.04648 -0.01823 -0.03839 -0.02709 -0.05711 C -0.03664 -0.07746 -0.04393 -0.10266 -0.05087 -0.12486 C -0.05261 -0.13688 -0.0566 -0.14868 -0.06198 -0.15862 C -0.06441 -0.16902 -0.06719 -0.17873 -0.07309 -0.18613 C -0.07275 -0.19029 -0.07188 -0.25503 -0.06042 -0.26636 C -0.04237 -0.2844 -0.02275 -0.29873 -0.00313 -0.31307 C 0.00711 -0.3207 0.01614 -0.33041 0.02691 -0.33619 C 0.03732 -0.34775 0.04878 -0.35769 0.05868 -0.36995 C 0.06805 -0.38151 0.08611 -0.40902 0.09843 -0.41434 C 0.1052 -0.42336 0.11041 -0.42983 0.11736 -0.43769 C 0.11909 -0.43954 0.12013 -0.44278 0.12222 -0.44394 C 0.13506 -0.45064 0.15295 -0.45434 0.16666 -0.45665 C 0.16145 -0.47815 0.16024 -0.50359 0.15069 -0.52232 C 0.14548 -0.54313 0.12691 -0.56763 0.11111 -0.57295 C 0.09618 -0.58544 0.10329 -0.5822 0.09045 -0.58567 C 0.07864 -0.59746 0.07326 -0.59885 0.0618 -0.60902 C 0.05486 -0.61526 0.04982 -0.62382 0.04288 -0.63006 C 0.03611 -0.63607 0.02899 -0.64093 0.02222 -0.64694 C 0.01718 -0.65133 0.00329 -0.67029 -0.00157 -0.67862 C -0.00521 -0.68509 -0.01268 -0.69781 -0.01268 -0.69781 C -0.01875 -0.72185 0.00243 -0.71145 0.01909 -0.71261 C 0.04357 -0.73434 0.0743 -0.74313 0.10312 -0.74844 C 0.11076 -0.74983 0.12152 -0.75237 0.12847 -0.757 C 0.1302 -0.75815 0.13159 -0.76024 0.13333 -0.76116 C 0.13645 -0.76301 0.14288 -0.76532 0.14288 -0.76532 C 0.16163 -0.78197 0.1901 -0.78058 0.21111 -0.7822 C 0.22013 -0.78451 0.21631 -0.78428 0.22222 -0.78428 " pathEditMode="relative" ptsTypes="fffffffffffffffffffffffffffffA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Arial Narrow" pitchFamily="34" charset="0"/>
              </a:rPr>
              <a:t>1)    </a:t>
            </a:r>
            <a:r>
              <a:rPr lang="cs-CZ" dirty="0" err="1" smtClean="0">
                <a:latin typeface="Arial Narrow" pitchFamily="34" charset="0"/>
              </a:rPr>
              <a:t>Complete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the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sentences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with</a:t>
            </a:r>
            <a:r>
              <a:rPr lang="cs-CZ" dirty="0" smtClean="0">
                <a:latin typeface="Arial Narrow" pitchFamily="34" charset="0"/>
              </a:rPr>
              <a:t> infinitive </a:t>
            </a:r>
            <a:r>
              <a:rPr lang="cs-CZ" dirty="0" err="1" smtClean="0">
                <a:latin typeface="Arial Narrow" pitchFamily="34" charset="0"/>
              </a:rPr>
              <a:t>or</a:t>
            </a:r>
            <a:r>
              <a:rPr lang="cs-CZ" dirty="0" smtClean="0">
                <a:latin typeface="Arial Narrow" pitchFamily="34" charset="0"/>
              </a:rPr>
              <a:t> –</a:t>
            </a:r>
            <a:r>
              <a:rPr lang="cs-CZ" dirty="0" err="1" smtClean="0">
                <a:latin typeface="Arial Narrow" pitchFamily="34" charset="0"/>
              </a:rPr>
              <a:t>ing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form</a:t>
            </a:r>
            <a:r>
              <a:rPr lang="cs-CZ" dirty="0" smtClean="0">
                <a:latin typeface="Arial Narrow" pitchFamily="34" charset="0"/>
              </a:rPr>
              <a:t>    	</a:t>
            </a:r>
            <a:r>
              <a:rPr lang="cs-CZ" dirty="0" err="1" smtClean="0">
                <a:latin typeface="Arial Narrow" pitchFamily="34" charset="0"/>
              </a:rPr>
              <a:t>of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the</a:t>
            </a:r>
            <a:r>
              <a:rPr lang="cs-CZ" dirty="0" smtClean="0">
                <a:latin typeface="Arial Narrow" pitchFamily="34" charset="0"/>
              </a:rPr>
              <a:t> verb. </a:t>
            </a:r>
            <a:r>
              <a:rPr lang="cs-CZ" dirty="0" err="1" smtClean="0">
                <a:latin typeface="Arial Narrow" pitchFamily="34" charset="0"/>
              </a:rPr>
              <a:t>Sometimes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both</a:t>
            </a:r>
            <a:r>
              <a:rPr lang="cs-CZ" dirty="0" smtClean="0">
                <a:latin typeface="Arial Narrow" pitchFamily="34" charset="0"/>
              </a:rPr>
              <a:t> are </a:t>
            </a:r>
            <a:r>
              <a:rPr lang="cs-CZ" dirty="0" err="1" smtClean="0">
                <a:latin typeface="Arial Narrow" pitchFamily="34" charset="0"/>
              </a:rPr>
              <a:t>possible</a:t>
            </a:r>
            <a:r>
              <a:rPr lang="cs-CZ" dirty="0" smtClean="0">
                <a:latin typeface="Arial Narrow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	 </a:t>
            </a:r>
          </a:p>
          <a:p>
            <a:pPr lvl="0">
              <a:buNone/>
            </a:pPr>
            <a:r>
              <a:rPr lang="cs-CZ" dirty="0" smtClean="0">
                <a:latin typeface="Arial Narrow" pitchFamily="34" charset="0"/>
              </a:rPr>
              <a:t>	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A)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Would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you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like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………………………….. (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learn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)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French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?</a:t>
            </a:r>
          </a:p>
          <a:p>
            <a:pPr lvl="0">
              <a:buNone/>
            </a:pP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	B)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Where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are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you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thinking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of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……………………….. (go) on  	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holiday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this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year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?</a:t>
            </a:r>
          </a:p>
          <a:p>
            <a:pPr lvl="0">
              <a:buNone/>
            </a:pP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	C)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We’ve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decided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……………………….(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get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married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).</a:t>
            </a:r>
          </a:p>
          <a:p>
            <a:pPr lvl="0">
              <a:buNone/>
            </a:pP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	D)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She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started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……………………..(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laugh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).</a:t>
            </a:r>
          </a:p>
          <a:p>
            <a:pPr lvl="0">
              <a:buNone/>
            </a:pP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	E) I’m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looking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forward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to …………………………..(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see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)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you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3200" dirty="0" err="1" smtClean="0">
                <a:latin typeface="Arabic Typesetting" pitchFamily="66" charset="-78"/>
                <a:cs typeface="Arabic Typesetting" pitchFamily="66" charset="-78"/>
              </a:rPr>
              <a:t>soon</a:t>
            </a:r>
            <a:r>
              <a:rPr lang="cs-CZ" sz="3200" dirty="0" smtClean="0">
                <a:latin typeface="Arabic Typesetting" pitchFamily="66" charset="-78"/>
                <a:cs typeface="Arabic Typesetting" pitchFamily="66" charset="-78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parajita" pitchFamily="34" charset="0"/>
                <a:cs typeface="Aparajita" pitchFamily="34" charset="0"/>
              </a:rPr>
              <a:t>	 </a:t>
            </a:r>
          </a:p>
          <a:p>
            <a:pPr lvl="0">
              <a:buNone/>
            </a:pPr>
            <a:endParaRPr lang="cs-CZ" dirty="0" smtClean="0">
              <a:latin typeface="Arial Narrow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500042"/>
            <a:ext cx="7239000" cy="6098570"/>
          </a:xfrm>
        </p:spPr>
        <p:txBody>
          <a:bodyPr>
            <a:normAutofit fontScale="55000" lnSpcReduction="20000"/>
          </a:bodyPr>
          <a:lstStyle/>
          <a:p>
            <a:pPr lvl="0">
              <a:buNone/>
            </a:pPr>
            <a:r>
              <a:rPr lang="cs-CZ" dirty="0" smtClean="0"/>
              <a:t>	</a:t>
            </a:r>
            <a:r>
              <a:rPr lang="cs-CZ" sz="5100" dirty="0" smtClean="0">
                <a:latin typeface="Aharoni" pitchFamily="2" charset="-79"/>
                <a:cs typeface="Aharoni" pitchFamily="2" charset="-79"/>
              </a:rPr>
              <a:t>2.  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Write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 B’s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questions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and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complete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 A’s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answers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 </a:t>
            </a:r>
          </a:p>
          <a:p>
            <a:pPr lvl="0"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A) 	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A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What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enjoy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/do in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evenings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…………………………………………………………………………………………………	……………………………..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B ………………………………………………..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swimming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B) 	A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What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time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want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call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him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…………………………………………………………………………………………………	…………………………………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B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At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five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C) 	A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When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begin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learn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English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…………………………………………………………………………………………………	………………………………….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             B………………………………………………………………..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when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I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was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eight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D) 	A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Who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forget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wait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for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?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…………………………………………………………………………………………………	………………………………….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B ………………………………………………………..Peter. </a:t>
            </a:r>
          </a:p>
          <a:p>
            <a:pPr lvl="0"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E) 	A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When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finish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paint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/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kitchen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	…………………………………………………………………………………………………	…………………………………..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	  	B ………………………………………………………………..</a:t>
            </a:r>
            <a:r>
              <a:rPr lang="cs-CZ" dirty="0" err="1" smtClean="0">
                <a:latin typeface="Aharoni" pitchFamily="2" charset="-79"/>
                <a:cs typeface="Aharoni" pitchFamily="2" charset="-79"/>
              </a:rPr>
              <a:t>yesterday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haroni" pitchFamily="2" charset="-79"/>
                <a:cs typeface="Aharoni" pitchFamily="2" charset="-79"/>
              </a:rPr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928670"/>
            <a:ext cx="7239000" cy="4846320"/>
          </a:xfrm>
        </p:spPr>
        <p:txBody>
          <a:bodyPr>
            <a:normAutofit fontScale="85000" lnSpcReduction="10000"/>
          </a:bodyPr>
          <a:lstStyle/>
          <a:p>
            <a:pPr lvl="0">
              <a:buNone/>
            </a:pPr>
            <a:r>
              <a:rPr lang="cs-CZ" dirty="0" smtClean="0"/>
              <a:t>	3. </a:t>
            </a:r>
            <a:r>
              <a:rPr lang="cs-CZ" b="1" dirty="0" err="1" smtClean="0"/>
              <a:t>Complete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 </a:t>
            </a:r>
            <a:r>
              <a:rPr lang="cs-CZ" b="1" i="1" dirty="0" err="1" smtClean="0"/>
              <a:t>would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b="1" i="1" dirty="0" smtClean="0"/>
              <a:t>(to do) </a:t>
            </a:r>
            <a:r>
              <a:rPr lang="cs-CZ" b="1" dirty="0" err="1" smtClean="0"/>
              <a:t>or</a:t>
            </a:r>
            <a:r>
              <a:rPr lang="cs-CZ" b="1" i="1" dirty="0" smtClean="0"/>
              <a:t>  	</a:t>
            </a:r>
            <a:r>
              <a:rPr lang="cs-CZ" b="1" i="1" dirty="0" err="1" smtClean="0"/>
              <a:t>like</a:t>
            </a:r>
            <a:r>
              <a:rPr lang="cs-CZ" b="1" i="1" dirty="0" smtClean="0"/>
              <a:t> (</a:t>
            </a:r>
            <a:r>
              <a:rPr lang="cs-CZ" b="1" i="1" dirty="0" err="1" smtClean="0"/>
              <a:t>doing</a:t>
            </a:r>
            <a:r>
              <a:rPr lang="cs-CZ" b="1" i="1" dirty="0" smtClean="0"/>
              <a:t>).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 </a:t>
            </a:r>
          </a:p>
          <a:p>
            <a:pPr lvl="0">
              <a:buNone/>
            </a:pPr>
            <a:r>
              <a:rPr lang="cs-CZ" b="1" dirty="0" smtClean="0"/>
              <a:t>	a)  </a:t>
            </a:r>
            <a:r>
              <a:rPr lang="cs-CZ" b="1" dirty="0" err="1" smtClean="0"/>
              <a:t>What</a:t>
            </a:r>
            <a:r>
              <a:rPr lang="cs-CZ" b="1" dirty="0" smtClean="0"/>
              <a:t>…………………………………………………(</a:t>
            </a:r>
            <a:r>
              <a:rPr lang="cs-CZ" b="1" dirty="0" err="1" smtClean="0"/>
              <a:t>read</a:t>
            </a:r>
            <a:r>
              <a:rPr lang="cs-CZ" b="1" dirty="0" smtClean="0"/>
              <a:t>)?</a:t>
            </a:r>
          </a:p>
          <a:p>
            <a:pPr>
              <a:buNone/>
            </a:pPr>
            <a:r>
              <a:rPr lang="cs-CZ" b="1" dirty="0" smtClean="0"/>
              <a:t>	     I…………………………….………………… science fiction.</a:t>
            </a:r>
          </a:p>
          <a:p>
            <a:pPr lvl="0">
              <a:buNone/>
            </a:pPr>
            <a:r>
              <a:rPr lang="cs-CZ" b="1" dirty="0" smtClean="0"/>
              <a:t>	b)  .................</a:t>
            </a:r>
            <a:r>
              <a:rPr lang="cs-CZ" b="1" dirty="0" err="1" smtClean="0"/>
              <a:t>you</a:t>
            </a:r>
            <a:r>
              <a:rPr lang="cs-CZ" b="1" dirty="0" smtClean="0"/>
              <a:t>……………………..(go </a:t>
            </a:r>
            <a:r>
              <a:rPr lang="cs-CZ" b="1" dirty="0" err="1" smtClean="0"/>
              <a:t>for</a:t>
            </a:r>
            <a:r>
              <a:rPr lang="cs-CZ" b="1" dirty="0" smtClean="0"/>
              <a:t> a </a:t>
            </a:r>
            <a:r>
              <a:rPr lang="cs-CZ" b="1" dirty="0" err="1" smtClean="0"/>
              <a:t>walk</a:t>
            </a:r>
            <a:r>
              <a:rPr lang="cs-CZ" b="1" dirty="0" smtClean="0"/>
              <a:t>) 	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evening</a:t>
            </a:r>
            <a:r>
              <a:rPr lang="cs-CZ" b="1" dirty="0" smtClean="0"/>
              <a:t>?</a:t>
            </a:r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b="1" dirty="0" err="1" smtClean="0"/>
              <a:t>Yes</a:t>
            </a:r>
            <a:r>
              <a:rPr lang="cs-CZ" b="1" dirty="0" smtClean="0"/>
              <a:t>,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pleasure</a:t>
            </a:r>
            <a:r>
              <a:rPr lang="cs-CZ" b="1" dirty="0" smtClean="0"/>
              <a:t>.</a:t>
            </a:r>
          </a:p>
          <a:p>
            <a:pPr lvl="0">
              <a:buNone/>
            </a:pPr>
            <a:r>
              <a:rPr lang="cs-CZ" b="1" dirty="0" smtClean="0"/>
              <a:t>	c)  ………………..</a:t>
            </a:r>
            <a:r>
              <a:rPr lang="cs-CZ" b="1" dirty="0" err="1" smtClean="0"/>
              <a:t>you</a:t>
            </a:r>
            <a:r>
              <a:rPr lang="cs-CZ" b="1" dirty="0" smtClean="0"/>
              <a:t>……………………………..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teacher</a:t>
            </a:r>
            <a:r>
              <a:rPr lang="cs-CZ" b="1" dirty="0" smtClean="0"/>
              <a:t>?</a:t>
            </a:r>
          </a:p>
          <a:p>
            <a:pPr>
              <a:buNone/>
            </a:pPr>
            <a:r>
              <a:rPr lang="cs-CZ" b="1" dirty="0" smtClean="0"/>
              <a:t>	     </a:t>
            </a:r>
            <a:r>
              <a:rPr lang="cs-CZ" b="1" dirty="0" err="1" smtClean="0"/>
              <a:t>Yes</a:t>
            </a:r>
            <a:r>
              <a:rPr lang="cs-CZ" b="1" dirty="0" smtClean="0"/>
              <a:t>,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very</a:t>
            </a:r>
            <a:r>
              <a:rPr lang="cs-CZ" b="1" dirty="0" smtClean="0"/>
              <a:t> nice.</a:t>
            </a:r>
          </a:p>
          <a:p>
            <a:pPr lvl="0">
              <a:buNone/>
            </a:pPr>
            <a:r>
              <a:rPr lang="cs-CZ" b="1" dirty="0" smtClean="0"/>
              <a:t>	d)  …………………</a:t>
            </a:r>
            <a:r>
              <a:rPr lang="cs-CZ" b="1" dirty="0" err="1" smtClean="0"/>
              <a:t>you</a:t>
            </a:r>
            <a:r>
              <a:rPr lang="cs-CZ" b="1" dirty="0" smtClean="0"/>
              <a:t> …………………………….(go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walks</a:t>
            </a:r>
            <a:r>
              <a:rPr lang="cs-CZ" b="1" dirty="0" smtClean="0"/>
              <a:t>)?</a:t>
            </a:r>
          </a:p>
          <a:p>
            <a:pPr>
              <a:buNone/>
            </a:pPr>
            <a:r>
              <a:rPr lang="cs-CZ" b="1" dirty="0" smtClean="0"/>
              <a:t>	     </a:t>
            </a:r>
            <a:r>
              <a:rPr lang="cs-CZ" b="1" dirty="0" err="1" smtClean="0"/>
              <a:t>Yes</a:t>
            </a:r>
            <a:r>
              <a:rPr lang="cs-CZ" b="1" dirty="0" smtClean="0"/>
              <a:t>, I </a:t>
            </a:r>
            <a:r>
              <a:rPr lang="cs-CZ" b="1" dirty="0" err="1" smtClean="0"/>
              <a:t>often</a:t>
            </a:r>
            <a:r>
              <a:rPr lang="cs-CZ" b="1" dirty="0" smtClean="0"/>
              <a:t> go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walks</a:t>
            </a:r>
            <a:r>
              <a:rPr lang="cs-CZ" b="1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7239000" cy="6170008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Solution</a:t>
            </a:r>
            <a:r>
              <a:rPr lang="cs-CZ" dirty="0" smtClean="0"/>
              <a:t>:</a:t>
            </a:r>
          </a:p>
          <a:p>
            <a:pPr lvl="0">
              <a:buNone/>
            </a:pPr>
            <a:r>
              <a:rPr lang="cs-CZ" dirty="0" smtClean="0"/>
              <a:t>	1.	</a:t>
            </a:r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infinitive </a:t>
            </a:r>
            <a:r>
              <a:rPr lang="cs-CZ" dirty="0" err="1" smtClean="0"/>
              <a:t>or</a:t>
            </a:r>
            <a:r>
              <a:rPr lang="cs-CZ" dirty="0" smtClean="0"/>
              <a:t> –</a:t>
            </a:r>
            <a:r>
              <a:rPr lang="cs-CZ" dirty="0" err="1" smtClean="0"/>
              <a:t>ing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verb. </a:t>
            </a:r>
            <a:r>
              <a:rPr lang="cs-CZ" dirty="0" err="1" smtClean="0"/>
              <a:t>Sometimes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are 	</a:t>
            </a:r>
            <a:r>
              <a:rPr lang="cs-CZ" dirty="0" err="1" smtClean="0"/>
              <a:t>possible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 </a:t>
            </a:r>
          </a:p>
          <a:p>
            <a:pPr lvl="0">
              <a:buNone/>
            </a:pPr>
            <a:r>
              <a:rPr lang="cs-CZ" dirty="0" smtClean="0"/>
              <a:t>	a)	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b="1" dirty="0" smtClean="0"/>
              <a:t>to </a:t>
            </a:r>
            <a:r>
              <a:rPr lang="cs-CZ" b="1" dirty="0" err="1" smtClean="0"/>
              <a:t>learn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?</a:t>
            </a:r>
          </a:p>
          <a:p>
            <a:pPr lvl="0">
              <a:buNone/>
            </a:pPr>
            <a:r>
              <a:rPr lang="cs-CZ" dirty="0" smtClean="0"/>
              <a:t>	b)	</a:t>
            </a: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thinking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b="1" dirty="0" err="1" smtClean="0"/>
              <a:t>going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?</a:t>
            </a:r>
          </a:p>
          <a:p>
            <a:pPr lvl="0">
              <a:buNone/>
            </a:pPr>
            <a:r>
              <a:rPr lang="cs-CZ" dirty="0" smtClean="0"/>
              <a:t>	c)	</a:t>
            </a:r>
            <a:r>
              <a:rPr lang="cs-CZ" dirty="0" err="1" smtClean="0"/>
              <a:t>We’ve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 to </a:t>
            </a:r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married</a:t>
            </a:r>
            <a:r>
              <a:rPr lang="cs-CZ" b="1" dirty="0" smtClean="0"/>
              <a:t>.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	d)	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started</a:t>
            </a:r>
            <a:r>
              <a:rPr lang="cs-CZ" dirty="0" smtClean="0"/>
              <a:t> </a:t>
            </a:r>
            <a:r>
              <a:rPr lang="cs-CZ" b="1" dirty="0" smtClean="0"/>
              <a:t>to </a:t>
            </a:r>
            <a:r>
              <a:rPr lang="cs-CZ" b="1" dirty="0" err="1" smtClean="0"/>
              <a:t>laugh</a:t>
            </a:r>
            <a:r>
              <a:rPr lang="cs-CZ" b="1" dirty="0" smtClean="0"/>
              <a:t>/ </a:t>
            </a:r>
            <a:r>
              <a:rPr lang="cs-CZ" b="1" dirty="0" err="1" smtClean="0"/>
              <a:t>laughing</a:t>
            </a:r>
            <a:r>
              <a:rPr lang="cs-CZ" b="1" dirty="0" smtClean="0"/>
              <a:t>.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	e)	I’m </a:t>
            </a:r>
            <a:r>
              <a:rPr lang="cs-CZ" dirty="0" err="1" smtClean="0"/>
              <a:t>looking</a:t>
            </a:r>
            <a:r>
              <a:rPr lang="cs-CZ" dirty="0" smtClean="0"/>
              <a:t>  </a:t>
            </a:r>
            <a:r>
              <a:rPr lang="cs-CZ" dirty="0" err="1" smtClean="0"/>
              <a:t>forward</a:t>
            </a:r>
            <a:r>
              <a:rPr lang="cs-CZ" dirty="0" smtClean="0"/>
              <a:t> to </a:t>
            </a:r>
            <a:r>
              <a:rPr lang="cs-CZ" b="1" dirty="0" err="1" smtClean="0"/>
              <a:t>seeing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 </a:t>
            </a:r>
          </a:p>
          <a:p>
            <a:pPr lvl="0">
              <a:buNone/>
            </a:pPr>
            <a:r>
              <a:rPr lang="cs-CZ" dirty="0" smtClean="0"/>
              <a:t>	2.	</a:t>
            </a:r>
            <a:r>
              <a:rPr lang="cs-CZ" dirty="0" err="1" smtClean="0"/>
              <a:t>Write</a:t>
            </a:r>
            <a:r>
              <a:rPr lang="cs-CZ" dirty="0" smtClean="0"/>
              <a:t>  B’s </a:t>
            </a:r>
            <a:r>
              <a:rPr lang="cs-CZ" dirty="0" err="1" smtClean="0"/>
              <a:t>questions</a:t>
            </a:r>
            <a:r>
              <a:rPr lang="cs-CZ" dirty="0" smtClean="0"/>
              <a:t>  </a:t>
            </a:r>
            <a:r>
              <a:rPr lang="cs-CZ" dirty="0" err="1" smtClean="0"/>
              <a:t>and</a:t>
            </a:r>
            <a:r>
              <a:rPr lang="cs-CZ" dirty="0" smtClean="0"/>
              <a:t>  </a:t>
            </a:r>
            <a:r>
              <a:rPr lang="cs-CZ" dirty="0" err="1" smtClean="0"/>
              <a:t>complete</a:t>
            </a:r>
            <a:r>
              <a:rPr lang="cs-CZ" dirty="0" smtClean="0"/>
              <a:t>  A’s </a:t>
            </a:r>
            <a:r>
              <a:rPr lang="cs-CZ" dirty="0" err="1" smtClean="0"/>
              <a:t>answers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 </a:t>
            </a:r>
          </a:p>
          <a:p>
            <a:pPr lvl="0">
              <a:buNone/>
            </a:pPr>
            <a:r>
              <a:rPr lang="cs-CZ" dirty="0" smtClean="0"/>
              <a:t>	a)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/</a:t>
            </a:r>
            <a:r>
              <a:rPr lang="cs-CZ" dirty="0" err="1" smtClean="0"/>
              <a:t>enjoy</a:t>
            </a:r>
            <a:r>
              <a:rPr lang="cs-CZ" dirty="0" smtClean="0"/>
              <a:t>/do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b="1" dirty="0" smtClean="0"/>
              <a:t>	   </a:t>
            </a:r>
            <a:r>
              <a:rPr lang="cs-CZ" b="1" dirty="0" err="1" smtClean="0"/>
              <a:t>What</a:t>
            </a:r>
            <a:r>
              <a:rPr lang="cs-CZ" b="1" dirty="0" smtClean="0"/>
              <a:t> 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enjoy</a:t>
            </a:r>
            <a:r>
              <a:rPr lang="cs-CZ" b="1" dirty="0" smtClean="0"/>
              <a:t> </a:t>
            </a:r>
            <a:r>
              <a:rPr lang="cs-CZ" b="1" dirty="0" err="1" smtClean="0"/>
              <a:t>doing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evenings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  B </a:t>
            </a:r>
            <a:r>
              <a:rPr lang="cs-CZ" b="1" dirty="0" smtClean="0"/>
              <a:t>I </a:t>
            </a:r>
            <a:r>
              <a:rPr lang="cs-CZ" b="1" dirty="0" err="1" smtClean="0"/>
              <a:t>enjoy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</a:p>
          <a:p>
            <a:pPr lvl="0">
              <a:buNone/>
            </a:pPr>
            <a:r>
              <a:rPr lang="cs-CZ" dirty="0" smtClean="0"/>
              <a:t>	b) A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/</a:t>
            </a:r>
            <a:r>
              <a:rPr lang="cs-CZ" dirty="0" err="1" smtClean="0"/>
              <a:t>want</a:t>
            </a:r>
            <a:r>
              <a:rPr lang="cs-CZ" dirty="0" smtClean="0"/>
              <a:t>/</a:t>
            </a:r>
            <a:r>
              <a:rPr lang="cs-CZ" dirty="0" err="1" smtClean="0"/>
              <a:t>call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b="1" dirty="0" smtClean="0"/>
              <a:t>    	  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 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want</a:t>
            </a:r>
            <a:r>
              <a:rPr lang="cs-CZ" b="1" dirty="0" smtClean="0"/>
              <a:t> to </a:t>
            </a:r>
            <a:r>
              <a:rPr lang="cs-CZ" b="1" dirty="0" err="1" smtClean="0"/>
              <a:t>call</a:t>
            </a:r>
            <a:r>
              <a:rPr lang="cs-CZ" b="1" dirty="0" smtClean="0"/>
              <a:t> </a:t>
            </a:r>
            <a:r>
              <a:rPr lang="cs-CZ" b="1" dirty="0" err="1" smtClean="0"/>
              <a:t>him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</a:p>
          <a:p>
            <a:pPr lvl="0">
              <a:buNone/>
            </a:pPr>
            <a:r>
              <a:rPr lang="cs-CZ" dirty="0" smtClean="0"/>
              <a:t>	c) A </a:t>
            </a:r>
            <a:r>
              <a:rPr lang="cs-CZ" dirty="0" err="1" smtClean="0"/>
              <a:t>When</a:t>
            </a:r>
            <a:r>
              <a:rPr lang="cs-CZ" dirty="0" smtClean="0"/>
              <a:t>/</a:t>
            </a:r>
            <a:r>
              <a:rPr lang="cs-CZ" dirty="0" err="1" smtClean="0"/>
              <a:t>begin</a:t>
            </a:r>
            <a:r>
              <a:rPr lang="cs-CZ" dirty="0" smtClean="0"/>
              <a:t>/</a:t>
            </a:r>
            <a:r>
              <a:rPr lang="cs-CZ" dirty="0" err="1" smtClean="0"/>
              <a:t>learn</a:t>
            </a:r>
            <a:r>
              <a:rPr lang="cs-CZ" dirty="0" smtClean="0"/>
              <a:t>/ </a:t>
            </a:r>
            <a:r>
              <a:rPr lang="cs-CZ" dirty="0" err="1" smtClean="0"/>
              <a:t>English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b="1" dirty="0" smtClean="0"/>
              <a:t>	   </a:t>
            </a:r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began</a:t>
            </a:r>
            <a:r>
              <a:rPr lang="cs-CZ" b="1" dirty="0" smtClean="0"/>
              <a:t> </a:t>
            </a:r>
            <a:r>
              <a:rPr lang="cs-CZ" b="1" dirty="0" err="1" smtClean="0"/>
              <a:t>learning</a:t>
            </a:r>
            <a:r>
              <a:rPr lang="cs-CZ" b="1" dirty="0" smtClean="0"/>
              <a:t>/to </a:t>
            </a:r>
            <a:r>
              <a:rPr lang="cs-CZ" b="1" dirty="0" err="1" smtClean="0"/>
              <a:t>learn</a:t>
            </a:r>
            <a:r>
              <a:rPr lang="cs-CZ" b="1" dirty="0" smtClean="0"/>
              <a:t> </a:t>
            </a:r>
            <a:r>
              <a:rPr lang="cs-CZ" b="1" dirty="0" err="1" smtClean="0"/>
              <a:t>English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      B</a:t>
            </a:r>
            <a:r>
              <a:rPr lang="cs-CZ" b="1" dirty="0" smtClean="0"/>
              <a:t> I </a:t>
            </a:r>
            <a:r>
              <a:rPr lang="cs-CZ" b="1" dirty="0" err="1" smtClean="0"/>
              <a:t>began</a:t>
            </a:r>
            <a:r>
              <a:rPr lang="cs-CZ" b="1" dirty="0" smtClean="0"/>
              <a:t> </a:t>
            </a:r>
            <a:r>
              <a:rPr lang="cs-CZ" b="1" dirty="0" err="1" smtClean="0"/>
              <a:t>learning</a:t>
            </a:r>
            <a:r>
              <a:rPr lang="cs-CZ" b="1" dirty="0" smtClean="0"/>
              <a:t> </a:t>
            </a:r>
            <a:r>
              <a:rPr lang="cs-CZ" dirty="0" smtClean="0"/>
              <a:t>/</a:t>
            </a:r>
            <a:r>
              <a:rPr lang="cs-CZ" b="1" dirty="0" smtClean="0"/>
              <a:t>to </a:t>
            </a:r>
            <a:r>
              <a:rPr lang="cs-CZ" b="1" dirty="0" err="1" smtClean="0"/>
              <a:t>learn</a:t>
            </a:r>
            <a:r>
              <a:rPr lang="cs-CZ" b="1" dirty="0" smtClean="0"/>
              <a:t> </a:t>
            </a:r>
            <a:r>
              <a:rPr lang="cs-CZ" b="1" dirty="0" err="1" smtClean="0"/>
              <a:t>English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pPr lvl="0">
              <a:buNone/>
            </a:pPr>
            <a:r>
              <a:rPr lang="cs-CZ" dirty="0" smtClean="0"/>
              <a:t>	d) A </a:t>
            </a:r>
            <a:r>
              <a:rPr lang="cs-CZ" dirty="0" err="1" smtClean="0"/>
              <a:t>Who</a:t>
            </a:r>
            <a:r>
              <a:rPr lang="cs-CZ" dirty="0" smtClean="0"/>
              <a:t> /</a:t>
            </a:r>
            <a:r>
              <a:rPr lang="cs-CZ" dirty="0" err="1" smtClean="0"/>
              <a:t>forget</a:t>
            </a:r>
            <a:r>
              <a:rPr lang="cs-CZ" dirty="0" smtClean="0"/>
              <a:t>/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?</a:t>
            </a:r>
          </a:p>
          <a:p>
            <a:pPr>
              <a:buNone/>
            </a:pPr>
            <a:r>
              <a:rPr lang="cs-CZ" dirty="0" smtClean="0"/>
              <a:t>	   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forget</a:t>
            </a:r>
            <a:r>
              <a:rPr lang="cs-CZ" b="1" dirty="0" smtClean="0"/>
              <a:t> to </a:t>
            </a:r>
            <a:r>
              <a:rPr lang="cs-CZ" b="1" dirty="0" err="1" smtClean="0"/>
              <a:t>wait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   B </a:t>
            </a:r>
            <a:r>
              <a:rPr lang="cs-CZ" b="1" dirty="0" smtClean="0"/>
              <a:t>I </a:t>
            </a:r>
            <a:r>
              <a:rPr lang="cs-CZ" b="1" dirty="0" err="1" smtClean="0"/>
              <a:t>forgot</a:t>
            </a:r>
            <a:r>
              <a:rPr lang="cs-CZ" b="1" dirty="0" smtClean="0"/>
              <a:t> to </a:t>
            </a:r>
            <a:r>
              <a:rPr lang="cs-CZ" b="1" dirty="0" err="1" smtClean="0"/>
              <a:t>wait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dirty="0" smtClean="0"/>
              <a:t>Peter. </a:t>
            </a:r>
          </a:p>
          <a:p>
            <a:pPr lvl="0">
              <a:buNone/>
            </a:pPr>
            <a:r>
              <a:rPr lang="cs-CZ" dirty="0" smtClean="0"/>
              <a:t>	e) A </a:t>
            </a:r>
            <a:r>
              <a:rPr lang="cs-CZ" dirty="0" err="1" smtClean="0"/>
              <a:t>When</a:t>
            </a:r>
            <a:r>
              <a:rPr lang="cs-CZ" dirty="0" smtClean="0"/>
              <a:t>/</a:t>
            </a:r>
            <a:r>
              <a:rPr lang="cs-CZ" dirty="0" err="1" smtClean="0"/>
              <a:t>finish</a:t>
            </a:r>
            <a:r>
              <a:rPr lang="cs-CZ" dirty="0" smtClean="0"/>
              <a:t>/</a:t>
            </a:r>
            <a:r>
              <a:rPr lang="cs-CZ" dirty="0" err="1" smtClean="0"/>
              <a:t>paint</a:t>
            </a:r>
            <a:r>
              <a:rPr lang="cs-CZ" dirty="0" smtClean="0"/>
              <a:t>/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b="1" dirty="0" smtClean="0"/>
              <a:t>	   </a:t>
            </a:r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finish</a:t>
            </a:r>
            <a:r>
              <a:rPr lang="cs-CZ" b="1" dirty="0" smtClean="0"/>
              <a:t> </a:t>
            </a:r>
            <a:r>
              <a:rPr lang="cs-CZ" b="1" dirty="0" err="1" smtClean="0"/>
              <a:t>painting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kitchen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 B </a:t>
            </a:r>
            <a:r>
              <a:rPr lang="cs-CZ" b="1" dirty="0" smtClean="0"/>
              <a:t>I </a:t>
            </a:r>
            <a:r>
              <a:rPr lang="cs-CZ" b="1" dirty="0" err="1" smtClean="0"/>
              <a:t>finished</a:t>
            </a:r>
            <a:r>
              <a:rPr lang="cs-CZ" b="1" dirty="0" smtClean="0"/>
              <a:t> </a:t>
            </a:r>
            <a:r>
              <a:rPr lang="cs-CZ" b="1" dirty="0" err="1" smtClean="0"/>
              <a:t>painting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kitchen</a:t>
            </a:r>
            <a:r>
              <a:rPr lang="cs-CZ" b="1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2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85728"/>
            <a:ext cx="7858180" cy="6572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700" dirty="0" smtClean="0"/>
              <a:t>	</a:t>
            </a:r>
            <a:r>
              <a:rPr lang="cs-CZ" sz="2400" dirty="0" smtClean="0">
                <a:latin typeface="Trebuchet MS" pitchFamily="34" charset="0"/>
              </a:rPr>
              <a:t>3. </a:t>
            </a:r>
            <a:r>
              <a:rPr lang="cs-CZ" sz="2400" dirty="0" err="1" smtClean="0">
                <a:latin typeface="Trebuchet MS" pitchFamily="34" charset="0"/>
              </a:rPr>
              <a:t>Complete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the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sentences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with</a:t>
            </a:r>
            <a:r>
              <a:rPr lang="cs-CZ" sz="2400" dirty="0" smtClean="0">
                <a:latin typeface="Trebuchet MS" pitchFamily="34" charset="0"/>
              </a:rPr>
              <a:t>  </a:t>
            </a:r>
            <a:r>
              <a:rPr lang="cs-CZ" sz="2400" i="1" dirty="0" err="1" smtClean="0">
                <a:latin typeface="Trebuchet MS" pitchFamily="34" charset="0"/>
              </a:rPr>
              <a:t>would</a:t>
            </a:r>
            <a:r>
              <a:rPr lang="cs-CZ" sz="2400" i="1" dirty="0" smtClean="0">
                <a:latin typeface="Trebuchet MS" pitchFamily="34" charset="0"/>
              </a:rPr>
              <a:t> </a:t>
            </a:r>
            <a:r>
              <a:rPr lang="cs-CZ" sz="2400" i="1" dirty="0" err="1" smtClean="0">
                <a:latin typeface="Trebuchet MS" pitchFamily="34" charset="0"/>
              </a:rPr>
              <a:t>like</a:t>
            </a:r>
            <a:r>
              <a:rPr lang="cs-CZ" sz="2400" i="1" dirty="0" smtClean="0">
                <a:latin typeface="Trebuchet MS" pitchFamily="34" charset="0"/>
              </a:rPr>
              <a:t>(to do) </a:t>
            </a:r>
            <a:r>
              <a:rPr lang="cs-CZ" sz="2400" dirty="0" err="1" smtClean="0">
                <a:latin typeface="Trebuchet MS" pitchFamily="34" charset="0"/>
              </a:rPr>
              <a:t>or</a:t>
            </a:r>
            <a:r>
              <a:rPr lang="cs-CZ" sz="2400" i="1" dirty="0" smtClean="0">
                <a:latin typeface="Trebuchet MS" pitchFamily="34" charset="0"/>
              </a:rPr>
              <a:t> </a:t>
            </a:r>
            <a:r>
              <a:rPr lang="cs-CZ" sz="2400" i="1" dirty="0" err="1" smtClean="0">
                <a:latin typeface="Trebuchet MS" pitchFamily="34" charset="0"/>
              </a:rPr>
              <a:t>like</a:t>
            </a:r>
            <a:r>
              <a:rPr lang="cs-CZ" sz="2400" i="1" dirty="0" smtClean="0">
                <a:latin typeface="Trebuchet MS" pitchFamily="34" charset="0"/>
              </a:rPr>
              <a:t> (</a:t>
            </a:r>
            <a:r>
              <a:rPr lang="cs-CZ" sz="2400" i="1" dirty="0" err="1" smtClean="0">
                <a:latin typeface="Trebuchet MS" pitchFamily="34" charset="0"/>
              </a:rPr>
              <a:t>doing</a:t>
            </a:r>
            <a:r>
              <a:rPr lang="cs-CZ" sz="2400" i="1" dirty="0" smtClean="0">
                <a:latin typeface="Trebuchet MS" pitchFamily="34" charset="0"/>
              </a:rPr>
              <a:t>).</a:t>
            </a:r>
            <a:endParaRPr lang="cs-CZ" sz="24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Trebuchet MS" pitchFamily="34" charset="0"/>
              </a:rPr>
              <a:t>	 </a:t>
            </a:r>
          </a:p>
          <a:p>
            <a:pPr lvl="0">
              <a:buNone/>
            </a:pPr>
            <a:r>
              <a:rPr lang="cs-CZ" sz="2400" dirty="0" smtClean="0">
                <a:latin typeface="Trebuchet MS" pitchFamily="34" charset="0"/>
              </a:rPr>
              <a:t>	1. </a:t>
            </a:r>
            <a:r>
              <a:rPr lang="cs-CZ" sz="2400" dirty="0" err="1" smtClean="0">
                <a:latin typeface="Trebuchet MS" pitchFamily="34" charset="0"/>
              </a:rPr>
              <a:t>What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b="1" dirty="0" smtClean="0">
                <a:latin typeface="Trebuchet MS" pitchFamily="34" charset="0"/>
              </a:rPr>
              <a:t>do </a:t>
            </a:r>
            <a:r>
              <a:rPr lang="cs-CZ" sz="2400" b="1" dirty="0" err="1" smtClean="0">
                <a:latin typeface="Trebuchet MS" pitchFamily="34" charset="0"/>
              </a:rPr>
              <a:t>you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like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reading</a:t>
            </a:r>
            <a:r>
              <a:rPr lang="cs-CZ" sz="2400" dirty="0" smtClean="0">
                <a:latin typeface="Trebuchet MS" pitchFamily="34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Trebuchet MS" pitchFamily="34" charset="0"/>
              </a:rPr>
              <a:t>		I </a:t>
            </a:r>
            <a:r>
              <a:rPr lang="cs-CZ" sz="2400" b="1" dirty="0" err="1" smtClean="0">
                <a:latin typeface="Trebuchet MS" pitchFamily="34" charset="0"/>
              </a:rPr>
              <a:t>like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reading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dirty="0" smtClean="0">
                <a:latin typeface="Trebuchet MS" pitchFamily="34" charset="0"/>
              </a:rPr>
              <a:t> science fiction.</a:t>
            </a:r>
          </a:p>
          <a:p>
            <a:pPr lvl="0">
              <a:buNone/>
            </a:pPr>
            <a:r>
              <a:rPr lang="cs-CZ" sz="2400" b="1" dirty="0" smtClean="0">
                <a:latin typeface="Trebuchet MS" pitchFamily="34" charset="0"/>
              </a:rPr>
              <a:t>	2. </a:t>
            </a:r>
            <a:r>
              <a:rPr lang="cs-CZ" sz="2400" b="1" dirty="0" err="1" smtClean="0">
                <a:latin typeface="Trebuchet MS" pitchFamily="34" charset="0"/>
              </a:rPr>
              <a:t>Would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you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like</a:t>
            </a:r>
            <a:r>
              <a:rPr lang="cs-CZ" sz="2400" b="1" dirty="0" smtClean="0">
                <a:latin typeface="Trebuchet MS" pitchFamily="34" charset="0"/>
              </a:rPr>
              <a:t> to go </a:t>
            </a:r>
            <a:r>
              <a:rPr lang="cs-CZ" sz="2400" b="1" dirty="0" err="1" smtClean="0">
                <a:latin typeface="Trebuchet MS" pitchFamily="34" charset="0"/>
              </a:rPr>
              <a:t>for</a:t>
            </a:r>
            <a:r>
              <a:rPr lang="cs-CZ" sz="2400" b="1" dirty="0" smtClean="0">
                <a:latin typeface="Trebuchet MS" pitchFamily="34" charset="0"/>
              </a:rPr>
              <a:t> a </a:t>
            </a:r>
            <a:r>
              <a:rPr lang="cs-CZ" sz="2400" b="1" dirty="0" err="1" smtClean="0">
                <a:latin typeface="Trebuchet MS" pitchFamily="34" charset="0"/>
              </a:rPr>
              <a:t>walk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dirty="0" smtClean="0">
                <a:latin typeface="Trebuchet MS" pitchFamily="34" charset="0"/>
              </a:rPr>
              <a:t> in </a:t>
            </a:r>
            <a:r>
              <a:rPr lang="cs-CZ" sz="2400" dirty="0" err="1" smtClean="0">
                <a:latin typeface="Trebuchet MS" pitchFamily="34" charset="0"/>
              </a:rPr>
              <a:t>the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evening</a:t>
            </a:r>
            <a:r>
              <a:rPr lang="cs-CZ" sz="2400" dirty="0" smtClean="0">
                <a:latin typeface="Trebuchet MS" pitchFamily="34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Trebuchet MS" pitchFamily="34" charset="0"/>
              </a:rPr>
              <a:t>		</a:t>
            </a:r>
            <a:r>
              <a:rPr lang="cs-CZ" sz="2400" dirty="0" err="1" smtClean="0">
                <a:latin typeface="Trebuchet MS" pitchFamily="34" charset="0"/>
              </a:rPr>
              <a:t>Yes</a:t>
            </a:r>
            <a:r>
              <a:rPr lang="cs-CZ" sz="2400" dirty="0" smtClean="0">
                <a:latin typeface="Trebuchet MS" pitchFamily="34" charset="0"/>
              </a:rPr>
              <a:t>, </a:t>
            </a:r>
            <a:r>
              <a:rPr lang="cs-CZ" sz="2400" dirty="0" err="1" smtClean="0">
                <a:latin typeface="Trebuchet MS" pitchFamily="34" charset="0"/>
              </a:rPr>
              <a:t>with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pleasure</a:t>
            </a:r>
            <a:r>
              <a:rPr lang="cs-CZ" sz="2400" dirty="0" smtClean="0">
                <a:latin typeface="Trebuchet MS" pitchFamily="34" charset="0"/>
              </a:rPr>
              <a:t>.</a:t>
            </a:r>
          </a:p>
          <a:p>
            <a:pPr lvl="0">
              <a:buNone/>
            </a:pPr>
            <a:r>
              <a:rPr lang="cs-CZ" sz="2400" b="1" dirty="0" smtClean="0">
                <a:latin typeface="Trebuchet MS" pitchFamily="34" charset="0"/>
              </a:rPr>
              <a:t>	3. Do </a:t>
            </a:r>
            <a:r>
              <a:rPr lang="cs-CZ" sz="2400" dirty="0" err="1" smtClean="0">
                <a:latin typeface="Trebuchet MS" pitchFamily="34" charset="0"/>
              </a:rPr>
              <a:t>you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like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your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teacher</a:t>
            </a:r>
            <a:r>
              <a:rPr lang="cs-CZ" sz="2400" dirty="0" smtClean="0">
                <a:latin typeface="Trebuchet MS" pitchFamily="34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Trebuchet MS" pitchFamily="34" charset="0"/>
              </a:rPr>
              <a:t>		</a:t>
            </a:r>
            <a:r>
              <a:rPr lang="cs-CZ" sz="2400" dirty="0" err="1" smtClean="0">
                <a:latin typeface="Trebuchet MS" pitchFamily="34" charset="0"/>
              </a:rPr>
              <a:t>Yes</a:t>
            </a:r>
            <a:r>
              <a:rPr lang="cs-CZ" sz="2400" dirty="0" smtClean="0">
                <a:latin typeface="Trebuchet MS" pitchFamily="34" charset="0"/>
              </a:rPr>
              <a:t>, </a:t>
            </a:r>
            <a:r>
              <a:rPr lang="cs-CZ" sz="2400" dirty="0" err="1" smtClean="0">
                <a:latin typeface="Trebuchet MS" pitchFamily="34" charset="0"/>
              </a:rPr>
              <a:t>she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is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very</a:t>
            </a:r>
            <a:r>
              <a:rPr lang="cs-CZ" sz="2400" dirty="0" smtClean="0">
                <a:latin typeface="Trebuchet MS" pitchFamily="34" charset="0"/>
              </a:rPr>
              <a:t> nice.</a:t>
            </a:r>
          </a:p>
          <a:p>
            <a:pPr lvl="0">
              <a:buNone/>
            </a:pPr>
            <a:r>
              <a:rPr lang="cs-CZ" sz="2400" b="1" dirty="0" smtClean="0">
                <a:latin typeface="Trebuchet MS" pitchFamily="34" charset="0"/>
              </a:rPr>
              <a:t>	4. Do </a:t>
            </a:r>
            <a:r>
              <a:rPr lang="cs-CZ" sz="2400" dirty="0" err="1" smtClean="0">
                <a:latin typeface="Trebuchet MS" pitchFamily="34" charset="0"/>
              </a:rPr>
              <a:t>you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like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going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for</a:t>
            </a:r>
            <a:r>
              <a:rPr lang="cs-CZ" sz="2400" b="1" dirty="0" smtClean="0">
                <a:latin typeface="Trebuchet MS" pitchFamily="34" charset="0"/>
              </a:rPr>
              <a:t> </a:t>
            </a:r>
            <a:r>
              <a:rPr lang="cs-CZ" sz="2400" b="1" dirty="0" err="1" smtClean="0">
                <a:latin typeface="Trebuchet MS" pitchFamily="34" charset="0"/>
              </a:rPr>
              <a:t>walk</a:t>
            </a:r>
            <a:r>
              <a:rPr lang="cs-CZ" sz="2400" dirty="0" smtClean="0">
                <a:latin typeface="Trebuchet MS" pitchFamily="34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Trebuchet MS" pitchFamily="34" charset="0"/>
              </a:rPr>
              <a:t>		</a:t>
            </a:r>
            <a:r>
              <a:rPr lang="cs-CZ" sz="2400" dirty="0" err="1" smtClean="0">
                <a:latin typeface="Trebuchet MS" pitchFamily="34" charset="0"/>
              </a:rPr>
              <a:t>Yes</a:t>
            </a:r>
            <a:r>
              <a:rPr lang="cs-CZ" sz="2400" dirty="0" smtClean="0">
                <a:latin typeface="Trebuchet MS" pitchFamily="34" charset="0"/>
              </a:rPr>
              <a:t>, I </a:t>
            </a:r>
            <a:r>
              <a:rPr lang="cs-CZ" sz="2400" dirty="0" err="1" smtClean="0">
                <a:latin typeface="Trebuchet MS" pitchFamily="34" charset="0"/>
              </a:rPr>
              <a:t>often</a:t>
            </a:r>
            <a:r>
              <a:rPr lang="cs-CZ" sz="2400" dirty="0" smtClean="0">
                <a:latin typeface="Trebuchet MS" pitchFamily="34" charset="0"/>
              </a:rPr>
              <a:t> go </a:t>
            </a:r>
            <a:r>
              <a:rPr lang="cs-CZ" sz="2400" dirty="0" err="1" smtClean="0">
                <a:latin typeface="Trebuchet MS" pitchFamily="34" charset="0"/>
              </a:rPr>
              <a:t>for</a:t>
            </a:r>
            <a:r>
              <a:rPr lang="cs-CZ" sz="2400" dirty="0" smtClean="0">
                <a:latin typeface="Trebuchet MS" pitchFamily="34" charset="0"/>
              </a:rPr>
              <a:t> </a:t>
            </a:r>
            <a:r>
              <a:rPr lang="cs-CZ" sz="2400" dirty="0" err="1" smtClean="0">
                <a:latin typeface="Trebuchet MS" pitchFamily="34" charset="0"/>
              </a:rPr>
              <a:t>walks</a:t>
            </a:r>
            <a:r>
              <a:rPr lang="cs-CZ" sz="2400" dirty="0" smtClean="0">
                <a:latin typeface="Trebuchet MS" pitchFamily="34" charset="0"/>
              </a:rPr>
              <a:t>.</a:t>
            </a:r>
          </a:p>
          <a:p>
            <a:endParaRPr lang="cs-CZ" sz="3900" dirty="0">
              <a:latin typeface="Brush Script MT" pitchFamily="66" charset="0"/>
            </a:endParaRPr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-0.00763 -0.0125 -0.0185 -0.02153 -0.02266 C -0.03212 -0.03654 -0.04445 -0.04648 -0.05538 -0.05944 C -0.06077 -0.06591 -0.06632 -0.07239 -0.07084 -0.08002 C -0.0724 -0.08279 -0.07344 -0.08603 -0.07552 -0.08811 C -0.08716 -0.09991 -0.10052 -0.10939 -0.11233 -0.12095 C -0.09045 -0.14339 -0.0724 -0.17206 -0.04931 -0.19265 C -0.03559 -0.2049 -0.02153 -0.21554 -0.00782 -0.22757 C 0.00312 -0.23705 0.01284 -0.25162 0.02309 -0.26249 C 0.0276 -0.26735 0.03021 -0.27475 0.03385 -0.28076 C 0.0368 -0.28585 0.04618 -0.29117 0.04618 -0.29117 C 0.04722 -0.29394 0.04774 -0.29672 0.04913 -0.29926 C 0.05034 -0.30157 0.05382 -0.3025 0.05382 -0.3055 C 0.05382 -0.30805 0.05069 -0.30828 0.04913 -0.30944 C 0.04166 -0.31499 0.03472 -0.32123 0.0276 -0.32794 C 0.01406 -0.34066 -0.00347 -0.34574 -0.01702 -0.3587 C -0.0257 -0.36702 -0.0349 -0.37512 -0.04462 -0.38136 C -0.05157 -0.38599 -0.04775 -0.37951 -0.05538 -0.38737 C -0.06285 -0.39477 -0.06337 -0.39871 -0.0724 -0.40171 C -0.06667 -0.40356 -0.06111 -0.40611 -0.05538 -0.40796 C -0.04271 -0.41906 -0.03004 -0.43432 -0.01545 -0.4408 C -0.01285 -0.44357 -0.01025 -0.44588 -0.00782 -0.44889 C -0.004 -0.45352 0.00295 -0.46323 0.00295 -0.46323 C 0.01406 -0.44103 0.00625 -0.45907 0.00451 -0.39963 C 0.00278 -0.34459 -0.00243 -0.29047 -0.00625 -0.23566 C -0.00868 -0.14431 -0.01389 -0.05273 -0.01389 0.03885 " pathEditMode="relative" ptsTypes="fffffffffffffffffffffffff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357166"/>
            <a:ext cx="7239000" cy="4846320"/>
          </a:xfrm>
        </p:spPr>
        <p:txBody>
          <a:bodyPr/>
          <a:lstStyle/>
          <a:p>
            <a:r>
              <a:rPr lang="cs-CZ" sz="1600" dirty="0" smtClean="0"/>
              <a:t>Použité zdroje:</a:t>
            </a:r>
          </a:p>
          <a:p>
            <a:r>
              <a:rPr lang="cs-CZ" sz="1600" dirty="0" smtClean="0"/>
              <a:t>SOARZ, Liz </a:t>
            </a:r>
            <a:r>
              <a:rPr lang="cs-CZ" sz="1600" dirty="0" err="1" smtClean="0"/>
              <a:t>and</a:t>
            </a:r>
            <a:r>
              <a:rPr lang="cs-CZ" sz="1600" dirty="0" smtClean="0"/>
              <a:t> John: </a:t>
            </a:r>
            <a:r>
              <a:rPr lang="cs-CZ" sz="1600" i="1" dirty="0" smtClean="0"/>
              <a:t>New </a:t>
            </a:r>
            <a:r>
              <a:rPr lang="cs-CZ" sz="1600" i="1" dirty="0" err="1" smtClean="0"/>
              <a:t>Headway</a:t>
            </a:r>
            <a:r>
              <a:rPr lang="cs-CZ" sz="1600" i="1" dirty="0" smtClean="0"/>
              <a:t>, </a:t>
            </a:r>
            <a:r>
              <a:rPr lang="cs-CZ" sz="1600" dirty="0" err="1" smtClean="0"/>
              <a:t>Pre</a:t>
            </a:r>
            <a:r>
              <a:rPr lang="cs-CZ" sz="1600" dirty="0" smtClean="0"/>
              <a:t> – </a:t>
            </a:r>
            <a:r>
              <a:rPr lang="cs-CZ" sz="1600" dirty="0" err="1" smtClean="0"/>
              <a:t>intermediate</a:t>
            </a:r>
            <a:r>
              <a:rPr lang="cs-CZ" sz="1600" dirty="0" smtClean="0"/>
              <a:t>, Oxford University </a:t>
            </a:r>
            <a:r>
              <a:rPr lang="cs-CZ" sz="1600" dirty="0" err="1" smtClean="0"/>
              <a:t>Press</a:t>
            </a:r>
            <a:r>
              <a:rPr lang="cs-CZ" sz="1600" dirty="0" smtClean="0"/>
              <a:t>, Oxford, 2007, ISBN 978-0-19-471585-0.</a:t>
            </a:r>
          </a:p>
          <a:p>
            <a:r>
              <a:rPr lang="cs-CZ" sz="1600" dirty="0" smtClean="0"/>
              <a:t>FALLA </a:t>
            </a:r>
            <a:r>
              <a:rPr lang="cs-CZ" sz="1600" dirty="0" err="1" smtClean="0"/>
              <a:t>Tim</a:t>
            </a:r>
            <a:r>
              <a:rPr lang="cs-CZ" sz="1600" dirty="0" smtClean="0"/>
              <a:t>,DAVIES Paul A: </a:t>
            </a:r>
            <a:r>
              <a:rPr lang="cs-CZ" sz="1600" i="1" dirty="0" smtClean="0"/>
              <a:t>Maturita </a:t>
            </a:r>
            <a:r>
              <a:rPr lang="cs-CZ" sz="1600" i="1" dirty="0" err="1" smtClean="0"/>
              <a:t>Solutions</a:t>
            </a:r>
            <a:r>
              <a:rPr lang="cs-CZ" sz="1600" i="1" dirty="0" smtClean="0"/>
              <a:t>, </a:t>
            </a:r>
            <a:r>
              <a:rPr lang="cs-CZ" sz="1600" dirty="0" smtClean="0"/>
              <a:t>Oxford University </a:t>
            </a:r>
            <a:r>
              <a:rPr lang="cs-CZ" sz="1600" dirty="0" err="1" smtClean="0"/>
              <a:t>Press</a:t>
            </a:r>
            <a:r>
              <a:rPr lang="cs-CZ" sz="1600" dirty="0" smtClean="0"/>
              <a:t>, Oxford, 2007,ISBN 978-0-190455169-4.</a:t>
            </a:r>
          </a:p>
          <a:p>
            <a:r>
              <a:rPr lang="cs-CZ" sz="1600" dirty="0" smtClean="0"/>
              <a:t>MURPHY, </a:t>
            </a:r>
            <a:r>
              <a:rPr lang="cs-CZ" sz="1600" dirty="0" err="1" smtClean="0"/>
              <a:t>Raymond</a:t>
            </a:r>
            <a:r>
              <a:rPr lang="cs-CZ" sz="1600" dirty="0" smtClean="0"/>
              <a:t>: </a:t>
            </a:r>
            <a:r>
              <a:rPr lang="cs-CZ" sz="1600" i="1" dirty="0" err="1" smtClean="0"/>
              <a:t>English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Grammar</a:t>
            </a:r>
            <a:r>
              <a:rPr lang="cs-CZ" sz="1600" i="1" dirty="0" smtClean="0"/>
              <a:t> in Use, </a:t>
            </a:r>
            <a:r>
              <a:rPr lang="cs-CZ" sz="1600" dirty="0" smtClean="0"/>
              <a:t>Cambridge University </a:t>
            </a:r>
            <a:r>
              <a:rPr lang="cs-CZ" sz="1600" dirty="0" err="1" smtClean="0"/>
              <a:t>Press</a:t>
            </a:r>
            <a:r>
              <a:rPr lang="cs-CZ" sz="1600" dirty="0" smtClean="0"/>
              <a:t>, 1994, ISBN 0-521-43680-X.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mph" presetSubtype="1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mph" presetSubtype="1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mph" presetSubtype="1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mph" presetSubtype="1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1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3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147</TotalTime>
  <Words>148</Words>
  <Application>Microsoft Office PowerPoint</Application>
  <PresentationFormat>Předvádění na obrazovce (4:3)</PresentationFormat>
  <Paragraphs>116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 </vt:lpstr>
      <vt:lpstr> FUTURE  FORMS</vt:lpstr>
      <vt:lpstr>USE: 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Aduška</dc:creator>
  <cp:lastModifiedBy>Aduška</cp:lastModifiedBy>
  <cp:revision>16</cp:revision>
  <dcterms:created xsi:type="dcterms:W3CDTF">2013-04-28T18:56:04Z</dcterms:created>
  <dcterms:modified xsi:type="dcterms:W3CDTF">2014-10-29T14:29:04Z</dcterms:modified>
</cp:coreProperties>
</file>