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149" r:id="rId1"/>
  </p:sldMasterIdLst>
  <p:notesMasterIdLst>
    <p:notesMasterId r:id="rId20"/>
  </p:notesMasterIdLst>
  <p:sldIdLst>
    <p:sldId id="283" r:id="rId2"/>
    <p:sldId id="284" r:id="rId3"/>
    <p:sldId id="256" r:id="rId4"/>
    <p:sldId id="257" r:id="rId5"/>
    <p:sldId id="286" r:id="rId6"/>
    <p:sldId id="287" r:id="rId7"/>
    <p:sldId id="288" r:id="rId8"/>
    <p:sldId id="289" r:id="rId9"/>
    <p:sldId id="290" r:id="rId10"/>
    <p:sldId id="292" r:id="rId11"/>
    <p:sldId id="291" r:id="rId12"/>
    <p:sldId id="293" r:id="rId13"/>
    <p:sldId id="294" r:id="rId14"/>
    <p:sldId id="296" r:id="rId15"/>
    <p:sldId id="299" r:id="rId16"/>
    <p:sldId id="297" r:id="rId17"/>
    <p:sldId id="298" r:id="rId18"/>
    <p:sldId id="29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1305" autoAdjust="0"/>
  </p:normalViewPr>
  <p:slideViewPr>
    <p:cSldViewPr snapToGrid="0">
      <p:cViewPr varScale="1">
        <p:scale>
          <a:sx n="61" d="100"/>
          <a:sy n="61" d="100"/>
        </p:scale>
        <p:origin x="109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67DCA2-FC7A-4D9B-9278-E326338A5868}" type="datetimeFigureOut">
              <a:rPr lang="cs-CZ" smtClean="0"/>
              <a:t>29.10.2014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23FBF4-50C0-45BD-BFFC-315E13A77F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14640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392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23FBF4-50C0-45BD-BFFC-315E13A77FB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2534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23FBF4-50C0-45BD-BFFC-315E13A77FB0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0927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Výpis</a:t>
            </a:r>
            <a:r>
              <a:rPr lang="cs-CZ" baseline="0" dirty="0" smtClean="0"/>
              <a:t> z registru dlužníků – bankovní registr klientských informací, nebankovní registr klientských informací, centrální registr úvěrů SOLUS (celkem 4)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23FBF4-50C0-45BD-BFFC-315E13A77FB0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7658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158984" y="1792224"/>
            <a:ext cx="990599" cy="304799"/>
          </a:xfrm>
        </p:spPr>
        <p:txBody>
          <a:bodyPr/>
          <a:lstStyle>
            <a:lvl1pPr algn="l">
              <a:defRPr b="0">
                <a:solidFill>
                  <a:schemeClr val="bg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1976" y="3227832"/>
            <a:ext cx="3867912" cy="310896"/>
          </a:xfrm>
        </p:spPr>
        <p:txBody>
          <a:bodyPr/>
          <a:lstStyle>
            <a:lvl1pPr>
              <a:defRPr sz="1000" b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504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  <a:prstGeom prst="rect">
            <a:avLst/>
          </a:prstGeom>
        </p:spPr>
        <p:txBody>
          <a:bodyPr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702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9192"/>
            <a:ext cx="4343400" cy="2286000"/>
          </a:xfrm>
          <a:prstGeom prst="rect">
            <a:avLst/>
          </a:prstGeom>
        </p:spPr>
        <p:txBody>
          <a:bodyPr anchor="ctr" anchorCtr="0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4576" y="2679192"/>
            <a:ext cx="3758184" cy="2286000"/>
          </a:xfrm>
        </p:spPr>
        <p:txBody>
          <a:bodyPr anchor="ctr" anchorCtr="0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0475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8032" cy="3416301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76" y="2603500"/>
            <a:ext cx="4828032" cy="341630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2357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69264"/>
            <a:ext cx="8825659" cy="70408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98448"/>
            <a:ext cx="4828032" cy="2843784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76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1" y="3187921"/>
            <a:ext cx="4825160" cy="2854311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5269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686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0005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298448"/>
            <a:ext cx="2793159" cy="1597152"/>
          </a:xfrm>
          <a:prstGeom prst="rect">
            <a:avLst/>
          </a:prstGeo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9008" y="1447800"/>
            <a:ext cx="5195997" cy="45720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3" y="3129280"/>
            <a:ext cx="2793159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856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4335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4969927"/>
            <a:ext cx="8825657" cy="56673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7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1626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0704"/>
            <a:ext cx="8833104" cy="1371600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2144" y="3547872"/>
            <a:ext cx="8825659" cy="2478024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2856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TextBox 11"/>
          <p:cNvSpPr txBox="1"/>
          <p:nvPr/>
        </p:nvSpPr>
        <p:spPr bwMode="gray">
          <a:xfrm>
            <a:off x="898295" y="59676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 bwMode="gray">
          <a:xfrm>
            <a:off x="9715063" y="2629300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698249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 bwMode="gray">
          <a:xfrm>
            <a:off x="1945945" y="3679987"/>
            <a:ext cx="7725772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400" cap="small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8"/>
            <a:ext cx="8825659" cy="997858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1904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3525"/>
            <a:ext cx="8865623" cy="1819656"/>
          </a:xfrm>
          <a:prstGeom prst="rect">
            <a:avLst/>
          </a:prstGeo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9200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6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312916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3129168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5380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4"/>
            <a:ext cx="3145380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595032"/>
            <a:ext cx="3161029" cy="58473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79764"/>
            <a:ext cx="3161029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991" y="2603500"/>
            <a:ext cx="32564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5824" y="2603500"/>
            <a:ext cx="0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5597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 anchor="ctr" anchorCtr="0"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5"/>
            <a:ext cx="3050438" cy="57626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0916"/>
            <a:ext cx="2691242" cy="15840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7"/>
            <a:ext cx="3050438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8"/>
            <a:ext cx="3050438" cy="91257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3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3" y="5109107"/>
            <a:ext cx="3050438" cy="91794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245" y="2603500"/>
            <a:ext cx="1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7352" y="2603500"/>
            <a:ext cx="0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75274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595033"/>
            <a:ext cx="8825659" cy="3424768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9756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6"/>
            <a:ext cx="1441567" cy="4748591"/>
          </a:xfrm>
          <a:prstGeom prst="rect">
            <a:avLst/>
          </a:prstGeo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5"/>
            <a:ext cx="6256025" cy="474859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Rectangle 1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7289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2760" y="6391656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7784" y="6391656"/>
            <a:ext cx="3867912" cy="310896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0765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50" r:id="rId1"/>
    <p:sldLayoutId id="2147484151" r:id="rId2"/>
    <p:sldLayoutId id="2147484152" r:id="rId3"/>
    <p:sldLayoutId id="2147484153" r:id="rId4"/>
    <p:sldLayoutId id="2147484154" r:id="rId5"/>
    <p:sldLayoutId id="2147484155" r:id="rId6"/>
    <p:sldLayoutId id="2147484156" r:id="rId7"/>
    <p:sldLayoutId id="2147484157" r:id="rId8"/>
    <p:sldLayoutId id="2147484158" r:id="rId9"/>
    <p:sldLayoutId id="2147484159" r:id="rId10"/>
    <p:sldLayoutId id="2147484160" r:id="rId11"/>
    <p:sldLayoutId id="2147484161" r:id="rId12"/>
    <p:sldLayoutId id="2147484162" r:id="rId13"/>
    <p:sldLayoutId id="2147484163" r:id="rId14"/>
    <p:sldLayoutId id="2147484164" r:id="rId15"/>
    <p:sldLayoutId id="2147484165" r:id="rId16"/>
    <p:sldLayoutId id="214748416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300" y="212903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3184" y="5848351"/>
            <a:ext cx="9002216" cy="365125"/>
          </a:xfrm>
        </p:spPr>
        <p:txBody>
          <a:bodyPr/>
          <a:lstStyle/>
          <a:p>
            <a:pPr algn="ctr"/>
            <a:r>
              <a:rPr lang="cs-CZ" sz="1400" dirty="0">
                <a:solidFill>
                  <a:schemeClr val="bg1"/>
                </a:solidFill>
              </a:rPr>
              <a:t>Střední škola  a Vyšší odborná škola cestovního ruchu, </a:t>
            </a:r>
            <a:endParaRPr lang="cs-CZ" sz="1400" dirty="0" smtClean="0">
              <a:solidFill>
                <a:schemeClr val="bg1"/>
              </a:solidFill>
            </a:endParaRPr>
          </a:p>
          <a:p>
            <a:pPr algn="ctr"/>
            <a:r>
              <a:rPr lang="cs-CZ" sz="1400" dirty="0" smtClean="0">
                <a:solidFill>
                  <a:schemeClr val="bg1"/>
                </a:solidFill>
              </a:rPr>
              <a:t>Senovážné </a:t>
            </a:r>
            <a:r>
              <a:rPr lang="cs-CZ" sz="1400" dirty="0">
                <a:solidFill>
                  <a:schemeClr val="bg1"/>
                </a:solidFill>
              </a:rPr>
              <a:t>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6144148"/>
              </p:ext>
            </p:extLst>
          </p:nvPr>
        </p:nvGraphicFramePr>
        <p:xfrm>
          <a:off x="1195884" y="2495035"/>
          <a:ext cx="10096501" cy="31818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25170"/>
                <a:gridCol w="7271331"/>
              </a:tblGrid>
              <a:tr h="4386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DUM 20 –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Investování domácností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5800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Ing. Gabriela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Bendová </a:t>
                      </a:r>
                      <a:r>
                        <a:rPr lang="cs-CZ" baseline="0" dirty="0" err="1" smtClean="0">
                          <a:solidFill>
                            <a:schemeClr val="bg1"/>
                          </a:solidFill>
                        </a:rPr>
                        <a:t>Karpytová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Investování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ročník, maturitní obor Hotelnictví a turismus</a:t>
                      </a:r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Únor 2014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399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9900" y="2578100"/>
            <a:ext cx="11034712" cy="38354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/>
              <a:t>Anotace:</a:t>
            </a:r>
          </a:p>
          <a:p>
            <a:pPr>
              <a:buNone/>
            </a:pPr>
            <a:r>
              <a:rPr lang="cs-CZ" sz="2400" dirty="0"/>
              <a:t>	Tento digitální učební materiál </a:t>
            </a:r>
            <a:r>
              <a:rPr lang="cs-CZ" sz="2400" dirty="0" smtClean="0"/>
              <a:t>slouží k získání základních znalostí v oblasti investování domácností – definuje finanční rozpočet, příjmy a výdaje domácností, finanční přebytek a možnosti jeho využití, řešení nedostatku finančních prostředků (dluh, úvěr). </a:t>
            </a:r>
            <a:endParaRPr lang="cs-CZ" sz="2400" dirty="0"/>
          </a:p>
          <a:p>
            <a:pPr>
              <a:buNone/>
            </a:pPr>
            <a:r>
              <a:rPr lang="cs-CZ" sz="2400" b="1" dirty="0" smtClean="0"/>
              <a:t>Metodické </a:t>
            </a:r>
            <a:r>
              <a:rPr lang="cs-CZ" sz="2400" b="1" dirty="0"/>
              <a:t>pokyny:</a:t>
            </a:r>
          </a:p>
          <a:p>
            <a:pPr>
              <a:buNone/>
            </a:pPr>
            <a:r>
              <a:rPr lang="cs-CZ" sz="2400" dirty="0"/>
              <a:t>	Materiál je vytvořen jako prezentace v programu MS PowerPoint. Pro jeho využití je potřeba mít k dispozici počítač nebo notebook, dataprojektor, promítací plochu a příslušné programové vybavení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06740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INVESTOVÁNÍ DOMÁCNOSTÍ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0579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rozpočet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9944846" cy="3784600"/>
          </a:xfrm>
        </p:spPr>
        <p:txBody>
          <a:bodyPr>
            <a:normAutofit lnSpcReduction="10000"/>
          </a:bodyPr>
          <a:lstStyle/>
          <a:p>
            <a:r>
              <a:rPr lang="cs-CZ" sz="2600" b="1" dirty="0">
                <a:solidFill>
                  <a:schemeClr val="accent2"/>
                </a:solidFill>
              </a:rPr>
              <a:t>Finanční rozpočet </a:t>
            </a:r>
            <a:r>
              <a:rPr lang="cs-CZ" sz="2600" b="1" dirty="0" smtClean="0">
                <a:solidFill>
                  <a:schemeClr val="accent2"/>
                </a:solidFill>
              </a:rPr>
              <a:t>domácnosti </a:t>
            </a:r>
            <a:r>
              <a:rPr lang="cs-CZ" sz="2600" dirty="0" smtClean="0"/>
              <a:t>je souhrnný přehled příjmů a výdajů všech členů domácnosti za určité časové období.</a:t>
            </a:r>
          </a:p>
          <a:p>
            <a:r>
              <a:rPr lang="cs-CZ" sz="2600" b="1" dirty="0">
                <a:solidFill>
                  <a:schemeClr val="accent2"/>
                </a:solidFill>
              </a:rPr>
              <a:t>Příjmy</a:t>
            </a:r>
            <a:r>
              <a:rPr lang="cs-CZ" sz="2600" dirty="0" smtClean="0"/>
              <a:t> jsou veškeré finanční zdroje získané za určité časové období</a:t>
            </a:r>
          </a:p>
          <a:p>
            <a:r>
              <a:rPr lang="cs-CZ" sz="2600" dirty="0" smtClean="0"/>
              <a:t>Příjmy dělíme na:</a:t>
            </a:r>
          </a:p>
          <a:p>
            <a:pPr lvl="1"/>
            <a:r>
              <a:rPr lang="cs-CZ" sz="2400" dirty="0" smtClean="0"/>
              <a:t>Aktivní (musíme se o ně zasloužit – mzda) X Pasivní (výnosy z CP, pronájem vlastní nemovitosti, sociální dávky…)</a:t>
            </a:r>
          </a:p>
          <a:p>
            <a:pPr lvl="1"/>
            <a:r>
              <a:rPr lang="cs-CZ" sz="2400" dirty="0" smtClean="0"/>
              <a:t>Pravidelné X nepravidelné X jednorázové</a:t>
            </a:r>
          </a:p>
        </p:txBody>
      </p:sp>
    </p:spTree>
    <p:extLst>
      <p:ext uri="{BB962C8B-B14F-4D97-AF65-F5344CB8AC3E}">
        <p14:creationId xmlns:p14="http://schemas.microsoft.com/office/powerpoint/2010/main" val="342907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10007032" cy="3416300"/>
          </a:xfrm>
        </p:spPr>
        <p:txBody>
          <a:bodyPr>
            <a:normAutofit/>
          </a:bodyPr>
          <a:lstStyle/>
          <a:p>
            <a:r>
              <a:rPr lang="cs-CZ" sz="2600" b="1" dirty="0">
                <a:solidFill>
                  <a:schemeClr val="accent2"/>
                </a:solidFill>
              </a:rPr>
              <a:t>Výdaje</a:t>
            </a:r>
            <a:r>
              <a:rPr lang="cs-CZ" sz="2600" dirty="0"/>
              <a:t> jsou finanční toky vydané za určité časové </a:t>
            </a:r>
            <a:r>
              <a:rPr lang="cs-CZ" sz="2600" dirty="0" smtClean="0"/>
              <a:t>období</a:t>
            </a:r>
          </a:p>
          <a:p>
            <a:r>
              <a:rPr lang="cs-CZ" sz="2600" dirty="0" smtClean="0"/>
              <a:t>Výdaje dělíme na:</a:t>
            </a:r>
          </a:p>
          <a:p>
            <a:pPr lvl="1"/>
            <a:r>
              <a:rPr lang="cs-CZ" sz="2400" dirty="0" smtClean="0"/>
              <a:t>Pevné (musíme je platit pravidelně, těžce se snižují, např. nájemné, elektřina) X kontrolovatelné (jejich výše se dá snížit) X jednorázové (většinou je můžeme ovlivnit, vyšší částky)</a:t>
            </a:r>
          </a:p>
          <a:p>
            <a:pPr lvl="1"/>
            <a:r>
              <a:rPr lang="cs-CZ" sz="2400" dirty="0" smtClean="0"/>
              <a:t>Největší výdaje: bydlení, potraviny</a:t>
            </a:r>
            <a:endParaRPr lang="cs-CZ" sz="2400" dirty="0"/>
          </a:p>
          <a:p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425625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Sestavení finančního rozpočtu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200" dirty="0" smtClean="0"/>
              <a:t>PŘÍJMY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Příjmy ze zaměstnání</a:t>
            </a:r>
          </a:p>
          <a:p>
            <a:r>
              <a:rPr lang="cs-CZ" sz="2400" dirty="0" smtClean="0"/>
              <a:t>Příjmy z podnikání</a:t>
            </a:r>
          </a:p>
          <a:p>
            <a:r>
              <a:rPr lang="cs-CZ" sz="2400" dirty="0" smtClean="0"/>
              <a:t>Příjmy z pronájmu</a:t>
            </a:r>
          </a:p>
          <a:p>
            <a:r>
              <a:rPr lang="cs-CZ" sz="2400" dirty="0" smtClean="0"/>
              <a:t>Příjmy z prodeje CP</a:t>
            </a:r>
          </a:p>
          <a:p>
            <a:r>
              <a:rPr lang="cs-CZ" sz="2400" dirty="0" smtClean="0"/>
              <a:t>…</a:t>
            </a:r>
            <a:endParaRPr lang="cs-CZ" sz="2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3200" dirty="0" smtClean="0"/>
              <a:t>VÝDAJE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Výdaje na bydlení</a:t>
            </a:r>
          </a:p>
          <a:p>
            <a:r>
              <a:rPr lang="cs-CZ" sz="2400" dirty="0" smtClean="0"/>
              <a:t>Výdaje na potraviny</a:t>
            </a:r>
          </a:p>
          <a:p>
            <a:r>
              <a:rPr lang="cs-CZ" sz="2400" dirty="0" smtClean="0"/>
              <a:t>Výdaje na oblečení</a:t>
            </a:r>
          </a:p>
          <a:p>
            <a:r>
              <a:rPr lang="cs-CZ" sz="2400" dirty="0" smtClean="0"/>
              <a:t>Výdaje na pojištění, spoření</a:t>
            </a:r>
          </a:p>
          <a:p>
            <a:r>
              <a:rPr lang="cs-CZ" sz="2400" dirty="0" smtClean="0"/>
              <a:t>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954618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finančních rozpočtů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9912439" cy="3813066"/>
          </a:xfrm>
        </p:spPr>
        <p:txBody>
          <a:bodyPr>
            <a:normAutofit/>
          </a:bodyPr>
          <a:lstStyle/>
          <a:p>
            <a:r>
              <a:rPr lang="cs-CZ" sz="2600" b="1" dirty="0" smtClean="0">
                <a:solidFill>
                  <a:schemeClr val="accent2"/>
                </a:solidFill>
              </a:rPr>
              <a:t>Vyrovnaný rozpočet </a:t>
            </a:r>
            <a:r>
              <a:rPr lang="cs-CZ" sz="2600" dirty="0" smtClean="0"/>
              <a:t>= příjmy a výdaje jsou si rovny</a:t>
            </a:r>
          </a:p>
          <a:p>
            <a:r>
              <a:rPr lang="cs-CZ" sz="2600" b="1" dirty="0">
                <a:solidFill>
                  <a:schemeClr val="accent2"/>
                </a:solidFill>
              </a:rPr>
              <a:t>Přebytkový rozpočet </a:t>
            </a:r>
            <a:r>
              <a:rPr lang="cs-CZ" sz="2600" dirty="0" smtClean="0"/>
              <a:t>= příjmy jsou vyšší než výdaje </a:t>
            </a:r>
            <a:r>
              <a:rPr lang="cs-CZ" sz="2600" dirty="0" smtClean="0"/>
              <a:t>              (</a:t>
            </a:r>
            <a:r>
              <a:rPr lang="cs-CZ" sz="2600" dirty="0" smtClean="0"/>
              <a:t>vznik finanční rezervy)</a:t>
            </a:r>
          </a:p>
          <a:p>
            <a:r>
              <a:rPr lang="cs-CZ" sz="2600" b="1" dirty="0">
                <a:solidFill>
                  <a:schemeClr val="accent2"/>
                </a:solidFill>
              </a:rPr>
              <a:t>Schodkový rozpočet </a:t>
            </a:r>
            <a:r>
              <a:rPr lang="cs-CZ" sz="2600" dirty="0" smtClean="0"/>
              <a:t>= výdaje jsou vyšší než </a:t>
            </a:r>
            <a:r>
              <a:rPr lang="cs-CZ" sz="2600" dirty="0" smtClean="0"/>
              <a:t>příjmy                (</a:t>
            </a:r>
            <a:r>
              <a:rPr lang="cs-CZ" sz="2600" dirty="0" smtClean="0"/>
              <a:t>vznik dluhů)</a:t>
            </a:r>
          </a:p>
          <a:p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Ideální situace – vytvářet finanční rezervu ve výši 3 – 6 měsíčních platů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2698976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plán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9943970" cy="3781534"/>
          </a:xfrm>
        </p:spPr>
        <p:txBody>
          <a:bodyPr>
            <a:normAutofit/>
          </a:bodyPr>
          <a:lstStyle/>
          <a:p>
            <a:r>
              <a:rPr lang="cs-CZ" sz="2600" b="1" dirty="0" smtClean="0">
                <a:solidFill>
                  <a:schemeClr val="accent2"/>
                </a:solidFill>
              </a:rPr>
              <a:t>Finanční plán</a:t>
            </a:r>
            <a:r>
              <a:rPr lang="cs-CZ" sz="2600" dirty="0" smtClean="0"/>
              <a:t> </a:t>
            </a:r>
            <a:r>
              <a:rPr lang="cs-CZ" sz="2600" dirty="0" smtClean="0"/>
              <a:t>= stanovení </a:t>
            </a:r>
            <a:r>
              <a:rPr lang="cs-CZ" sz="2600" dirty="0" smtClean="0"/>
              <a:t>dlouhodobých </a:t>
            </a:r>
            <a:r>
              <a:rPr lang="cs-CZ" sz="2600" dirty="0" smtClean="0"/>
              <a:t>cílů, vytvoření </a:t>
            </a:r>
            <a:r>
              <a:rPr lang="cs-CZ" sz="2600" dirty="0" smtClean="0"/>
              <a:t>finančních </a:t>
            </a:r>
            <a:r>
              <a:rPr lang="cs-CZ" sz="2600" dirty="0" smtClean="0"/>
              <a:t>rozpočtů pro dosažení těchto cílů</a:t>
            </a:r>
            <a:endParaRPr lang="cs-CZ" sz="2600" dirty="0" smtClean="0"/>
          </a:p>
          <a:p>
            <a:pPr marL="914400" lvl="1" indent="-457200">
              <a:buSzPct val="100000"/>
              <a:buFont typeface="+mj-lt"/>
              <a:buAutoNum type="arabicPeriod"/>
            </a:pPr>
            <a:r>
              <a:rPr lang="cs-CZ" sz="2400" dirty="0" smtClean="0"/>
              <a:t>Zjištění stavu našich financí</a:t>
            </a:r>
          </a:p>
          <a:p>
            <a:pPr marL="914400" lvl="1" indent="-457200">
              <a:buSzPct val="100000"/>
              <a:buFont typeface="+mj-lt"/>
              <a:buAutoNum type="arabicPeriod"/>
            </a:pPr>
            <a:r>
              <a:rPr lang="cs-CZ" sz="2400" dirty="0" smtClean="0"/>
              <a:t>Stanovení cílů</a:t>
            </a:r>
          </a:p>
          <a:p>
            <a:pPr marL="914400" lvl="1" indent="-457200">
              <a:buSzPct val="100000"/>
              <a:buFont typeface="+mj-lt"/>
              <a:buAutoNum type="arabicPeriod"/>
            </a:pPr>
            <a:r>
              <a:rPr lang="cs-CZ" sz="2400" dirty="0" smtClean="0"/>
              <a:t>Výběr těch cílů, které jsou pro nás důležité a dosažitelné</a:t>
            </a:r>
          </a:p>
          <a:p>
            <a:pPr marL="914400" lvl="1" indent="-457200">
              <a:buSzPct val="100000"/>
              <a:buFont typeface="+mj-lt"/>
              <a:buAutoNum type="arabicPeriod"/>
            </a:pPr>
            <a:r>
              <a:rPr lang="cs-CZ" sz="2400" dirty="0" smtClean="0"/>
              <a:t>Najít finanční zdroje pro dosažení cílů – upravíme svůj rozpočet</a:t>
            </a:r>
            <a:r>
              <a:rPr lang="cs-CZ" sz="2400" dirty="0"/>
              <a:t> </a:t>
            </a:r>
            <a:r>
              <a:rPr lang="cs-CZ" sz="2400" dirty="0" smtClean="0"/>
              <a:t>(vytváříme rezervu)</a:t>
            </a:r>
          </a:p>
          <a:p>
            <a:pPr marL="914400" lvl="1" indent="-457200">
              <a:buSzPct val="100000"/>
              <a:buFont typeface="+mj-lt"/>
              <a:buAutoNum type="arabicPeriod"/>
            </a:pPr>
            <a:r>
              <a:rPr lang="cs-CZ" sz="2400" dirty="0" smtClean="0"/>
              <a:t>Kontrola plnění plánu</a:t>
            </a:r>
          </a:p>
        </p:txBody>
      </p:sp>
    </p:spTree>
    <p:extLst>
      <p:ext uri="{BB962C8B-B14F-4D97-AF65-F5344CB8AC3E}">
        <p14:creationId xmlns:p14="http://schemas.microsoft.com/office/powerpoint/2010/main" val="1862358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přebytek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Finanční přebytek může vznikat pravidelně (šetříme, neutrácíme za zbytečnosti) nebo jednorázově (výjimečně něco ušetříme, dostaneme odměny)</a:t>
            </a:r>
          </a:p>
          <a:p>
            <a:r>
              <a:rPr lang="cs-CZ" sz="2600" dirty="0" smtClean="0"/>
              <a:t>Využití finančního přebytku:</a:t>
            </a:r>
          </a:p>
          <a:p>
            <a:pPr lvl="1"/>
            <a:r>
              <a:rPr lang="cs-CZ" sz="2400" dirty="0" smtClean="0"/>
              <a:t>Spotřeba</a:t>
            </a:r>
          </a:p>
          <a:p>
            <a:pPr lvl="1"/>
            <a:r>
              <a:rPr lang="cs-CZ" sz="2400" dirty="0" smtClean="0"/>
              <a:t>Spoření – malá výnosnost, malé riziko</a:t>
            </a:r>
          </a:p>
          <a:p>
            <a:pPr lvl="1"/>
            <a:r>
              <a:rPr lang="cs-CZ" sz="2400" dirty="0" smtClean="0"/>
              <a:t>Investice – rizikovější, výnosnější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091273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Bankovní vklady jako forma uložení peněz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10353874" cy="4002252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2"/>
                </a:solidFill>
              </a:rPr>
              <a:t>Běžný účet </a:t>
            </a:r>
            <a:r>
              <a:rPr lang="cs-CZ" sz="2400" dirty="0" smtClean="0"/>
              <a:t>– peníze jsou kdykoli k dispozici, nízký úrok (nepokryje ani poplatky), není považován jako způsob spoření</a:t>
            </a:r>
          </a:p>
          <a:p>
            <a:r>
              <a:rPr lang="cs-CZ" sz="2400" b="1" dirty="0">
                <a:solidFill>
                  <a:schemeClr val="accent2"/>
                </a:solidFill>
              </a:rPr>
              <a:t>Termínovaný účet </a:t>
            </a:r>
            <a:r>
              <a:rPr lang="cs-CZ" sz="2400" dirty="0" smtClean="0"/>
              <a:t>– peníze jsou vázány na předem stanovenou dobu (pro uložení jednorázového přebytku), lepší úročení než na běžném účtu</a:t>
            </a:r>
          </a:p>
          <a:p>
            <a:r>
              <a:rPr lang="cs-CZ" sz="2400" b="1" dirty="0">
                <a:solidFill>
                  <a:schemeClr val="accent2"/>
                </a:solidFill>
              </a:rPr>
              <a:t>Spořící účet </a:t>
            </a:r>
            <a:r>
              <a:rPr lang="cs-CZ" sz="2400" dirty="0" smtClean="0"/>
              <a:t>– slouží k pravidelnému ukládání peněz; úrok se mění</a:t>
            </a:r>
          </a:p>
          <a:p>
            <a:r>
              <a:rPr lang="cs-CZ" sz="2400" b="1" dirty="0">
                <a:solidFill>
                  <a:schemeClr val="accent2"/>
                </a:solidFill>
              </a:rPr>
              <a:t>Vkladní knížka </a:t>
            </a:r>
            <a:r>
              <a:rPr lang="cs-CZ" sz="2400" dirty="0" smtClean="0"/>
              <a:t>– vklady a výběry jsou přímo zaznamenávány, úrok je pevný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721145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Spořící a investiční produkty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499"/>
            <a:ext cx="9975501" cy="3986487"/>
          </a:xfrm>
        </p:spPr>
        <p:txBody>
          <a:bodyPr>
            <a:normAutofit/>
          </a:bodyPr>
          <a:lstStyle/>
          <a:p>
            <a:r>
              <a:rPr lang="cs-CZ" sz="2600" b="1" dirty="0" smtClean="0">
                <a:solidFill>
                  <a:schemeClr val="accent2"/>
                </a:solidFill>
              </a:rPr>
              <a:t>Stavební spoření </a:t>
            </a:r>
            <a:r>
              <a:rPr lang="cs-CZ" sz="2600" dirty="0" smtClean="0"/>
              <a:t>= finanční produkt, slouží k financování bytových potřeb (koupě, stavba, rekonstrukce); každý rok připsán státní příspěvek (vázáno </a:t>
            </a:r>
            <a:r>
              <a:rPr lang="cs-CZ" sz="2600" dirty="0"/>
              <a:t>na dobu 6 </a:t>
            </a:r>
            <a:r>
              <a:rPr lang="cs-CZ" sz="2600" dirty="0" smtClean="0"/>
              <a:t>let) a úrok</a:t>
            </a:r>
          </a:p>
          <a:p>
            <a:r>
              <a:rPr lang="cs-CZ" sz="2600" b="1" dirty="0">
                <a:solidFill>
                  <a:schemeClr val="accent2"/>
                </a:solidFill>
              </a:rPr>
              <a:t>Doplňkové penzijní spoření </a:t>
            </a:r>
            <a:r>
              <a:rPr lang="cs-CZ" sz="2600" dirty="0" smtClean="0"/>
              <a:t>= produkt sloužící ke spoření na důchod; státní příspěvek (dle výše měsíční spořené částky) a daňové zvýhodnění (část si lze odečíst od základu daně)</a:t>
            </a:r>
          </a:p>
          <a:p>
            <a:r>
              <a:rPr lang="cs-CZ" sz="2600" b="1" dirty="0">
                <a:solidFill>
                  <a:schemeClr val="accent2"/>
                </a:solidFill>
              </a:rPr>
              <a:t>Podílový </a:t>
            </a:r>
            <a:r>
              <a:rPr lang="cs-CZ" sz="2600" b="1" dirty="0" smtClean="0">
                <a:solidFill>
                  <a:schemeClr val="accent2"/>
                </a:solidFill>
              </a:rPr>
              <a:t>fond</a:t>
            </a:r>
            <a:r>
              <a:rPr lang="cs-CZ" sz="2600" dirty="0" smtClean="0">
                <a:solidFill>
                  <a:schemeClr val="accent2"/>
                </a:solidFill>
              </a:rPr>
              <a:t> </a:t>
            </a:r>
            <a:r>
              <a:rPr lang="cs-CZ" sz="2600" dirty="0"/>
              <a:t>– investování do různých druhů CP prostřednictvím investičních společností</a:t>
            </a:r>
          </a:p>
        </p:txBody>
      </p:sp>
    </p:spTree>
    <p:extLst>
      <p:ext uri="{BB962C8B-B14F-4D97-AF65-F5344CB8AC3E}">
        <p14:creationId xmlns:p14="http://schemas.microsoft.com/office/powerpoint/2010/main" val="4028878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nedostatku finančních prostředků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10101625" cy="3876128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2"/>
                </a:solidFill>
              </a:rPr>
              <a:t>Snížit výdaje </a:t>
            </a:r>
            <a:r>
              <a:rPr lang="cs-CZ" sz="2400" dirty="0" smtClean="0"/>
              <a:t>– menší bydlení, jíst doma, nekupovat oblečení…</a:t>
            </a:r>
          </a:p>
          <a:p>
            <a:r>
              <a:rPr lang="cs-CZ" sz="2400" b="1" dirty="0">
                <a:solidFill>
                  <a:schemeClr val="accent2"/>
                </a:solidFill>
              </a:rPr>
              <a:t>Zvýšit příjmy </a:t>
            </a:r>
            <a:r>
              <a:rPr lang="cs-CZ" sz="2400" dirty="0" smtClean="0"/>
              <a:t>– druhá práce, prodej majetku…</a:t>
            </a:r>
          </a:p>
          <a:p>
            <a:r>
              <a:rPr lang="cs-CZ" sz="2400" b="1" dirty="0">
                <a:solidFill>
                  <a:schemeClr val="accent2"/>
                </a:solidFill>
              </a:rPr>
              <a:t>Půjčka</a:t>
            </a:r>
            <a:r>
              <a:rPr lang="cs-CZ" sz="2400" dirty="0" smtClean="0"/>
              <a:t> – zadlužení se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>
                <a:solidFill>
                  <a:schemeClr val="accent2"/>
                </a:solidFill>
              </a:rPr>
              <a:t>Předlužení</a:t>
            </a:r>
            <a:r>
              <a:rPr lang="cs-CZ" sz="2400" dirty="0" smtClean="0"/>
              <a:t> = subjekt není schopen splácet své závazky (vhodné vyhledat pomoc u odborníků, důležité komunikovat s věřiteli)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2"/>
                </a:solidFill>
              </a:rPr>
              <a:t>Dluhová past </a:t>
            </a:r>
            <a:r>
              <a:rPr lang="cs-CZ" sz="2400" dirty="0" smtClean="0"/>
              <a:t>= předlužení se řeší dalším zadlužování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834270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499"/>
            <a:ext cx="9959736" cy="3876129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/>
              <a:t>Schopnost zájemce o úvěr splácet půjčené peníze = </a:t>
            </a:r>
            <a:r>
              <a:rPr lang="cs-CZ" sz="2600" b="1" dirty="0" smtClean="0">
                <a:solidFill>
                  <a:schemeClr val="accent2"/>
                </a:solidFill>
              </a:rPr>
              <a:t>bonita klienta</a:t>
            </a:r>
          </a:p>
          <a:p>
            <a:r>
              <a:rPr lang="cs-CZ" sz="2600" b="1" dirty="0">
                <a:solidFill>
                  <a:schemeClr val="accent2"/>
                </a:solidFill>
              </a:rPr>
              <a:t>Registr </a:t>
            </a:r>
            <a:r>
              <a:rPr lang="cs-CZ" sz="2600" b="1" dirty="0" smtClean="0">
                <a:solidFill>
                  <a:schemeClr val="accent2"/>
                </a:solidFill>
              </a:rPr>
              <a:t>dlužníků </a:t>
            </a:r>
            <a:r>
              <a:rPr lang="cs-CZ" sz="2600" dirty="0" smtClean="0"/>
              <a:t>= databáze obsahující informace  o dlužnících a dluzích, kterou sdílejí poskytovatelé úvěrů za účelem prověření bonity klienta</a:t>
            </a:r>
          </a:p>
          <a:p>
            <a:r>
              <a:rPr lang="cs-CZ" sz="2600" dirty="0" smtClean="0"/>
              <a:t>Úvěry poskytují bankovní i nebankovní finanční instituce (banky nabízejí nejvýhodnější podmínky)</a:t>
            </a:r>
          </a:p>
          <a:p>
            <a:r>
              <a:rPr lang="cs-CZ" sz="2600" dirty="0" smtClean="0"/>
              <a:t>Úvěr by měl sloužit jen pro financování mimořádných a dlouhodobých potřeb!!!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1569373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úvěrů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538249"/>
            <a:ext cx="9959736" cy="4177862"/>
          </a:xfrm>
        </p:spPr>
        <p:txBody>
          <a:bodyPr>
            <a:normAutofit/>
          </a:bodyPr>
          <a:lstStyle/>
          <a:p>
            <a:r>
              <a:rPr lang="cs-CZ" sz="2600" b="1" dirty="0" smtClean="0">
                <a:solidFill>
                  <a:schemeClr val="accent2"/>
                </a:solidFill>
              </a:rPr>
              <a:t>Účelové úvěry </a:t>
            </a:r>
            <a:r>
              <a:rPr lang="cs-CZ" sz="2600" dirty="0" smtClean="0"/>
              <a:t>– jsou poskytována na předem stanovený účel</a:t>
            </a:r>
          </a:p>
          <a:p>
            <a:pPr lvl="1"/>
            <a:r>
              <a:rPr lang="cs-CZ" sz="2400" dirty="0" smtClean="0"/>
              <a:t>Hypoteční úvěr – na bydlení, zajištěno nemovitostí, dlouhodobý úvěr (až 30 let)</a:t>
            </a:r>
          </a:p>
          <a:p>
            <a:pPr lvl="1"/>
            <a:r>
              <a:rPr lang="cs-CZ" sz="2400" dirty="0" smtClean="0"/>
              <a:t>Úvěr ze stavebního spoření – na bydlení, podmíněno výší úspory na stavebním spoření</a:t>
            </a:r>
          </a:p>
          <a:p>
            <a:pPr lvl="1"/>
            <a:r>
              <a:rPr lang="cs-CZ" sz="2400" dirty="0" smtClean="0"/>
              <a:t>Splátkový prodej</a:t>
            </a:r>
          </a:p>
          <a:p>
            <a:pPr lvl="1"/>
            <a:r>
              <a:rPr lang="cs-CZ" sz="2400" dirty="0" smtClean="0"/>
              <a:t>Leasing</a:t>
            </a:r>
          </a:p>
        </p:txBody>
      </p:sp>
    </p:spTree>
    <p:extLst>
      <p:ext uri="{BB962C8B-B14F-4D97-AF65-F5344CB8AC3E}">
        <p14:creationId xmlns:p14="http://schemas.microsoft.com/office/powerpoint/2010/main" val="18199182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600" b="1" dirty="0">
                <a:solidFill>
                  <a:schemeClr val="accent2"/>
                </a:solidFill>
              </a:rPr>
              <a:t>Neúčelové úvěry </a:t>
            </a:r>
            <a:r>
              <a:rPr lang="cs-CZ" sz="2600" dirty="0"/>
              <a:t>– libovolné využití</a:t>
            </a:r>
          </a:p>
          <a:p>
            <a:pPr lvl="1"/>
            <a:r>
              <a:rPr lang="cs-CZ" sz="2400" dirty="0"/>
              <a:t>Spotřebitelské úvěry</a:t>
            </a:r>
          </a:p>
          <a:p>
            <a:pPr lvl="1"/>
            <a:r>
              <a:rPr lang="cs-CZ" sz="2400" dirty="0"/>
              <a:t>Úvěry z kreditních karet – po bezúročném období vysoké úroky, pouze na krytí krátkodobého nedostatku financí (rychle splatit!)</a:t>
            </a:r>
          </a:p>
          <a:p>
            <a:pPr lvl="1"/>
            <a:r>
              <a:rPr lang="cs-CZ" sz="2400" dirty="0"/>
              <a:t>Kontokorentní úvěr – čerpání běžného účtu do minusu, poskytován za poplatek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28424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9959736" cy="3734238"/>
          </a:xfrm>
        </p:spPr>
        <p:txBody>
          <a:bodyPr>
            <a:normAutofit/>
          </a:bodyPr>
          <a:lstStyle/>
          <a:p>
            <a:r>
              <a:rPr lang="cs-CZ" sz="2600" b="1" dirty="0" smtClean="0">
                <a:solidFill>
                  <a:schemeClr val="accent2"/>
                </a:solidFill>
              </a:rPr>
              <a:t>RPSN</a:t>
            </a:r>
            <a:r>
              <a:rPr lang="cs-CZ" sz="2600" dirty="0" smtClean="0"/>
              <a:t> = </a:t>
            </a:r>
            <a:r>
              <a:rPr lang="cs-CZ" sz="2600" dirty="0" smtClean="0"/>
              <a:t>roční procentuáln</a:t>
            </a:r>
            <a:r>
              <a:rPr lang="cs-CZ" sz="2600" dirty="0" smtClean="0"/>
              <a:t>í sazba nákladů </a:t>
            </a:r>
            <a:r>
              <a:rPr lang="cs-CZ" sz="2600" dirty="0" smtClean="0"/>
              <a:t>z </a:t>
            </a:r>
            <a:r>
              <a:rPr lang="cs-CZ" sz="2600" dirty="0" smtClean="0"/>
              <a:t>půjčené </a:t>
            </a:r>
            <a:r>
              <a:rPr lang="cs-CZ" sz="2600" dirty="0" smtClean="0"/>
              <a:t>částky (úroky, poplatky </a:t>
            </a:r>
            <a:r>
              <a:rPr lang="cs-CZ" sz="2600" dirty="0" smtClean="0"/>
              <a:t>za uzavření smlouvy, za správu </a:t>
            </a:r>
            <a:r>
              <a:rPr lang="cs-CZ" sz="2600" dirty="0" smtClean="0"/>
              <a:t>úvěru...)</a:t>
            </a:r>
            <a:endParaRPr lang="cs-CZ" sz="2600" dirty="0" smtClean="0"/>
          </a:p>
          <a:p>
            <a:r>
              <a:rPr lang="cs-CZ" sz="2600" b="1" dirty="0">
                <a:solidFill>
                  <a:schemeClr val="accent2"/>
                </a:solidFill>
              </a:rPr>
              <a:t>Konsolidace úvěrů </a:t>
            </a:r>
            <a:r>
              <a:rPr lang="cs-CZ" sz="2600" dirty="0"/>
              <a:t>= sloučení všech úvěrů do jednoho</a:t>
            </a:r>
          </a:p>
          <a:p>
            <a:r>
              <a:rPr lang="cs-CZ" sz="2600" b="1" dirty="0" smtClean="0">
                <a:solidFill>
                  <a:schemeClr val="accent2"/>
                </a:solidFill>
              </a:rPr>
              <a:t>Zajištění dluhu</a:t>
            </a:r>
            <a:r>
              <a:rPr lang="cs-CZ" sz="2600" dirty="0" smtClean="0"/>
              <a:t>:</a:t>
            </a:r>
          </a:p>
          <a:p>
            <a:pPr lvl="1"/>
            <a:r>
              <a:rPr lang="cs-CZ" sz="2400" dirty="0" smtClean="0"/>
              <a:t>Zástava</a:t>
            </a:r>
          </a:p>
          <a:p>
            <a:pPr lvl="1"/>
            <a:r>
              <a:rPr lang="cs-CZ" sz="2400" dirty="0" smtClean="0"/>
              <a:t>Ručení </a:t>
            </a:r>
          </a:p>
          <a:p>
            <a:pPr lvl="1"/>
            <a:r>
              <a:rPr lang="cs-CZ" sz="2400" dirty="0" smtClean="0"/>
              <a:t>Bianko směnka</a:t>
            </a:r>
          </a:p>
        </p:txBody>
      </p:sp>
    </p:spTree>
    <p:extLst>
      <p:ext uri="{BB962C8B-B14F-4D97-AF65-F5344CB8AC3E}">
        <p14:creationId xmlns:p14="http://schemas.microsoft.com/office/powerpoint/2010/main" val="42010604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Neschopnost splácet dluh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3" y="2603500"/>
            <a:ext cx="10054329" cy="3416300"/>
          </a:xfrm>
        </p:spPr>
        <p:txBody>
          <a:bodyPr>
            <a:noAutofit/>
          </a:bodyPr>
          <a:lstStyle/>
          <a:p>
            <a:r>
              <a:rPr lang="cs-CZ" sz="2600" b="1" dirty="0" smtClean="0">
                <a:solidFill>
                  <a:schemeClr val="accent2"/>
                </a:solidFill>
              </a:rPr>
              <a:t>Oddlužení (osobní bankrot) </a:t>
            </a:r>
            <a:r>
              <a:rPr lang="cs-CZ" sz="2600" dirty="0" smtClean="0"/>
              <a:t>= po dobu 5 let dlužník odevzdá vše co převyšuje životní minimum; podmínka – věřitelé musí dostat zpět alespoň 30 % dlužné částky; pak je </a:t>
            </a:r>
            <a:r>
              <a:rPr lang="cs-CZ" sz="2600" dirty="0"/>
              <a:t>na něj </a:t>
            </a:r>
            <a:r>
              <a:rPr lang="cs-CZ" sz="2600" dirty="0" smtClean="0"/>
              <a:t>nahlíženo </a:t>
            </a:r>
            <a:r>
              <a:rPr lang="cs-CZ" sz="2600" dirty="0"/>
              <a:t>jako na </a:t>
            </a:r>
            <a:r>
              <a:rPr lang="cs-CZ" sz="2600" dirty="0" smtClean="0"/>
              <a:t>nezadluženého (návrh na osobní bankrot podává sám dlužník u insolvenčního soudu)</a:t>
            </a:r>
          </a:p>
          <a:p>
            <a:r>
              <a:rPr lang="cs-CZ" sz="2600" b="1" dirty="0" smtClean="0">
                <a:solidFill>
                  <a:schemeClr val="accent2"/>
                </a:solidFill>
              </a:rPr>
              <a:t>Exekuce</a:t>
            </a:r>
            <a:r>
              <a:rPr lang="cs-CZ" sz="2600" dirty="0" smtClean="0">
                <a:solidFill>
                  <a:schemeClr val="accent2"/>
                </a:solidFill>
              </a:rPr>
              <a:t> </a:t>
            </a:r>
            <a:r>
              <a:rPr lang="cs-CZ" sz="2600" dirty="0" smtClean="0"/>
              <a:t>= forma vymáhání dluhů – zabavení majetku, který se prodá a vytěžená částka se použije na splacení dluhu (popř. srážky ze mzdy, zabavení peněz na BÚ…) a nákladů spojených s exekučním řízením </a:t>
            </a:r>
          </a:p>
        </p:txBody>
      </p:sp>
    </p:spTree>
    <p:extLst>
      <p:ext uri="{BB962C8B-B14F-4D97-AF65-F5344CB8AC3E}">
        <p14:creationId xmlns:p14="http://schemas.microsoft.com/office/powerpoint/2010/main" val="34464682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3500"/>
            <a:ext cx="11214100" cy="4038600"/>
          </a:xfrm>
        </p:spPr>
        <p:txBody>
          <a:bodyPr>
            <a:normAutofit/>
          </a:bodyPr>
          <a:lstStyle/>
          <a:p>
            <a:r>
              <a:rPr lang="cs-CZ" sz="3200" dirty="0"/>
              <a:t>BUČKOVÁ, Veronika, Alena FABIČOVICOVÁ a Monika NOVÁKOVÁ. </a:t>
            </a:r>
            <a:r>
              <a:rPr lang="cs-CZ" sz="3200" i="1" dirty="0"/>
              <a:t>Ekonomika pro střední školy - úvod</a:t>
            </a:r>
            <a:r>
              <a:rPr lang="cs-CZ" sz="3200" dirty="0"/>
              <a:t>. Vyd. 1. Brno: </a:t>
            </a:r>
            <a:r>
              <a:rPr lang="cs-CZ" sz="3200" dirty="0" err="1"/>
              <a:t>Didaktis</a:t>
            </a:r>
            <a:r>
              <a:rPr lang="cs-CZ" sz="3200" dirty="0"/>
              <a:t>, c2013, 3 sv. ISBN 978-80-7358-205-0</a:t>
            </a:r>
            <a:r>
              <a:rPr lang="cs-CZ" sz="3200" dirty="0" smtClean="0"/>
              <a:t>.</a:t>
            </a:r>
          </a:p>
          <a:p>
            <a:r>
              <a:rPr lang="cs-CZ" sz="3200" smtClean="0"/>
              <a:t>Vlastní archiv autora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756595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tový efekt">
  <a:themeElements>
    <a:clrScheme name="Iontový efekt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tový efekt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tový efekt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EC7F02AD-9687-440F-A9DF-FAA6F22270D7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385</TotalTime>
  <Words>907</Words>
  <Application>Microsoft Office PowerPoint</Application>
  <PresentationFormat>Širokoúhlá obrazovka</PresentationFormat>
  <Paragraphs>111</Paragraphs>
  <Slides>18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4" baseType="lpstr">
      <vt:lpstr>Arial</vt:lpstr>
      <vt:lpstr>Calibri</vt:lpstr>
      <vt:lpstr>Century Gothic</vt:lpstr>
      <vt:lpstr>Times New Roman</vt:lpstr>
      <vt:lpstr>Wingdings 3</vt:lpstr>
      <vt:lpstr>Iontový efekt</vt:lpstr>
      <vt:lpstr>Prezentace aplikace PowerPoint</vt:lpstr>
      <vt:lpstr>Prezentace aplikace PowerPoint</vt:lpstr>
      <vt:lpstr>INVESTOVÁNÍ DOMÁCNOSTÍ</vt:lpstr>
      <vt:lpstr>Finanční rozpočet</vt:lpstr>
      <vt:lpstr>Prezentace aplikace PowerPoint</vt:lpstr>
      <vt:lpstr>Sestavení finančního rozpočtu</vt:lpstr>
      <vt:lpstr>Dělení finančních rozpočtů</vt:lpstr>
      <vt:lpstr>Finanční plán</vt:lpstr>
      <vt:lpstr>Finanční přebytek</vt:lpstr>
      <vt:lpstr>Bankovní vklady jako forma uložení peněz</vt:lpstr>
      <vt:lpstr>Spořící a investiční produkty</vt:lpstr>
      <vt:lpstr>Řešení nedostatku finančních prostředků</vt:lpstr>
      <vt:lpstr>Úvěr</vt:lpstr>
      <vt:lpstr>Dělení úvěrů</vt:lpstr>
      <vt:lpstr>Prezentace aplikace PowerPoint</vt:lpstr>
      <vt:lpstr>Prezentace aplikace PowerPoint</vt:lpstr>
      <vt:lpstr>Neschopnost splácet dluh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OKOLÍ PODNIKU</dc:title>
  <dc:creator>Admin</dc:creator>
  <cp:lastModifiedBy>Admin</cp:lastModifiedBy>
  <cp:revision>65</cp:revision>
  <dcterms:created xsi:type="dcterms:W3CDTF">2013-09-02T13:36:41Z</dcterms:created>
  <dcterms:modified xsi:type="dcterms:W3CDTF">2014-10-29T17:10:56Z</dcterms:modified>
</cp:coreProperties>
</file>