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8101B-0D0F-49AB-AB7D-4E2B5C91BCF7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F9AE120-B1E4-4E4B-A716-053176662D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8101B-0D0F-49AB-AB7D-4E2B5C91BCF7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F9AE120-B1E4-4E4B-A716-053176662D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8101B-0D0F-49AB-AB7D-4E2B5C91BCF7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AE120-B1E4-4E4B-A716-053176662D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8101B-0D0F-49AB-AB7D-4E2B5C91BCF7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AE120-B1E4-4E4B-A716-053176662D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8101B-0D0F-49AB-AB7D-4E2B5C91BCF7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F9AE120-B1E4-4E4B-A716-053176662D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8101B-0D0F-49AB-AB7D-4E2B5C91BCF7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AE120-B1E4-4E4B-A716-053176662D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8101B-0D0F-49AB-AB7D-4E2B5C91BCF7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AE120-B1E4-4E4B-A716-053176662D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8101B-0D0F-49AB-AB7D-4E2B5C91BCF7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AE120-B1E4-4E4B-A716-053176662D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8101B-0D0F-49AB-AB7D-4E2B5C91BCF7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AE120-B1E4-4E4B-A716-053176662D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8101B-0D0F-49AB-AB7D-4E2B5C91BCF7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AE120-B1E4-4E4B-A716-053176662D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8101B-0D0F-49AB-AB7D-4E2B5C91BCF7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AE120-B1E4-4E4B-A716-053176662D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D28101B-0D0F-49AB-AB7D-4E2B5C91BCF7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F9AE120-B1E4-4E4B-A716-053176662D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 fontScale="32500" lnSpcReduction="20000"/>
          </a:bodyPr>
          <a:lstStyle/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Datum: </a:t>
            </a:r>
            <a:r>
              <a:rPr lang="cs-CZ" b="1" i="1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5.6.2013</a:t>
            </a:r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 </a:t>
            </a: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Projekt:</a:t>
            </a:r>
            <a:r>
              <a:rPr lang="cs-CZ" b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Kvalitní výuka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 </a:t>
            </a: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Registrační číslo:</a:t>
            </a:r>
            <a:r>
              <a:rPr lang="cs-CZ" b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CZ.1.07/1.5.00/34.0731</a:t>
            </a: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Číslo DUM</a:t>
            </a:r>
            <a:r>
              <a:rPr lang="cs-CZ" b="1" i="1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:</a:t>
            </a:r>
            <a:r>
              <a:rPr lang="cs-CZ" b="1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VY_22_INOVACE_60</a:t>
            </a:r>
            <a:r>
              <a:rPr lang="cs-CZ" b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	</a:t>
            </a:r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Jméno autora:</a:t>
            </a:r>
            <a:r>
              <a:rPr lang="cs-CZ" b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Mgr. </a:t>
            </a:r>
            <a:r>
              <a:rPr lang="cs-CZ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Barbora Studená</a:t>
            </a:r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Název práce:</a:t>
            </a:r>
            <a:r>
              <a:rPr lang="cs-CZ" b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So/such</a:t>
            </a:r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Předmět</a:t>
            </a:r>
            <a:r>
              <a:rPr lang="cs-CZ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: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Anglický jazyk</a:t>
            </a:r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Ročník:</a:t>
            </a:r>
            <a:r>
              <a:rPr lang="cs-CZ" b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2</a:t>
            </a: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Časová dotace</a:t>
            </a:r>
            <a:r>
              <a:rPr lang="cs-CZ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: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30 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minut</a:t>
            </a: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Vzdělávací cíl</a:t>
            </a:r>
            <a:r>
              <a:rPr lang="cs-CZ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: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Vysvětlení </a:t>
            </a:r>
            <a:r>
              <a:rPr lang="cs-CZ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výrazů so, such, základní procvičení. </a:t>
            </a:r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Pomůcky</a:t>
            </a:r>
            <a:r>
              <a:rPr lang="cs-CZ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: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S</a:t>
            </a:r>
            <a:r>
              <a:rPr lang="cs-CZ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ešity, psací potřeby.</a:t>
            </a:r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Poznámka: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Studenti si zapisují gramatiku do svých sešitů</a:t>
            </a:r>
            <a:r>
              <a:rPr lang="cs-CZ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. Společně pak plníme některé úkoly. </a:t>
            </a:r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Inovace:</a:t>
            </a:r>
            <a:r>
              <a:rPr lang="cs-CZ" b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Zapojení audiovizuální techniky do výuky. Procvičení </a:t>
            </a:r>
            <a:r>
              <a:rPr lang="cs-CZ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gramatiky, 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názorná </a:t>
            </a:r>
            <a:r>
              <a:rPr lang="cs-CZ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ukázka.  </a:t>
            </a:r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 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cs-CZ" dirty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88640"/>
            <a:ext cx="5762625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17050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So</a:t>
            </a:r>
            <a:r>
              <a:rPr lang="cs-CZ" dirty="0" smtClean="0"/>
              <a:t> and </a:t>
            </a:r>
            <a:r>
              <a:rPr lang="cs-CZ" b="1" dirty="0" smtClean="0"/>
              <a:t>such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Exclamations</a:t>
            </a:r>
            <a:r>
              <a:rPr lang="cs-CZ" dirty="0" smtClean="0"/>
              <a:t> so and such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7277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>
                <a:effectLst/>
              </a:rPr>
              <a:t>Introduction</a:t>
            </a:r>
            <a:r>
              <a:rPr lang="cs-CZ" dirty="0">
                <a:effectLst/>
              </a:rPr>
              <a:t> to so  </a:t>
            </a:r>
            <a:r>
              <a:rPr lang="cs-CZ" dirty="0" smtClean="0">
                <a:effectLst/>
              </a:rPr>
              <a:t>and SUCH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and such/such a Czech </a:t>
            </a:r>
            <a:r>
              <a:rPr lang="cs-CZ" dirty="0" err="1"/>
              <a:t>meaning</a:t>
            </a:r>
            <a:r>
              <a:rPr lang="cs-CZ" dirty="0"/>
              <a:t>: „</a:t>
            </a:r>
            <a:r>
              <a:rPr lang="cs-CZ" b="1" dirty="0"/>
              <a:t>tak</a:t>
            </a:r>
            <a:r>
              <a:rPr lang="cs-CZ" dirty="0" smtClean="0"/>
              <a:t>“</a:t>
            </a:r>
          </a:p>
          <a:p>
            <a:r>
              <a:rPr lang="cs-CZ" dirty="0"/>
              <a:t>So  + </a:t>
            </a:r>
            <a:r>
              <a:rPr lang="cs-CZ" dirty="0" err="1"/>
              <a:t>adjective</a:t>
            </a:r>
            <a:r>
              <a:rPr lang="cs-CZ" dirty="0"/>
              <a:t>/</a:t>
            </a:r>
            <a:r>
              <a:rPr lang="cs-CZ" dirty="0" err="1"/>
              <a:t>adverb</a:t>
            </a:r>
            <a:r>
              <a:rPr lang="cs-CZ" dirty="0"/>
              <a:t>		</a:t>
            </a:r>
            <a:r>
              <a:rPr lang="cs-CZ" dirty="0" err="1"/>
              <a:t>example</a:t>
            </a:r>
            <a:r>
              <a:rPr lang="cs-CZ" dirty="0"/>
              <a:t>: so nice, so </a:t>
            </a:r>
            <a:r>
              <a:rPr lang="cs-CZ" dirty="0" err="1"/>
              <a:t>handsome</a:t>
            </a:r>
            <a:r>
              <a:rPr lang="cs-CZ" dirty="0"/>
              <a:t>, so </a:t>
            </a:r>
            <a:r>
              <a:rPr lang="cs-CZ" dirty="0" err="1"/>
              <a:t>nervous</a:t>
            </a:r>
            <a:r>
              <a:rPr lang="cs-CZ" dirty="0"/>
              <a:t>, so </a:t>
            </a:r>
            <a:r>
              <a:rPr lang="cs-CZ" dirty="0" err="1"/>
              <a:t>quickly</a:t>
            </a:r>
            <a:endParaRPr lang="cs-CZ" dirty="0"/>
          </a:p>
          <a:p>
            <a:r>
              <a:rPr lang="cs-CZ" dirty="0"/>
              <a:t>such + </a:t>
            </a:r>
            <a:r>
              <a:rPr lang="cs-CZ" dirty="0" err="1"/>
              <a:t>noun</a:t>
            </a: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1. + </a:t>
            </a:r>
            <a:r>
              <a:rPr lang="cs-CZ" b="1" dirty="0" err="1"/>
              <a:t>countable</a:t>
            </a:r>
            <a:r>
              <a:rPr lang="cs-CZ" b="1" dirty="0"/>
              <a:t> </a:t>
            </a:r>
            <a:r>
              <a:rPr lang="cs-CZ" b="1" dirty="0" err="1"/>
              <a:t>words</a:t>
            </a:r>
            <a:r>
              <a:rPr lang="cs-CZ" b="1" dirty="0"/>
              <a:t> </a:t>
            </a:r>
            <a:r>
              <a:rPr lang="cs-CZ" dirty="0"/>
              <a:t>in </a:t>
            </a:r>
            <a:r>
              <a:rPr lang="cs-CZ" dirty="0" err="1"/>
              <a:t>singular</a:t>
            </a:r>
            <a:r>
              <a:rPr lang="cs-CZ" dirty="0"/>
              <a:t> </a:t>
            </a:r>
            <a:r>
              <a:rPr lang="cs-CZ" dirty="0" err="1"/>
              <a:t>also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a/</a:t>
            </a:r>
            <a:r>
              <a:rPr lang="cs-CZ" dirty="0" err="1"/>
              <a:t>an</a:t>
            </a:r>
            <a:r>
              <a:rPr lang="cs-CZ" dirty="0"/>
              <a:t>	</a:t>
            </a:r>
          </a:p>
          <a:p>
            <a:r>
              <a:rPr lang="cs-CZ" dirty="0" err="1"/>
              <a:t>e.g</a:t>
            </a:r>
            <a:r>
              <a:rPr lang="cs-CZ" dirty="0"/>
              <a:t>. such a nice girl, such </a:t>
            </a:r>
            <a:r>
              <a:rPr lang="cs-CZ" dirty="0" err="1"/>
              <a:t>an</a:t>
            </a:r>
            <a:r>
              <a:rPr lang="cs-CZ" dirty="0"/>
              <a:t> </a:t>
            </a:r>
            <a:r>
              <a:rPr lang="cs-CZ" dirty="0" err="1"/>
              <a:t>interesting</a:t>
            </a:r>
            <a:r>
              <a:rPr lang="cs-CZ" dirty="0"/>
              <a:t> </a:t>
            </a:r>
            <a:r>
              <a:rPr lang="cs-CZ" dirty="0" err="1"/>
              <a:t>book</a:t>
            </a:r>
            <a:r>
              <a:rPr lang="cs-CZ" dirty="0"/>
              <a:t>, such a </a:t>
            </a:r>
            <a:r>
              <a:rPr lang="cs-CZ" dirty="0" err="1"/>
              <a:t>good</a:t>
            </a:r>
            <a:r>
              <a:rPr lang="cs-CZ" dirty="0"/>
              <a:t> </a:t>
            </a:r>
            <a:r>
              <a:rPr lang="cs-CZ" dirty="0" err="1"/>
              <a:t>time</a:t>
            </a:r>
            <a:r>
              <a:rPr lang="cs-CZ" dirty="0"/>
              <a:t>, such </a:t>
            </a:r>
            <a:r>
              <a:rPr lang="cs-CZ" dirty="0" err="1"/>
              <a:t>lovely</a:t>
            </a:r>
            <a:r>
              <a:rPr lang="cs-CZ" dirty="0"/>
              <a:t> </a:t>
            </a:r>
            <a:r>
              <a:rPr lang="cs-CZ" dirty="0" err="1"/>
              <a:t>people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	</a:t>
            </a:r>
            <a:r>
              <a:rPr lang="cs-CZ" dirty="0" smtClean="0"/>
              <a:t>2</a:t>
            </a:r>
            <a:r>
              <a:rPr lang="cs-CZ" dirty="0"/>
              <a:t>. </a:t>
            </a:r>
            <a:r>
              <a:rPr lang="cs-CZ" dirty="0" smtClean="0"/>
              <a:t>+ </a:t>
            </a:r>
            <a:r>
              <a:rPr lang="cs-CZ" b="1" dirty="0" err="1" smtClean="0"/>
              <a:t>uncountable</a:t>
            </a:r>
            <a:r>
              <a:rPr lang="cs-CZ" b="1" dirty="0" smtClean="0"/>
              <a:t> </a:t>
            </a:r>
            <a:r>
              <a:rPr lang="cs-CZ" b="1" dirty="0" err="1"/>
              <a:t>words</a:t>
            </a:r>
            <a:r>
              <a:rPr lang="cs-CZ" dirty="0"/>
              <a:t>										 </a:t>
            </a:r>
            <a:endParaRPr lang="cs-CZ" dirty="0" smtClean="0"/>
          </a:p>
          <a:p>
            <a:r>
              <a:rPr lang="cs-CZ" dirty="0" err="1" smtClean="0"/>
              <a:t>e.g</a:t>
            </a:r>
            <a:r>
              <a:rPr lang="cs-CZ" dirty="0"/>
              <a:t>.	such </a:t>
            </a:r>
            <a:r>
              <a:rPr lang="cs-CZ" dirty="0" err="1"/>
              <a:t>lovely</a:t>
            </a:r>
            <a:r>
              <a:rPr lang="cs-CZ" dirty="0"/>
              <a:t> </a:t>
            </a:r>
            <a:r>
              <a:rPr lang="cs-CZ" dirty="0" err="1"/>
              <a:t>weather</a:t>
            </a:r>
            <a:r>
              <a:rPr lang="cs-CZ" dirty="0"/>
              <a:t>, such </a:t>
            </a:r>
            <a:r>
              <a:rPr lang="cs-CZ" dirty="0" err="1"/>
              <a:t>good</a:t>
            </a:r>
            <a:r>
              <a:rPr lang="cs-CZ" dirty="0"/>
              <a:t> </a:t>
            </a:r>
            <a:r>
              <a:rPr lang="cs-CZ" dirty="0" err="1"/>
              <a:t>information</a:t>
            </a:r>
            <a:r>
              <a:rPr lang="cs-CZ" dirty="0"/>
              <a:t>		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2028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Use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1. </a:t>
            </a:r>
            <a:r>
              <a:rPr lang="cs-CZ" dirty="0" err="1"/>
              <a:t>We</a:t>
            </a:r>
            <a:r>
              <a:rPr lang="cs-CZ" dirty="0"/>
              <a:t> use </a:t>
            </a:r>
            <a:r>
              <a:rPr lang="cs-CZ" dirty="0" err="1"/>
              <a:t>them</a:t>
            </a:r>
            <a:r>
              <a:rPr lang="cs-CZ" dirty="0"/>
              <a:t> to </a:t>
            </a:r>
            <a:r>
              <a:rPr lang="cs-CZ" b="1" dirty="0"/>
              <a:t>make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meaning</a:t>
            </a:r>
            <a:r>
              <a:rPr lang="cs-CZ" b="1" dirty="0"/>
              <a:t> </a:t>
            </a:r>
            <a:r>
              <a:rPr lang="cs-CZ" dirty="0" err="1"/>
              <a:t>of</a:t>
            </a:r>
            <a:r>
              <a:rPr lang="cs-CZ" dirty="0"/>
              <a:t> and </a:t>
            </a:r>
            <a:r>
              <a:rPr lang="cs-CZ" dirty="0" err="1"/>
              <a:t>adjective</a:t>
            </a:r>
            <a:r>
              <a:rPr lang="cs-CZ" dirty="0"/>
              <a:t> (</a:t>
            </a:r>
            <a:r>
              <a:rPr lang="cs-CZ" dirty="0" err="1"/>
              <a:t>or</a:t>
            </a:r>
            <a:r>
              <a:rPr lang="cs-CZ" dirty="0"/>
              <a:t> </a:t>
            </a:r>
            <a:r>
              <a:rPr lang="cs-CZ" dirty="0" err="1"/>
              <a:t>adverb</a:t>
            </a:r>
            <a:r>
              <a:rPr lang="cs-CZ" dirty="0"/>
              <a:t>) </a:t>
            </a:r>
            <a:r>
              <a:rPr lang="cs-CZ" b="1" dirty="0" err="1" smtClean="0"/>
              <a:t>stronger</a:t>
            </a:r>
            <a:endParaRPr lang="cs-CZ" b="1" dirty="0" smtClean="0"/>
          </a:p>
          <a:p>
            <a:r>
              <a:rPr lang="cs-CZ" dirty="0" err="1" smtClean="0"/>
              <a:t>e.g</a:t>
            </a:r>
            <a:r>
              <a:rPr lang="cs-CZ" dirty="0" smtClean="0"/>
              <a:t>. </a:t>
            </a:r>
            <a:r>
              <a:rPr lang="cs-CZ" dirty="0" err="1" smtClean="0"/>
              <a:t>It‘s</a:t>
            </a:r>
            <a:r>
              <a:rPr lang="cs-CZ" dirty="0" smtClean="0"/>
              <a:t> so </a:t>
            </a:r>
            <a:r>
              <a:rPr lang="cs-CZ" dirty="0" err="1" smtClean="0"/>
              <a:t>cold</a:t>
            </a:r>
            <a:r>
              <a:rPr lang="cs-CZ" dirty="0" smtClean="0"/>
              <a:t>!(= </a:t>
            </a:r>
            <a:r>
              <a:rPr lang="cs-CZ" dirty="0" err="1" smtClean="0"/>
              <a:t>really</a:t>
            </a:r>
            <a:r>
              <a:rPr lang="cs-CZ" dirty="0" smtClean="0"/>
              <a:t> </a:t>
            </a:r>
            <a:r>
              <a:rPr lang="cs-CZ" dirty="0" err="1" smtClean="0"/>
              <a:t>cold</a:t>
            </a:r>
            <a:r>
              <a:rPr lang="cs-CZ" dirty="0" smtClean="0"/>
              <a:t>.)</a:t>
            </a:r>
            <a:endParaRPr lang="cs-CZ" dirty="0"/>
          </a:p>
          <a:p>
            <a:pPr lvl="0"/>
            <a:r>
              <a:rPr lang="cs-CZ" b="1" dirty="0" smtClean="0"/>
              <a:t>2.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/>
              <a:t>also</a:t>
            </a:r>
            <a:r>
              <a:rPr lang="cs-CZ" dirty="0"/>
              <a:t> </a:t>
            </a:r>
            <a:r>
              <a:rPr lang="cs-CZ" dirty="0" err="1"/>
              <a:t>mean</a:t>
            </a:r>
            <a:r>
              <a:rPr lang="cs-CZ" dirty="0"/>
              <a:t> „</a:t>
            </a:r>
            <a:r>
              <a:rPr lang="cs-CZ" b="1" dirty="0" err="1"/>
              <a:t>like</a:t>
            </a:r>
            <a:r>
              <a:rPr lang="cs-CZ" b="1" dirty="0"/>
              <a:t> </a:t>
            </a:r>
            <a:r>
              <a:rPr lang="cs-CZ" b="1" dirty="0" err="1"/>
              <a:t>this</a:t>
            </a:r>
            <a:r>
              <a:rPr lang="cs-CZ" dirty="0"/>
              <a:t>“ 		</a:t>
            </a:r>
          </a:p>
          <a:p>
            <a:pPr lvl="0"/>
            <a:r>
              <a:rPr lang="cs-CZ" dirty="0" err="1" smtClean="0"/>
              <a:t>e.g</a:t>
            </a:r>
            <a:r>
              <a:rPr lang="cs-CZ" dirty="0"/>
              <a:t>. He </a:t>
            </a:r>
            <a:r>
              <a:rPr lang="cs-CZ" dirty="0" err="1"/>
              <a:t>told</a:t>
            </a:r>
            <a:r>
              <a:rPr lang="cs-CZ" dirty="0"/>
              <a:t> </a:t>
            </a:r>
            <a:r>
              <a:rPr lang="cs-CZ" dirty="0" err="1"/>
              <a:t>me</a:t>
            </a:r>
            <a:r>
              <a:rPr lang="cs-CZ" dirty="0"/>
              <a:t> he </a:t>
            </a:r>
            <a:r>
              <a:rPr lang="cs-CZ" dirty="0" err="1"/>
              <a:t>was</a:t>
            </a:r>
            <a:r>
              <a:rPr lang="cs-CZ" dirty="0"/>
              <a:t> 50 </a:t>
            </a:r>
            <a:r>
              <a:rPr lang="cs-CZ" dirty="0" err="1"/>
              <a:t>years</a:t>
            </a:r>
            <a:r>
              <a:rPr lang="cs-CZ" dirty="0"/>
              <a:t> </a:t>
            </a:r>
            <a:r>
              <a:rPr lang="cs-CZ" dirty="0" err="1"/>
              <a:t>old.I</a:t>
            </a:r>
            <a:r>
              <a:rPr lang="cs-CZ" dirty="0"/>
              <a:t> </a:t>
            </a:r>
            <a:r>
              <a:rPr lang="cs-CZ" dirty="0" err="1"/>
              <a:t>didn’t</a:t>
            </a:r>
            <a:r>
              <a:rPr lang="cs-CZ" dirty="0"/>
              <a:t> </a:t>
            </a:r>
            <a:r>
              <a:rPr lang="cs-CZ" dirty="0" err="1"/>
              <a:t>know</a:t>
            </a:r>
            <a:r>
              <a:rPr lang="cs-CZ" dirty="0"/>
              <a:t> he </a:t>
            </a:r>
            <a:r>
              <a:rPr lang="cs-CZ" dirty="0" err="1"/>
              <a:t>was</a:t>
            </a:r>
            <a:r>
              <a:rPr lang="cs-CZ" dirty="0"/>
              <a:t> so </a:t>
            </a:r>
            <a:r>
              <a:rPr lang="cs-CZ" dirty="0" err="1"/>
              <a:t>old</a:t>
            </a:r>
            <a:r>
              <a:rPr lang="cs-CZ" dirty="0"/>
              <a:t>.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6980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effectLst/>
              </a:rPr>
              <a:t> </a:t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>So many, so much (tolik)	</a:t>
            </a:r>
            <a:br>
              <a:rPr lang="cs-CZ" dirty="0">
                <a:effectLst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/>
              <a:t>So much </a:t>
            </a:r>
            <a:r>
              <a:rPr lang="cs-CZ" dirty="0"/>
              <a:t>+ </a:t>
            </a:r>
            <a:r>
              <a:rPr lang="cs-CZ" dirty="0" err="1"/>
              <a:t>uncountables</a:t>
            </a:r>
            <a:r>
              <a:rPr lang="cs-CZ" dirty="0"/>
              <a:t> </a:t>
            </a:r>
            <a:r>
              <a:rPr lang="cs-CZ" dirty="0" err="1"/>
              <a:t>nouns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b="1" dirty="0" smtClean="0"/>
              <a:t>so </a:t>
            </a:r>
            <a:r>
              <a:rPr lang="cs-CZ" b="1" dirty="0"/>
              <a:t>many </a:t>
            </a:r>
            <a:r>
              <a:rPr lang="cs-CZ" dirty="0"/>
              <a:t>+ </a:t>
            </a:r>
            <a:r>
              <a:rPr lang="cs-CZ" dirty="0" err="1"/>
              <a:t>countable</a:t>
            </a:r>
            <a:r>
              <a:rPr lang="cs-CZ" dirty="0"/>
              <a:t> </a:t>
            </a:r>
            <a:r>
              <a:rPr lang="cs-CZ" dirty="0" err="1"/>
              <a:t>nouns</a:t>
            </a:r>
            <a:r>
              <a:rPr lang="cs-CZ" dirty="0"/>
              <a:t> (in </a:t>
            </a:r>
            <a:r>
              <a:rPr lang="cs-CZ" dirty="0" err="1"/>
              <a:t>plural</a:t>
            </a:r>
            <a:r>
              <a:rPr lang="cs-CZ" dirty="0"/>
              <a:t>)			</a:t>
            </a:r>
          </a:p>
          <a:p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eventually</a:t>
            </a:r>
            <a:r>
              <a:rPr lang="cs-CZ" dirty="0"/>
              <a:t> </a:t>
            </a:r>
            <a:r>
              <a:rPr lang="cs-CZ" dirty="0" err="1"/>
              <a:t>cost</a:t>
            </a:r>
            <a:r>
              <a:rPr lang="cs-CZ" dirty="0"/>
              <a:t> </a:t>
            </a:r>
            <a:r>
              <a:rPr lang="cs-CZ" dirty="0" err="1"/>
              <a:t>us</a:t>
            </a:r>
            <a:r>
              <a:rPr lang="cs-CZ" dirty="0"/>
              <a:t> so much </a:t>
            </a:r>
            <a:r>
              <a:rPr lang="cs-CZ" dirty="0" err="1"/>
              <a:t>money</a:t>
            </a:r>
            <a:r>
              <a:rPr lang="cs-CZ" dirty="0"/>
              <a:t>! </a:t>
            </a:r>
            <a:r>
              <a:rPr lang="cs-CZ" dirty="0" err="1"/>
              <a:t>She</a:t>
            </a:r>
            <a:r>
              <a:rPr lang="cs-CZ" dirty="0"/>
              <a:t> has so many </a:t>
            </a:r>
            <a:r>
              <a:rPr lang="cs-CZ" dirty="0" err="1"/>
              <a:t>friends</a:t>
            </a:r>
            <a:r>
              <a:rPr lang="cs-CZ" dirty="0"/>
              <a:t> </a:t>
            </a:r>
            <a:r>
              <a:rPr lang="cs-CZ" dirty="0" err="1"/>
              <a:t>there</a:t>
            </a:r>
            <a:r>
              <a:rPr lang="cs-CZ" dirty="0" smtClean="0"/>
              <a:t>!</a:t>
            </a:r>
          </a:p>
          <a:p>
            <a:endParaRPr lang="cs-CZ" dirty="0"/>
          </a:p>
          <a:p>
            <a:r>
              <a:rPr lang="cs-CZ" sz="2800" dirty="0" err="1" smtClean="0"/>
              <a:t>Task</a:t>
            </a:r>
            <a:r>
              <a:rPr lang="cs-CZ" sz="2800" dirty="0" smtClean="0"/>
              <a:t>: </a:t>
            </a:r>
            <a:r>
              <a:rPr lang="cs-CZ" sz="2800" b="1" dirty="0" err="1" smtClean="0"/>
              <a:t>Translate</a:t>
            </a:r>
            <a:r>
              <a:rPr lang="cs-CZ" sz="2800" dirty="0"/>
              <a:t>: Máme tolik práce! Bylo tam tolik lidí!  Tolik hodin práce! Nemáme tolik vody! Nedávejte nám tolik domácích úkolů!  Tolik peněz za rok ani </a:t>
            </a:r>
            <a:r>
              <a:rPr lang="cs-CZ" sz="2800" dirty="0" smtClean="0"/>
              <a:t>nevydělám</a:t>
            </a:r>
            <a:r>
              <a:rPr lang="cs-CZ" sz="2800" dirty="0"/>
              <a:t>!</a:t>
            </a:r>
            <a:r>
              <a:rPr lang="cs-CZ" dirty="0"/>
              <a:t>				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4683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Practice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Task</a:t>
            </a:r>
            <a:r>
              <a:rPr lang="cs-CZ" dirty="0" smtClean="0"/>
              <a:t>: Fill in </a:t>
            </a:r>
            <a:r>
              <a:rPr lang="cs-CZ" dirty="0" err="1" smtClean="0"/>
              <a:t>with</a:t>
            </a:r>
            <a:r>
              <a:rPr lang="cs-CZ" dirty="0" smtClean="0"/>
              <a:t> so/such/so much/so many</a:t>
            </a:r>
          </a:p>
          <a:p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………</a:t>
            </a:r>
            <a:r>
              <a:rPr lang="cs-CZ" sz="2400" dirty="0" err="1" smtClean="0"/>
              <a:t>good</a:t>
            </a:r>
            <a:r>
              <a:rPr lang="cs-CZ" sz="2400" dirty="0" smtClean="0"/>
              <a:t> </a:t>
            </a:r>
            <a:r>
              <a:rPr lang="cs-CZ" sz="2400" dirty="0" err="1" smtClean="0"/>
              <a:t>advice</a:t>
            </a:r>
            <a:r>
              <a:rPr lang="cs-CZ" sz="2400" dirty="0" smtClean="0"/>
              <a:t>.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invited</a:t>
            </a:r>
            <a:r>
              <a:rPr lang="cs-CZ" sz="2400" dirty="0" smtClean="0"/>
              <a:t>…… ……….. </a:t>
            </a:r>
            <a:r>
              <a:rPr lang="cs-CZ" sz="2400" dirty="0" err="1" smtClean="0"/>
              <a:t>handome</a:t>
            </a:r>
            <a:r>
              <a:rPr lang="cs-CZ" sz="2400" dirty="0" smtClean="0"/>
              <a:t> </a:t>
            </a:r>
            <a:r>
              <a:rPr lang="cs-CZ" sz="2400" dirty="0" err="1" smtClean="0"/>
              <a:t>boys</a:t>
            </a:r>
            <a:r>
              <a:rPr lang="cs-CZ" sz="2400" dirty="0" smtClean="0"/>
              <a:t>!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……………</a:t>
            </a:r>
            <a:r>
              <a:rPr lang="cs-CZ" sz="2400" dirty="0" err="1" smtClean="0"/>
              <a:t>clever</a:t>
            </a:r>
            <a:r>
              <a:rPr lang="cs-CZ" sz="2400" dirty="0" smtClean="0"/>
              <a:t> dog! </a:t>
            </a: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were</a:t>
            </a:r>
            <a:r>
              <a:rPr lang="cs-CZ" sz="2400" dirty="0" smtClean="0"/>
              <a:t> …………</a:t>
            </a:r>
            <a:r>
              <a:rPr lang="cs-CZ" sz="2400" dirty="0" err="1" smtClean="0"/>
              <a:t>tired</a:t>
            </a:r>
            <a:r>
              <a:rPr lang="cs-CZ" sz="2400" dirty="0" smtClean="0"/>
              <a:t> </a:t>
            </a:r>
            <a:r>
              <a:rPr lang="cs-CZ" sz="2400" dirty="0" err="1" smtClean="0"/>
              <a:t>after</a:t>
            </a:r>
            <a:r>
              <a:rPr lang="cs-CZ" sz="2400" dirty="0" smtClean="0"/>
              <a:t> …..long </a:t>
            </a:r>
            <a:r>
              <a:rPr lang="cs-CZ" sz="2400" dirty="0" err="1" smtClean="0"/>
              <a:t>walk</a:t>
            </a:r>
            <a:r>
              <a:rPr lang="cs-CZ" sz="2400" dirty="0" smtClean="0"/>
              <a:t>.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looks</a:t>
            </a:r>
            <a:r>
              <a:rPr lang="cs-CZ" sz="2400" dirty="0" smtClean="0"/>
              <a:t> …………….. happy! My </a:t>
            </a:r>
            <a:r>
              <a:rPr lang="cs-CZ" sz="2400" dirty="0" err="1" smtClean="0"/>
              <a:t>mother</a:t>
            </a:r>
            <a:r>
              <a:rPr lang="cs-CZ" sz="2400" dirty="0" smtClean="0"/>
              <a:t> </a:t>
            </a:r>
            <a:r>
              <a:rPr lang="cs-CZ" sz="2400" dirty="0" err="1" smtClean="0"/>
              <a:t>gave</a:t>
            </a:r>
            <a:r>
              <a:rPr lang="cs-CZ" sz="2400" dirty="0" smtClean="0"/>
              <a:t> </a:t>
            </a:r>
            <a:r>
              <a:rPr lang="cs-CZ" sz="2400" dirty="0" err="1" smtClean="0"/>
              <a:t>me</a:t>
            </a:r>
            <a:r>
              <a:rPr lang="cs-CZ" sz="2400" dirty="0" smtClean="0"/>
              <a:t> ……………love!</a:t>
            </a:r>
          </a:p>
          <a:p>
            <a:r>
              <a:rPr lang="cs-CZ" dirty="0" err="1" smtClean="0"/>
              <a:t>Task</a:t>
            </a:r>
            <a:r>
              <a:rPr lang="cs-CZ" dirty="0" smtClean="0"/>
              <a:t>: </a:t>
            </a:r>
            <a:r>
              <a:rPr lang="cs-CZ" dirty="0" err="1" smtClean="0"/>
              <a:t>Finish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:</a:t>
            </a:r>
          </a:p>
          <a:p>
            <a:r>
              <a:rPr lang="cs-CZ" sz="2400" dirty="0" smtClean="0"/>
              <a:t>He </a:t>
            </a:r>
            <a:r>
              <a:rPr lang="cs-CZ" sz="2400" dirty="0" err="1" smtClean="0"/>
              <a:t>broke</a:t>
            </a:r>
            <a:r>
              <a:rPr lang="cs-CZ" sz="2400" dirty="0" smtClean="0"/>
              <a:t> my comb! He </a:t>
            </a:r>
            <a:r>
              <a:rPr lang="cs-CZ" sz="2400" dirty="0" err="1" smtClean="0"/>
              <a:t>is</a:t>
            </a:r>
            <a:r>
              <a:rPr lang="cs-CZ" sz="2400" dirty="0" smtClean="0"/>
              <a:t> such a/</a:t>
            </a:r>
            <a:r>
              <a:rPr lang="cs-CZ" sz="2400" dirty="0" err="1" smtClean="0"/>
              <a:t>an</a:t>
            </a:r>
            <a:r>
              <a:rPr lang="cs-CZ" sz="2400" dirty="0" smtClean="0"/>
              <a:t>……………………</a:t>
            </a:r>
          </a:p>
          <a:p>
            <a:r>
              <a:rPr lang="cs-CZ" sz="2400" dirty="0" smtClean="0"/>
              <a:t>My </a:t>
            </a:r>
            <a:r>
              <a:rPr lang="cs-CZ" sz="2400" dirty="0" err="1" smtClean="0"/>
              <a:t>sister</a:t>
            </a:r>
            <a:r>
              <a:rPr lang="cs-CZ" sz="2400" dirty="0" smtClean="0"/>
              <a:t> </a:t>
            </a:r>
            <a:r>
              <a:rPr lang="cs-CZ" sz="2400" dirty="0" err="1" smtClean="0"/>
              <a:t>makes</a:t>
            </a:r>
            <a:r>
              <a:rPr lang="cs-CZ" sz="2400" dirty="0" smtClean="0"/>
              <a:t> </a:t>
            </a:r>
            <a:r>
              <a:rPr lang="cs-CZ" sz="2400" dirty="0" err="1" smtClean="0"/>
              <a:t>delicious</a:t>
            </a:r>
            <a:r>
              <a:rPr lang="cs-CZ" sz="2400" dirty="0" smtClean="0"/>
              <a:t> </a:t>
            </a:r>
            <a:r>
              <a:rPr lang="cs-CZ" sz="2400" dirty="0" err="1" smtClean="0"/>
              <a:t>meals</a:t>
            </a:r>
            <a:r>
              <a:rPr lang="cs-CZ" sz="2400" dirty="0" smtClean="0"/>
              <a:t>.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such a…………….!</a:t>
            </a:r>
          </a:p>
          <a:p>
            <a:r>
              <a:rPr lang="cs-CZ" sz="2400" dirty="0" err="1" smtClean="0"/>
              <a:t>I‘m</a:t>
            </a:r>
            <a:r>
              <a:rPr lang="cs-CZ" sz="2400" dirty="0" smtClean="0"/>
              <a:t> </a:t>
            </a:r>
            <a:r>
              <a:rPr lang="cs-CZ" sz="2400" dirty="0" err="1" smtClean="0"/>
              <a:t>going</a:t>
            </a:r>
            <a:r>
              <a:rPr lang="cs-CZ" sz="2400" dirty="0" smtClean="0"/>
              <a:t> on </a:t>
            </a:r>
            <a:r>
              <a:rPr lang="cs-CZ" sz="2400" dirty="0" err="1" smtClean="0"/>
              <a:t>holiday</a:t>
            </a:r>
            <a:r>
              <a:rPr lang="cs-CZ" sz="2400" dirty="0" smtClean="0"/>
              <a:t> </a:t>
            </a:r>
            <a:r>
              <a:rPr lang="cs-CZ" sz="2400" dirty="0" err="1" smtClean="0"/>
              <a:t>tomorrow</a:t>
            </a:r>
            <a:r>
              <a:rPr lang="cs-CZ" sz="2400" dirty="0" smtClean="0"/>
              <a:t>, </a:t>
            </a:r>
            <a:r>
              <a:rPr lang="cs-CZ" sz="2400" dirty="0" err="1" smtClean="0"/>
              <a:t>I‘m</a:t>
            </a:r>
            <a:r>
              <a:rPr lang="cs-CZ" sz="2400" dirty="0" smtClean="0"/>
              <a:t> so…………………!</a:t>
            </a:r>
          </a:p>
          <a:p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spent</a:t>
            </a:r>
            <a:r>
              <a:rPr lang="cs-CZ" sz="2400" dirty="0" smtClean="0"/>
              <a:t> </a:t>
            </a:r>
            <a:r>
              <a:rPr lang="cs-CZ" sz="2400" dirty="0" err="1" smtClean="0"/>
              <a:t>all</a:t>
            </a:r>
            <a:r>
              <a:rPr lang="cs-CZ" sz="2400" dirty="0" smtClean="0"/>
              <a:t> </a:t>
            </a:r>
            <a:r>
              <a:rPr lang="cs-CZ" sz="2400" dirty="0" err="1" smtClean="0"/>
              <a:t>day</a:t>
            </a:r>
            <a:r>
              <a:rPr lang="cs-CZ" sz="2400" dirty="0" smtClean="0"/>
              <a:t> </a:t>
            </a:r>
            <a:r>
              <a:rPr lang="cs-CZ" sz="2400" dirty="0" err="1" smtClean="0"/>
              <a:t>doing</a:t>
            </a:r>
            <a:r>
              <a:rPr lang="cs-CZ" sz="2400" dirty="0" smtClean="0"/>
              <a:t> </a:t>
            </a:r>
            <a:r>
              <a:rPr lang="cs-CZ" sz="2400" dirty="0" err="1" smtClean="0"/>
              <a:t>nothing</a:t>
            </a:r>
            <a:r>
              <a:rPr lang="cs-CZ" sz="2400" dirty="0" smtClean="0"/>
              <a:t>.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so..………!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7511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Použitá literatura: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MURPHY</a:t>
            </a:r>
            <a:r>
              <a:rPr lang="en-GB" dirty="0"/>
              <a:t>, Raymond: </a:t>
            </a:r>
            <a:r>
              <a:rPr lang="en-GB" i="1" dirty="0"/>
              <a:t>English Grammar in Use</a:t>
            </a:r>
            <a:r>
              <a:rPr lang="en-GB" dirty="0"/>
              <a:t>, Cambridge University Press, Cambridge, 2004, ISBN 10 0-521-53289-2 </a:t>
            </a:r>
            <a:endParaRPr lang="cs-CZ" dirty="0"/>
          </a:p>
          <a:p>
            <a:r>
              <a:rPr lang="cs-CZ" dirty="0"/>
              <a:t>SOARS, </a:t>
            </a:r>
            <a:r>
              <a:rPr lang="cs-CZ" dirty="0" err="1"/>
              <a:t>Liz</a:t>
            </a:r>
            <a:r>
              <a:rPr lang="cs-CZ" dirty="0"/>
              <a:t> and John: </a:t>
            </a:r>
            <a:r>
              <a:rPr lang="cs-CZ" i="1" dirty="0"/>
              <a:t>New </a:t>
            </a:r>
            <a:r>
              <a:rPr lang="cs-CZ" i="1" dirty="0" err="1"/>
              <a:t>Headway</a:t>
            </a:r>
            <a:r>
              <a:rPr lang="cs-CZ" i="1" dirty="0"/>
              <a:t>, </a:t>
            </a:r>
            <a:r>
              <a:rPr lang="cs-CZ" i="1" dirty="0" err="1"/>
              <a:t>Pre-intermediate</a:t>
            </a:r>
            <a:r>
              <a:rPr lang="cs-CZ" i="1" dirty="0"/>
              <a:t> – </a:t>
            </a:r>
            <a:r>
              <a:rPr lang="cs-CZ" i="1" dirty="0" err="1"/>
              <a:t>Teacher´s</a:t>
            </a:r>
            <a:r>
              <a:rPr lang="cs-CZ" i="1" dirty="0"/>
              <a:t> </a:t>
            </a:r>
            <a:r>
              <a:rPr lang="cs-CZ" i="1" dirty="0" err="1"/>
              <a:t>Book</a:t>
            </a:r>
            <a:r>
              <a:rPr lang="cs-CZ" dirty="0"/>
              <a:t>, Oxford University </a:t>
            </a:r>
            <a:r>
              <a:rPr lang="cs-CZ" dirty="0" err="1"/>
              <a:t>Press</a:t>
            </a:r>
            <a:r>
              <a:rPr lang="cs-CZ" dirty="0"/>
              <a:t>, Oxford, 2007, ISBN 978-0-19-471585-0.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3732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49</TotalTime>
  <Words>197</Words>
  <Application>Microsoft Office PowerPoint</Application>
  <PresentationFormat>Předvádění na obrazovce (4:3)</PresentationFormat>
  <Paragraphs>60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So and such</vt:lpstr>
      <vt:lpstr>Introduction to so  and SUCH </vt:lpstr>
      <vt:lpstr>Use</vt:lpstr>
      <vt:lpstr>  So many, so much (tolik)  </vt:lpstr>
      <vt:lpstr>Practice</vt:lpstr>
      <vt:lpstr>Použitá literatura: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 and such</dc:title>
  <dc:creator>Bára Studená</dc:creator>
  <cp:lastModifiedBy>Bára Studená</cp:lastModifiedBy>
  <cp:revision>12</cp:revision>
  <dcterms:created xsi:type="dcterms:W3CDTF">2013-06-04T19:11:14Z</dcterms:created>
  <dcterms:modified xsi:type="dcterms:W3CDTF">2014-10-29T17:38:49Z</dcterms:modified>
</cp:coreProperties>
</file>