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059" r:id="rId1"/>
  </p:sldMasterIdLst>
  <p:notesMasterIdLst>
    <p:notesMasterId r:id="rId28"/>
  </p:notesMasterIdLst>
  <p:sldIdLst>
    <p:sldId id="283" r:id="rId2"/>
    <p:sldId id="284" r:id="rId3"/>
    <p:sldId id="256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8" r:id="rId13"/>
    <p:sldId id="293" r:id="rId14"/>
    <p:sldId id="300" r:id="rId15"/>
    <p:sldId id="299" r:id="rId16"/>
    <p:sldId id="301" r:id="rId17"/>
    <p:sldId id="294" r:id="rId18"/>
    <p:sldId id="295" r:id="rId19"/>
    <p:sldId id="296" r:id="rId20"/>
    <p:sldId id="297" r:id="rId21"/>
    <p:sldId id="302" r:id="rId22"/>
    <p:sldId id="306" r:id="rId23"/>
    <p:sldId id="303" r:id="rId24"/>
    <p:sldId id="304" r:id="rId25"/>
    <p:sldId id="305" r:id="rId26"/>
    <p:sldId id="274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91" autoAdjust="0"/>
    <p:restoredTop sz="86596" autoAdjust="0"/>
  </p:normalViewPr>
  <p:slideViewPr>
    <p:cSldViewPr snapToGrid="0">
      <p:cViewPr varScale="1">
        <p:scale>
          <a:sx n="79" d="100"/>
          <a:sy n="79" d="100"/>
        </p:scale>
        <p:origin x="-108" y="-33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D490E1-CC53-4D86-8654-C6C1F0C72F8E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9059CF3-8E5E-4BDD-B875-5EBB84518F3A}">
      <dgm:prSet phldrT="[Text]"/>
      <dgm:spPr/>
      <dgm:t>
        <a:bodyPr/>
        <a:lstStyle/>
        <a:p>
          <a:r>
            <a:rPr lang="cs-CZ" dirty="0" smtClean="0"/>
            <a:t>Výnosnost</a:t>
          </a:r>
          <a:endParaRPr lang="cs-CZ" dirty="0"/>
        </a:p>
      </dgm:t>
    </dgm:pt>
    <dgm:pt modelId="{EDEA5091-42C4-4301-98EB-956DDB362C40}" type="parTrans" cxnId="{E3D4F915-0900-4F9C-B01A-DA8F12D5A3ED}">
      <dgm:prSet/>
      <dgm:spPr/>
      <dgm:t>
        <a:bodyPr/>
        <a:lstStyle/>
        <a:p>
          <a:endParaRPr lang="cs-CZ"/>
        </a:p>
      </dgm:t>
    </dgm:pt>
    <dgm:pt modelId="{A3F64194-2416-48F1-9850-86EE85C28B2D}" type="sibTrans" cxnId="{E3D4F915-0900-4F9C-B01A-DA8F12D5A3ED}">
      <dgm:prSet/>
      <dgm:spPr/>
      <dgm:t>
        <a:bodyPr/>
        <a:lstStyle/>
        <a:p>
          <a:endParaRPr lang="cs-CZ"/>
        </a:p>
      </dgm:t>
    </dgm:pt>
    <dgm:pt modelId="{0D4C6CCC-A22C-4D3B-8F8E-10ACB90D3302}">
      <dgm:prSet phldrT="[Text]"/>
      <dgm:spPr/>
      <dgm:t>
        <a:bodyPr/>
        <a:lstStyle/>
        <a:p>
          <a:r>
            <a:rPr lang="cs-CZ" dirty="0" smtClean="0"/>
            <a:t>Riziko</a:t>
          </a:r>
          <a:endParaRPr lang="cs-CZ" dirty="0"/>
        </a:p>
      </dgm:t>
    </dgm:pt>
    <dgm:pt modelId="{2E95B40F-EF2F-4650-B12D-A5F1BC829210}" type="parTrans" cxnId="{A3B47FB9-A13C-4EFD-A80F-D0021D470FD0}">
      <dgm:prSet/>
      <dgm:spPr/>
      <dgm:t>
        <a:bodyPr/>
        <a:lstStyle/>
        <a:p>
          <a:endParaRPr lang="cs-CZ"/>
        </a:p>
      </dgm:t>
    </dgm:pt>
    <dgm:pt modelId="{1CE47244-E036-48CC-A742-C22B247AF3DA}" type="sibTrans" cxnId="{A3B47FB9-A13C-4EFD-A80F-D0021D470FD0}">
      <dgm:prSet/>
      <dgm:spPr/>
      <dgm:t>
        <a:bodyPr/>
        <a:lstStyle/>
        <a:p>
          <a:endParaRPr lang="cs-CZ"/>
        </a:p>
      </dgm:t>
    </dgm:pt>
    <dgm:pt modelId="{5F4AAF54-D95F-434C-827C-CB8BFCECBC33}">
      <dgm:prSet phldrT="[Text]"/>
      <dgm:spPr/>
      <dgm:t>
        <a:bodyPr/>
        <a:lstStyle/>
        <a:p>
          <a:r>
            <a:rPr lang="cs-CZ" dirty="0" smtClean="0"/>
            <a:t>Likvidita</a:t>
          </a:r>
          <a:endParaRPr lang="cs-CZ" dirty="0"/>
        </a:p>
      </dgm:t>
    </dgm:pt>
    <dgm:pt modelId="{2FE14508-77A7-4641-BCBE-E9433854C3CC}" type="parTrans" cxnId="{05EC2312-2277-442B-AE49-2AC4B25BD391}">
      <dgm:prSet/>
      <dgm:spPr/>
      <dgm:t>
        <a:bodyPr/>
        <a:lstStyle/>
        <a:p>
          <a:endParaRPr lang="cs-CZ"/>
        </a:p>
      </dgm:t>
    </dgm:pt>
    <dgm:pt modelId="{F20831BD-2B3D-44A5-8E0E-2F2022E0A7F6}" type="sibTrans" cxnId="{05EC2312-2277-442B-AE49-2AC4B25BD391}">
      <dgm:prSet/>
      <dgm:spPr/>
      <dgm:t>
        <a:bodyPr/>
        <a:lstStyle/>
        <a:p>
          <a:endParaRPr lang="cs-CZ"/>
        </a:p>
      </dgm:t>
    </dgm:pt>
    <dgm:pt modelId="{C3CF2E3C-04A7-4A23-9298-6D6D70DDAE5F}" type="pres">
      <dgm:prSet presAssocID="{FFD490E1-CC53-4D86-8654-C6C1F0C72F8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DC3EFC6-45F4-4E73-8F12-77F5A4097ECA}" type="pres">
      <dgm:prSet presAssocID="{29059CF3-8E5E-4BDD-B875-5EBB84518F3A}" presName="node" presStyleLbl="node1" presStyleIdx="0" presStyleCnt="3" custScaleX="111927" custScaleY="1080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9D7D91-2072-4071-A34B-89B2F3AF9B35}" type="pres">
      <dgm:prSet presAssocID="{A3F64194-2416-48F1-9850-86EE85C28B2D}" presName="sibTrans" presStyleLbl="sibTrans2D1" presStyleIdx="0" presStyleCnt="3"/>
      <dgm:spPr/>
      <dgm:t>
        <a:bodyPr/>
        <a:lstStyle/>
        <a:p>
          <a:endParaRPr lang="cs-CZ"/>
        </a:p>
      </dgm:t>
    </dgm:pt>
    <dgm:pt modelId="{417520E7-982F-4B98-84B6-E137230FADDE}" type="pres">
      <dgm:prSet presAssocID="{A3F64194-2416-48F1-9850-86EE85C28B2D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A93B3701-2018-4596-A443-94407E1C881C}" type="pres">
      <dgm:prSet presAssocID="{0D4C6CCC-A22C-4D3B-8F8E-10ACB90D3302}" presName="node" presStyleLbl="node1" presStyleIdx="1" presStyleCnt="3" custScaleX="114591" custScaleY="115800" custRadScaleRad="93870" custRadScaleInc="-207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F2DD69-5B6E-42F1-A26B-9C5054BBD472}" type="pres">
      <dgm:prSet presAssocID="{1CE47244-E036-48CC-A742-C22B247AF3DA}" presName="sibTrans" presStyleLbl="sibTrans2D1" presStyleIdx="1" presStyleCnt="3"/>
      <dgm:spPr/>
      <dgm:t>
        <a:bodyPr/>
        <a:lstStyle/>
        <a:p>
          <a:endParaRPr lang="cs-CZ"/>
        </a:p>
      </dgm:t>
    </dgm:pt>
    <dgm:pt modelId="{67F89F97-DCF6-4373-A868-6A6E0FC4F407}" type="pres">
      <dgm:prSet presAssocID="{1CE47244-E036-48CC-A742-C22B247AF3DA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8B3E1F29-4A2A-4FCE-943A-DDE557EDAF72}" type="pres">
      <dgm:prSet presAssocID="{5F4AAF54-D95F-434C-827C-CB8BFCECBC33}" presName="node" presStyleLbl="node1" presStyleIdx="2" presStyleCnt="3" custScaleX="107680" custScaleY="113560" custRadScaleRad="90681" custRadScaleInc="212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7AEA68-F0BA-432F-8E00-8E7FD2736281}" type="pres">
      <dgm:prSet presAssocID="{F20831BD-2B3D-44A5-8E0E-2F2022E0A7F6}" presName="sibTrans" presStyleLbl="sibTrans2D1" presStyleIdx="2" presStyleCnt="3"/>
      <dgm:spPr/>
      <dgm:t>
        <a:bodyPr/>
        <a:lstStyle/>
        <a:p>
          <a:endParaRPr lang="cs-CZ"/>
        </a:p>
      </dgm:t>
    </dgm:pt>
    <dgm:pt modelId="{3B24ED35-5137-46F7-B30F-B65415105CDA}" type="pres">
      <dgm:prSet presAssocID="{F20831BD-2B3D-44A5-8E0E-2F2022E0A7F6}" presName="connectorText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CE6523BA-D99B-40F6-AA8A-7A883A5B56E9}" type="presOf" srcId="{F20831BD-2B3D-44A5-8E0E-2F2022E0A7F6}" destId="{3B24ED35-5137-46F7-B30F-B65415105CDA}" srcOrd="1" destOrd="0" presId="urn:microsoft.com/office/officeart/2005/8/layout/cycle7"/>
    <dgm:cxn modelId="{2D466728-9323-4A90-AB8A-6FDA427A91AC}" type="presOf" srcId="{A3F64194-2416-48F1-9850-86EE85C28B2D}" destId="{449D7D91-2072-4071-A34B-89B2F3AF9B35}" srcOrd="0" destOrd="0" presId="urn:microsoft.com/office/officeart/2005/8/layout/cycle7"/>
    <dgm:cxn modelId="{A3B47FB9-A13C-4EFD-A80F-D0021D470FD0}" srcId="{FFD490E1-CC53-4D86-8654-C6C1F0C72F8E}" destId="{0D4C6CCC-A22C-4D3B-8F8E-10ACB90D3302}" srcOrd="1" destOrd="0" parTransId="{2E95B40F-EF2F-4650-B12D-A5F1BC829210}" sibTransId="{1CE47244-E036-48CC-A742-C22B247AF3DA}"/>
    <dgm:cxn modelId="{EBF76BE5-3B52-479D-9312-5610408B29A4}" type="presOf" srcId="{1CE47244-E036-48CC-A742-C22B247AF3DA}" destId="{35F2DD69-5B6E-42F1-A26B-9C5054BBD472}" srcOrd="0" destOrd="0" presId="urn:microsoft.com/office/officeart/2005/8/layout/cycle7"/>
    <dgm:cxn modelId="{6E24B200-49E4-4EBF-97C4-841BE3B8A80F}" type="presOf" srcId="{A3F64194-2416-48F1-9850-86EE85C28B2D}" destId="{417520E7-982F-4B98-84B6-E137230FADDE}" srcOrd="1" destOrd="0" presId="urn:microsoft.com/office/officeart/2005/8/layout/cycle7"/>
    <dgm:cxn modelId="{0658BC67-DC87-45CE-844B-7EB92310E741}" type="presOf" srcId="{FFD490E1-CC53-4D86-8654-C6C1F0C72F8E}" destId="{C3CF2E3C-04A7-4A23-9298-6D6D70DDAE5F}" srcOrd="0" destOrd="0" presId="urn:microsoft.com/office/officeart/2005/8/layout/cycle7"/>
    <dgm:cxn modelId="{481DCDCC-4B0F-4549-AF9C-515F19EDA942}" type="presOf" srcId="{29059CF3-8E5E-4BDD-B875-5EBB84518F3A}" destId="{CDC3EFC6-45F4-4E73-8F12-77F5A4097ECA}" srcOrd="0" destOrd="0" presId="urn:microsoft.com/office/officeart/2005/8/layout/cycle7"/>
    <dgm:cxn modelId="{05EC2312-2277-442B-AE49-2AC4B25BD391}" srcId="{FFD490E1-CC53-4D86-8654-C6C1F0C72F8E}" destId="{5F4AAF54-D95F-434C-827C-CB8BFCECBC33}" srcOrd="2" destOrd="0" parTransId="{2FE14508-77A7-4641-BCBE-E9433854C3CC}" sibTransId="{F20831BD-2B3D-44A5-8E0E-2F2022E0A7F6}"/>
    <dgm:cxn modelId="{D3EF56E9-5BEF-42BD-A03E-330D16ED8126}" type="presOf" srcId="{5F4AAF54-D95F-434C-827C-CB8BFCECBC33}" destId="{8B3E1F29-4A2A-4FCE-943A-DDE557EDAF72}" srcOrd="0" destOrd="0" presId="urn:microsoft.com/office/officeart/2005/8/layout/cycle7"/>
    <dgm:cxn modelId="{7056D724-F074-4194-8A22-941917371C92}" type="presOf" srcId="{0D4C6CCC-A22C-4D3B-8F8E-10ACB90D3302}" destId="{A93B3701-2018-4596-A443-94407E1C881C}" srcOrd="0" destOrd="0" presId="urn:microsoft.com/office/officeart/2005/8/layout/cycle7"/>
    <dgm:cxn modelId="{CA89C187-2769-4734-8F68-F8026A964B0D}" type="presOf" srcId="{1CE47244-E036-48CC-A742-C22B247AF3DA}" destId="{67F89F97-DCF6-4373-A868-6A6E0FC4F407}" srcOrd="1" destOrd="0" presId="urn:microsoft.com/office/officeart/2005/8/layout/cycle7"/>
    <dgm:cxn modelId="{E3D4F915-0900-4F9C-B01A-DA8F12D5A3ED}" srcId="{FFD490E1-CC53-4D86-8654-C6C1F0C72F8E}" destId="{29059CF3-8E5E-4BDD-B875-5EBB84518F3A}" srcOrd="0" destOrd="0" parTransId="{EDEA5091-42C4-4301-98EB-956DDB362C40}" sibTransId="{A3F64194-2416-48F1-9850-86EE85C28B2D}"/>
    <dgm:cxn modelId="{000839A7-1E46-4ECB-89A0-2DA00061B5BE}" type="presOf" srcId="{F20831BD-2B3D-44A5-8E0E-2F2022E0A7F6}" destId="{8A7AEA68-F0BA-432F-8E00-8E7FD2736281}" srcOrd="0" destOrd="0" presId="urn:microsoft.com/office/officeart/2005/8/layout/cycle7"/>
    <dgm:cxn modelId="{66303679-A814-4D6B-860E-1F66B53DEB50}" type="presParOf" srcId="{C3CF2E3C-04A7-4A23-9298-6D6D70DDAE5F}" destId="{CDC3EFC6-45F4-4E73-8F12-77F5A4097ECA}" srcOrd="0" destOrd="0" presId="urn:microsoft.com/office/officeart/2005/8/layout/cycle7"/>
    <dgm:cxn modelId="{FB423543-76BB-4507-B764-5F8346C2D795}" type="presParOf" srcId="{C3CF2E3C-04A7-4A23-9298-6D6D70DDAE5F}" destId="{449D7D91-2072-4071-A34B-89B2F3AF9B35}" srcOrd="1" destOrd="0" presId="urn:microsoft.com/office/officeart/2005/8/layout/cycle7"/>
    <dgm:cxn modelId="{F9A18A72-6B48-4EBE-B238-9A2A6970CC85}" type="presParOf" srcId="{449D7D91-2072-4071-A34B-89B2F3AF9B35}" destId="{417520E7-982F-4B98-84B6-E137230FADDE}" srcOrd="0" destOrd="0" presId="urn:microsoft.com/office/officeart/2005/8/layout/cycle7"/>
    <dgm:cxn modelId="{8677EF24-E589-41E3-A04E-1165387892D4}" type="presParOf" srcId="{C3CF2E3C-04A7-4A23-9298-6D6D70DDAE5F}" destId="{A93B3701-2018-4596-A443-94407E1C881C}" srcOrd="2" destOrd="0" presId="urn:microsoft.com/office/officeart/2005/8/layout/cycle7"/>
    <dgm:cxn modelId="{6B3998EF-A164-4CA1-A939-6909C1E78203}" type="presParOf" srcId="{C3CF2E3C-04A7-4A23-9298-6D6D70DDAE5F}" destId="{35F2DD69-5B6E-42F1-A26B-9C5054BBD472}" srcOrd="3" destOrd="0" presId="urn:microsoft.com/office/officeart/2005/8/layout/cycle7"/>
    <dgm:cxn modelId="{C163D9B5-3E10-4F79-92D0-4D4E79522D55}" type="presParOf" srcId="{35F2DD69-5B6E-42F1-A26B-9C5054BBD472}" destId="{67F89F97-DCF6-4373-A868-6A6E0FC4F407}" srcOrd="0" destOrd="0" presId="urn:microsoft.com/office/officeart/2005/8/layout/cycle7"/>
    <dgm:cxn modelId="{79245B66-790D-464B-B66F-D88E3AB87DA9}" type="presParOf" srcId="{C3CF2E3C-04A7-4A23-9298-6D6D70DDAE5F}" destId="{8B3E1F29-4A2A-4FCE-943A-DDE557EDAF72}" srcOrd="4" destOrd="0" presId="urn:microsoft.com/office/officeart/2005/8/layout/cycle7"/>
    <dgm:cxn modelId="{CF67CA8C-5ADA-4DE0-97E7-058FEDF86372}" type="presParOf" srcId="{C3CF2E3C-04A7-4A23-9298-6D6D70DDAE5F}" destId="{8A7AEA68-F0BA-432F-8E00-8E7FD2736281}" srcOrd="5" destOrd="0" presId="urn:microsoft.com/office/officeart/2005/8/layout/cycle7"/>
    <dgm:cxn modelId="{3AFB6FDA-293F-4B29-BA29-A4B12CFB0781}" type="presParOf" srcId="{8A7AEA68-F0BA-432F-8E00-8E7FD2736281}" destId="{3B24ED35-5137-46F7-B30F-B65415105CDA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3E846D-A9F3-4520-AAF1-87BA8DD3B7B7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C348560-8D81-4FDE-A796-A9E670618442}">
      <dgm:prSet phldrT="[Text]"/>
      <dgm:spPr/>
      <dgm:t>
        <a:bodyPr/>
        <a:lstStyle/>
        <a:p>
          <a:r>
            <a:rPr lang="cs-CZ" dirty="0" smtClean="0"/>
            <a:t>Cenné papíry</a:t>
          </a:r>
          <a:endParaRPr lang="cs-CZ" dirty="0"/>
        </a:p>
      </dgm:t>
    </dgm:pt>
    <dgm:pt modelId="{0F536115-9F30-4A80-B72B-38E0FEE4D6BD}" type="parTrans" cxnId="{306D8B22-A58A-4BB8-9A3C-86737726B291}">
      <dgm:prSet/>
      <dgm:spPr/>
      <dgm:t>
        <a:bodyPr/>
        <a:lstStyle/>
        <a:p>
          <a:endParaRPr lang="cs-CZ"/>
        </a:p>
      </dgm:t>
    </dgm:pt>
    <dgm:pt modelId="{ED0E392C-14A3-462C-BB89-16235592EB1D}" type="sibTrans" cxnId="{306D8B22-A58A-4BB8-9A3C-86737726B291}">
      <dgm:prSet/>
      <dgm:spPr/>
      <dgm:t>
        <a:bodyPr/>
        <a:lstStyle/>
        <a:p>
          <a:endParaRPr lang="cs-CZ"/>
        </a:p>
      </dgm:t>
    </dgm:pt>
    <dgm:pt modelId="{DAF062B5-5806-41B8-8443-024B95B2CCA0}">
      <dgm:prSet phldrT="[Text]"/>
      <dgm:spPr/>
      <dgm:t>
        <a:bodyPr/>
        <a:lstStyle/>
        <a:p>
          <a:r>
            <a:rPr lang="cs-CZ" dirty="0" smtClean="0"/>
            <a:t>CP peněžního trhu </a:t>
          </a:r>
          <a:endParaRPr lang="cs-CZ" dirty="0"/>
        </a:p>
      </dgm:t>
    </dgm:pt>
    <dgm:pt modelId="{7DF34DEA-2198-445D-A4FC-9BBE7B45F1E1}" type="parTrans" cxnId="{16A6A80D-8740-4E3A-BC10-750D34B82BCE}">
      <dgm:prSet/>
      <dgm:spPr/>
      <dgm:t>
        <a:bodyPr/>
        <a:lstStyle/>
        <a:p>
          <a:endParaRPr lang="cs-CZ"/>
        </a:p>
      </dgm:t>
    </dgm:pt>
    <dgm:pt modelId="{71A33C76-E59B-47C7-A39B-959106B3CA0D}" type="sibTrans" cxnId="{16A6A80D-8740-4E3A-BC10-750D34B82BCE}">
      <dgm:prSet/>
      <dgm:spPr/>
      <dgm:t>
        <a:bodyPr/>
        <a:lstStyle/>
        <a:p>
          <a:endParaRPr lang="cs-CZ"/>
        </a:p>
      </dgm:t>
    </dgm:pt>
    <dgm:pt modelId="{DB8AB166-9B75-4D43-8DA2-47726B16FF19}">
      <dgm:prSet phldrT="[Text]"/>
      <dgm:spPr/>
      <dgm:t>
        <a:bodyPr/>
        <a:lstStyle/>
        <a:p>
          <a:r>
            <a:rPr lang="cs-CZ" dirty="0" smtClean="0"/>
            <a:t>CP kapitálového trhu</a:t>
          </a:r>
          <a:endParaRPr lang="cs-CZ" dirty="0"/>
        </a:p>
      </dgm:t>
    </dgm:pt>
    <dgm:pt modelId="{B53EA18F-EF70-4E58-BF0E-76C4FA661BD0}" type="parTrans" cxnId="{8C5FBFDB-E898-4A71-BFBA-94F06811F520}">
      <dgm:prSet/>
      <dgm:spPr/>
      <dgm:t>
        <a:bodyPr/>
        <a:lstStyle/>
        <a:p>
          <a:endParaRPr lang="cs-CZ"/>
        </a:p>
      </dgm:t>
    </dgm:pt>
    <dgm:pt modelId="{122A906A-8A8F-4F20-A28C-9DDC949ECB8C}" type="sibTrans" cxnId="{8C5FBFDB-E898-4A71-BFBA-94F06811F520}">
      <dgm:prSet/>
      <dgm:spPr/>
      <dgm:t>
        <a:bodyPr/>
        <a:lstStyle/>
        <a:p>
          <a:endParaRPr lang="cs-CZ"/>
        </a:p>
      </dgm:t>
    </dgm:pt>
    <dgm:pt modelId="{B972AEB7-E241-4AC9-953C-CA27B7F35CEE}">
      <dgm:prSet phldrT="[Text]"/>
      <dgm:spPr/>
      <dgm:t>
        <a:bodyPr/>
        <a:lstStyle/>
        <a:p>
          <a:r>
            <a:rPr lang="cs-CZ" dirty="0" smtClean="0"/>
            <a:t>Zbožové listy</a:t>
          </a:r>
          <a:endParaRPr lang="cs-CZ" dirty="0"/>
        </a:p>
      </dgm:t>
    </dgm:pt>
    <dgm:pt modelId="{08617991-A568-416C-B9E7-1388A2D0971C}" type="parTrans" cxnId="{5DD95CE5-F58D-4E2F-B0AA-AECC4FCB8B6B}">
      <dgm:prSet/>
      <dgm:spPr/>
      <dgm:t>
        <a:bodyPr/>
        <a:lstStyle/>
        <a:p>
          <a:endParaRPr lang="cs-CZ"/>
        </a:p>
      </dgm:t>
    </dgm:pt>
    <dgm:pt modelId="{A93E2EF6-384A-474E-8B6B-BD5967E9F097}" type="sibTrans" cxnId="{5DD95CE5-F58D-4E2F-B0AA-AECC4FCB8B6B}">
      <dgm:prSet/>
      <dgm:spPr/>
      <dgm:t>
        <a:bodyPr/>
        <a:lstStyle/>
        <a:p>
          <a:endParaRPr lang="cs-CZ"/>
        </a:p>
      </dgm:t>
    </dgm:pt>
    <dgm:pt modelId="{70766DE5-C86A-47D3-9D32-1B224CC691C9}">
      <dgm:prSet/>
      <dgm:spPr/>
      <dgm:t>
        <a:bodyPr/>
        <a:lstStyle/>
        <a:p>
          <a:r>
            <a:rPr lang="cs-CZ" dirty="0" smtClean="0"/>
            <a:t>Směnky    </a:t>
          </a:r>
        </a:p>
        <a:p>
          <a:r>
            <a:rPr lang="cs-CZ" dirty="0" smtClean="0"/>
            <a:t>Šeky         </a:t>
          </a:r>
        </a:p>
        <a:p>
          <a:r>
            <a:rPr lang="cs-CZ" dirty="0" smtClean="0"/>
            <a:t>Depozitní certifikáty </a:t>
          </a:r>
        </a:p>
        <a:p>
          <a:r>
            <a:rPr lang="cs-CZ" dirty="0" smtClean="0"/>
            <a:t>     Pokladniční poukázky</a:t>
          </a:r>
        </a:p>
      </dgm:t>
    </dgm:pt>
    <dgm:pt modelId="{16DC5775-2D77-4620-BCE2-C220231E28D4}" type="parTrans" cxnId="{E8E164B3-19ED-456F-AE8E-401D4A26EB6C}">
      <dgm:prSet/>
      <dgm:spPr/>
      <dgm:t>
        <a:bodyPr/>
        <a:lstStyle/>
        <a:p>
          <a:endParaRPr lang="cs-CZ"/>
        </a:p>
      </dgm:t>
    </dgm:pt>
    <dgm:pt modelId="{D136179D-58B9-42FB-B398-EA7EDC8D6984}" type="sibTrans" cxnId="{E8E164B3-19ED-456F-AE8E-401D4A26EB6C}">
      <dgm:prSet/>
      <dgm:spPr/>
      <dgm:t>
        <a:bodyPr/>
        <a:lstStyle/>
        <a:p>
          <a:endParaRPr lang="cs-CZ"/>
        </a:p>
      </dgm:t>
    </dgm:pt>
    <dgm:pt modelId="{6F3E9190-66D3-4258-9E56-20C74E515FE4}">
      <dgm:prSet/>
      <dgm:spPr/>
      <dgm:t>
        <a:bodyPr/>
        <a:lstStyle/>
        <a:p>
          <a:r>
            <a:rPr lang="cs-CZ" b="1" u="sng" dirty="0" smtClean="0"/>
            <a:t>Úvěrové</a:t>
          </a:r>
          <a:r>
            <a:rPr lang="cs-CZ" dirty="0" smtClean="0"/>
            <a:t>: Dluhopisy </a:t>
          </a:r>
        </a:p>
        <a:p>
          <a:r>
            <a:rPr lang="cs-CZ" dirty="0" smtClean="0"/>
            <a:t>Hypoteční listy</a:t>
          </a:r>
        </a:p>
        <a:p>
          <a:r>
            <a:rPr lang="cs-CZ" b="1" u="sng" dirty="0" smtClean="0"/>
            <a:t>Majetkové</a:t>
          </a:r>
          <a:r>
            <a:rPr lang="cs-CZ" dirty="0" smtClean="0"/>
            <a:t>: Akcie</a:t>
          </a:r>
        </a:p>
        <a:p>
          <a:r>
            <a:rPr lang="cs-CZ" dirty="0" smtClean="0"/>
            <a:t>Podílové listy</a:t>
          </a:r>
          <a:endParaRPr lang="cs-CZ" dirty="0"/>
        </a:p>
      </dgm:t>
    </dgm:pt>
    <dgm:pt modelId="{CCA66EC3-8DC9-4627-9669-E153723F8A54}" type="parTrans" cxnId="{F938D677-2BA7-47FA-87EC-F3BE0258AA54}">
      <dgm:prSet/>
      <dgm:spPr/>
      <dgm:t>
        <a:bodyPr/>
        <a:lstStyle/>
        <a:p>
          <a:endParaRPr lang="cs-CZ"/>
        </a:p>
      </dgm:t>
    </dgm:pt>
    <dgm:pt modelId="{A1E99CB2-0AD6-41FB-9D7B-58A57F995DD8}" type="sibTrans" cxnId="{F938D677-2BA7-47FA-87EC-F3BE0258AA54}">
      <dgm:prSet/>
      <dgm:spPr/>
      <dgm:t>
        <a:bodyPr/>
        <a:lstStyle/>
        <a:p>
          <a:endParaRPr lang="cs-CZ"/>
        </a:p>
      </dgm:t>
    </dgm:pt>
    <dgm:pt modelId="{D4AF2362-5BFA-497B-8987-45C17E70488A}">
      <dgm:prSet/>
      <dgm:spPr/>
      <dgm:t>
        <a:bodyPr/>
        <a:lstStyle/>
        <a:p>
          <a:r>
            <a:rPr lang="cs-CZ" dirty="0" smtClean="0"/>
            <a:t>Skladní listy </a:t>
          </a:r>
        </a:p>
        <a:p>
          <a:r>
            <a:rPr lang="cs-CZ" dirty="0" smtClean="0"/>
            <a:t>Lodní listy…</a:t>
          </a:r>
          <a:endParaRPr lang="cs-CZ" dirty="0"/>
        </a:p>
      </dgm:t>
    </dgm:pt>
    <dgm:pt modelId="{5B6088AF-57D1-4464-9A5E-DEFB9DC08D15}" type="parTrans" cxnId="{3EC9FEC9-9572-4689-AEFC-34FC40C05B2E}">
      <dgm:prSet/>
      <dgm:spPr/>
      <dgm:t>
        <a:bodyPr/>
        <a:lstStyle/>
        <a:p>
          <a:endParaRPr lang="cs-CZ"/>
        </a:p>
      </dgm:t>
    </dgm:pt>
    <dgm:pt modelId="{6AFB39FB-13FA-4269-9326-6C1C289E7B90}" type="sibTrans" cxnId="{3EC9FEC9-9572-4689-AEFC-34FC40C05B2E}">
      <dgm:prSet/>
      <dgm:spPr/>
      <dgm:t>
        <a:bodyPr/>
        <a:lstStyle/>
        <a:p>
          <a:endParaRPr lang="cs-CZ"/>
        </a:p>
      </dgm:t>
    </dgm:pt>
    <dgm:pt modelId="{124E0F66-D808-48A4-AE1C-7045A908E08A}" type="pres">
      <dgm:prSet presAssocID="{493E846D-A9F3-4520-AAF1-87BA8DD3B7B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205D996-1543-465B-8400-ED8424F84C14}" type="pres">
      <dgm:prSet presAssocID="{FC348560-8D81-4FDE-A796-A9E670618442}" presName="hierRoot1" presStyleCnt="0">
        <dgm:presLayoutVars>
          <dgm:hierBranch val="init"/>
        </dgm:presLayoutVars>
      </dgm:prSet>
      <dgm:spPr/>
    </dgm:pt>
    <dgm:pt modelId="{401EE71C-DBC1-4277-A454-7F51E3279DEE}" type="pres">
      <dgm:prSet presAssocID="{FC348560-8D81-4FDE-A796-A9E670618442}" presName="rootComposite1" presStyleCnt="0"/>
      <dgm:spPr/>
    </dgm:pt>
    <dgm:pt modelId="{9F7E3C61-A0A0-4E30-A795-3F5CEA460B1D}" type="pres">
      <dgm:prSet presAssocID="{FC348560-8D81-4FDE-A796-A9E670618442}" presName="rootText1" presStyleLbl="node0" presStyleIdx="0" presStyleCnt="1" custScaleX="181885" custScaleY="56277" custLinFactNeighborX="1660" custLinFactNeighborY="-165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C81A57F-DFDB-4CC0-8515-8282EFDA320D}" type="pres">
      <dgm:prSet presAssocID="{FC348560-8D81-4FDE-A796-A9E67061844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EC222E43-9E31-44A9-A1AB-384DFB70C731}" type="pres">
      <dgm:prSet presAssocID="{FC348560-8D81-4FDE-A796-A9E670618442}" presName="hierChild2" presStyleCnt="0"/>
      <dgm:spPr/>
    </dgm:pt>
    <dgm:pt modelId="{2610D059-00A2-4D0D-AC6D-73128B816C1E}" type="pres">
      <dgm:prSet presAssocID="{7DF34DEA-2198-445D-A4FC-9BBE7B45F1E1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EF19ABE-1E09-4EA6-9F3A-E78A16F0A056}" type="pres">
      <dgm:prSet presAssocID="{DAF062B5-5806-41B8-8443-024B95B2CCA0}" presName="hierRoot2" presStyleCnt="0">
        <dgm:presLayoutVars>
          <dgm:hierBranch val="init"/>
        </dgm:presLayoutVars>
      </dgm:prSet>
      <dgm:spPr/>
    </dgm:pt>
    <dgm:pt modelId="{6C9DEA6D-F5B1-4C1C-8743-769F115ECD39}" type="pres">
      <dgm:prSet presAssocID="{DAF062B5-5806-41B8-8443-024B95B2CCA0}" presName="rootComposite" presStyleCnt="0"/>
      <dgm:spPr/>
    </dgm:pt>
    <dgm:pt modelId="{C7F7903F-22B9-4063-B93F-6CF6E0CDEE14}" type="pres">
      <dgm:prSet presAssocID="{DAF062B5-5806-41B8-8443-024B95B2CCA0}" presName="rootText" presStyleLbl="node2" presStyleIdx="0" presStyleCnt="3" custScaleX="79068" custScaleY="60379" custLinFactX="21970" custLinFactNeighborX="100000" custLinFactNeighborY="165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8DE1551-55D4-4971-8332-B0A24AFE1080}" type="pres">
      <dgm:prSet presAssocID="{DAF062B5-5806-41B8-8443-024B95B2CCA0}" presName="rootConnector" presStyleLbl="node2" presStyleIdx="0" presStyleCnt="3"/>
      <dgm:spPr/>
      <dgm:t>
        <a:bodyPr/>
        <a:lstStyle/>
        <a:p>
          <a:endParaRPr lang="cs-CZ"/>
        </a:p>
      </dgm:t>
    </dgm:pt>
    <dgm:pt modelId="{D9AFA3A1-0C1F-468E-96F7-77839B39AD11}" type="pres">
      <dgm:prSet presAssocID="{DAF062B5-5806-41B8-8443-024B95B2CCA0}" presName="hierChild4" presStyleCnt="0"/>
      <dgm:spPr/>
    </dgm:pt>
    <dgm:pt modelId="{06F34739-AFB8-4D2D-B969-390AD1625A0C}" type="pres">
      <dgm:prSet presAssocID="{16DC5775-2D77-4620-BCE2-C220231E28D4}" presName="Name37" presStyleLbl="parChTrans1D3" presStyleIdx="0" presStyleCnt="3"/>
      <dgm:spPr/>
      <dgm:t>
        <a:bodyPr/>
        <a:lstStyle/>
        <a:p>
          <a:endParaRPr lang="cs-CZ"/>
        </a:p>
      </dgm:t>
    </dgm:pt>
    <dgm:pt modelId="{B5DC2F7A-BA10-4644-8A8A-6833551C4407}" type="pres">
      <dgm:prSet presAssocID="{70766DE5-C86A-47D3-9D32-1B224CC691C9}" presName="hierRoot2" presStyleCnt="0">
        <dgm:presLayoutVars>
          <dgm:hierBranch val="init"/>
        </dgm:presLayoutVars>
      </dgm:prSet>
      <dgm:spPr/>
    </dgm:pt>
    <dgm:pt modelId="{4E5E41F6-71E4-45F8-966E-BBDFD0CE22BA}" type="pres">
      <dgm:prSet presAssocID="{70766DE5-C86A-47D3-9D32-1B224CC691C9}" presName="rootComposite" presStyleCnt="0"/>
      <dgm:spPr/>
    </dgm:pt>
    <dgm:pt modelId="{10C60C35-0C91-4DDD-A613-5AB8BF9609D6}" type="pres">
      <dgm:prSet presAssocID="{70766DE5-C86A-47D3-9D32-1B224CC691C9}" presName="rootText" presStyleLbl="node3" presStyleIdx="0" presStyleCnt="3" custLinFactNeighborX="95990" custLinFactNeighborY="-975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8367188-4C84-484A-AA90-8E6CA7A266C7}" type="pres">
      <dgm:prSet presAssocID="{70766DE5-C86A-47D3-9D32-1B224CC691C9}" presName="rootConnector" presStyleLbl="node3" presStyleIdx="0" presStyleCnt="3"/>
      <dgm:spPr/>
      <dgm:t>
        <a:bodyPr/>
        <a:lstStyle/>
        <a:p>
          <a:endParaRPr lang="cs-CZ"/>
        </a:p>
      </dgm:t>
    </dgm:pt>
    <dgm:pt modelId="{89FD9173-1490-442D-B1E1-926A9DA9A016}" type="pres">
      <dgm:prSet presAssocID="{70766DE5-C86A-47D3-9D32-1B224CC691C9}" presName="hierChild4" presStyleCnt="0"/>
      <dgm:spPr/>
    </dgm:pt>
    <dgm:pt modelId="{D94E6E9A-DAC3-434A-B844-1FB7F61870F9}" type="pres">
      <dgm:prSet presAssocID="{70766DE5-C86A-47D3-9D32-1B224CC691C9}" presName="hierChild5" presStyleCnt="0"/>
      <dgm:spPr/>
    </dgm:pt>
    <dgm:pt modelId="{743BA804-F764-4184-AB5D-B4F2E0767BBE}" type="pres">
      <dgm:prSet presAssocID="{DAF062B5-5806-41B8-8443-024B95B2CCA0}" presName="hierChild5" presStyleCnt="0"/>
      <dgm:spPr/>
    </dgm:pt>
    <dgm:pt modelId="{FA35897D-6DFB-421D-95CF-05CFA15BA284}" type="pres">
      <dgm:prSet presAssocID="{B53EA18F-EF70-4E58-BF0E-76C4FA661BD0}" presName="Name37" presStyleLbl="parChTrans1D2" presStyleIdx="1" presStyleCnt="3"/>
      <dgm:spPr/>
      <dgm:t>
        <a:bodyPr/>
        <a:lstStyle/>
        <a:p>
          <a:endParaRPr lang="cs-CZ"/>
        </a:p>
      </dgm:t>
    </dgm:pt>
    <dgm:pt modelId="{6FA3655B-5DFA-4529-A2CA-6CB72CE768DA}" type="pres">
      <dgm:prSet presAssocID="{DB8AB166-9B75-4D43-8DA2-47726B16FF19}" presName="hierRoot2" presStyleCnt="0">
        <dgm:presLayoutVars>
          <dgm:hierBranch val="init"/>
        </dgm:presLayoutVars>
      </dgm:prSet>
      <dgm:spPr/>
    </dgm:pt>
    <dgm:pt modelId="{3084EBCD-00A5-4096-AF42-1AE98C4C784E}" type="pres">
      <dgm:prSet presAssocID="{DB8AB166-9B75-4D43-8DA2-47726B16FF19}" presName="rootComposite" presStyleCnt="0"/>
      <dgm:spPr/>
    </dgm:pt>
    <dgm:pt modelId="{2168D948-B192-4DB1-8741-C56BEDCDCB5D}" type="pres">
      <dgm:prSet presAssocID="{DB8AB166-9B75-4D43-8DA2-47726B16FF19}" presName="rootText" presStyleLbl="node2" presStyleIdx="1" presStyleCnt="3" custScaleX="83451" custScaleY="61673" custLinFactX="27473" custLinFactNeighborX="100000" custLinFactNeighborY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F194C1B-DBF6-4415-BCC9-C2D9F42C6FF2}" type="pres">
      <dgm:prSet presAssocID="{DB8AB166-9B75-4D43-8DA2-47726B16FF19}" presName="rootConnector" presStyleLbl="node2" presStyleIdx="1" presStyleCnt="3"/>
      <dgm:spPr/>
      <dgm:t>
        <a:bodyPr/>
        <a:lstStyle/>
        <a:p>
          <a:endParaRPr lang="cs-CZ"/>
        </a:p>
      </dgm:t>
    </dgm:pt>
    <dgm:pt modelId="{6CC61D6F-F1C9-4625-8A6A-436213B70755}" type="pres">
      <dgm:prSet presAssocID="{DB8AB166-9B75-4D43-8DA2-47726B16FF19}" presName="hierChild4" presStyleCnt="0"/>
      <dgm:spPr/>
    </dgm:pt>
    <dgm:pt modelId="{93E51803-0B8F-4973-8B90-1F413FE2B77C}" type="pres">
      <dgm:prSet presAssocID="{CCA66EC3-8DC9-4627-9669-E153723F8A54}" presName="Name37" presStyleLbl="parChTrans1D3" presStyleIdx="1" presStyleCnt="3"/>
      <dgm:spPr/>
      <dgm:t>
        <a:bodyPr/>
        <a:lstStyle/>
        <a:p>
          <a:endParaRPr lang="cs-CZ"/>
        </a:p>
      </dgm:t>
    </dgm:pt>
    <dgm:pt modelId="{46A2E916-F20C-4506-84D9-68426C3A88FD}" type="pres">
      <dgm:prSet presAssocID="{6F3E9190-66D3-4258-9E56-20C74E515FE4}" presName="hierRoot2" presStyleCnt="0">
        <dgm:presLayoutVars>
          <dgm:hierBranch val="init"/>
        </dgm:presLayoutVars>
      </dgm:prSet>
      <dgm:spPr/>
    </dgm:pt>
    <dgm:pt modelId="{1AFDDF1D-CE97-4EDB-924E-26744D0FDDAE}" type="pres">
      <dgm:prSet presAssocID="{6F3E9190-66D3-4258-9E56-20C74E515FE4}" presName="rootComposite" presStyleCnt="0"/>
      <dgm:spPr/>
    </dgm:pt>
    <dgm:pt modelId="{80FB82A7-F1FE-471E-8FCF-E5C9634F9AE0}" type="pres">
      <dgm:prSet presAssocID="{6F3E9190-66D3-4258-9E56-20C74E515FE4}" presName="rootText" presStyleLbl="node3" presStyleIdx="1" presStyleCnt="3" custLinFactX="2769" custLinFactNeighborX="100000" custLinFactNeighborY="-1161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395F4CE-9736-49F7-8877-E5ECC308579B}" type="pres">
      <dgm:prSet presAssocID="{6F3E9190-66D3-4258-9E56-20C74E515FE4}" presName="rootConnector" presStyleLbl="node3" presStyleIdx="1" presStyleCnt="3"/>
      <dgm:spPr/>
      <dgm:t>
        <a:bodyPr/>
        <a:lstStyle/>
        <a:p>
          <a:endParaRPr lang="cs-CZ"/>
        </a:p>
      </dgm:t>
    </dgm:pt>
    <dgm:pt modelId="{D33493C0-6772-4B2A-9EC0-AB1E4EC34569}" type="pres">
      <dgm:prSet presAssocID="{6F3E9190-66D3-4258-9E56-20C74E515FE4}" presName="hierChild4" presStyleCnt="0"/>
      <dgm:spPr/>
    </dgm:pt>
    <dgm:pt modelId="{6355DCBC-A1AD-4EB6-9731-19BFE7C6E409}" type="pres">
      <dgm:prSet presAssocID="{6F3E9190-66D3-4258-9E56-20C74E515FE4}" presName="hierChild5" presStyleCnt="0"/>
      <dgm:spPr/>
    </dgm:pt>
    <dgm:pt modelId="{3D036EF9-FA52-4A8D-93BF-D3B4AAF4600E}" type="pres">
      <dgm:prSet presAssocID="{DB8AB166-9B75-4D43-8DA2-47726B16FF19}" presName="hierChild5" presStyleCnt="0"/>
      <dgm:spPr/>
    </dgm:pt>
    <dgm:pt modelId="{B960A8B7-E9C5-4F4C-A106-7D0235158A04}" type="pres">
      <dgm:prSet presAssocID="{08617991-A568-416C-B9E7-1388A2D0971C}" presName="Name37" presStyleLbl="parChTrans1D2" presStyleIdx="2" presStyleCnt="3"/>
      <dgm:spPr/>
      <dgm:t>
        <a:bodyPr/>
        <a:lstStyle/>
        <a:p>
          <a:endParaRPr lang="cs-CZ"/>
        </a:p>
      </dgm:t>
    </dgm:pt>
    <dgm:pt modelId="{4ECCA94D-C95B-4427-AC3F-77D9A35ADE8E}" type="pres">
      <dgm:prSet presAssocID="{B972AEB7-E241-4AC9-953C-CA27B7F35CEE}" presName="hierRoot2" presStyleCnt="0">
        <dgm:presLayoutVars>
          <dgm:hierBranch val="init"/>
        </dgm:presLayoutVars>
      </dgm:prSet>
      <dgm:spPr/>
    </dgm:pt>
    <dgm:pt modelId="{8D8C5651-7809-4AA9-AF75-0F944D5D2669}" type="pres">
      <dgm:prSet presAssocID="{B972AEB7-E241-4AC9-953C-CA27B7F35CEE}" presName="rootComposite" presStyleCnt="0"/>
      <dgm:spPr/>
    </dgm:pt>
    <dgm:pt modelId="{34C4C12C-FF74-4CE2-BA70-CDA382045653}" type="pres">
      <dgm:prSet presAssocID="{B972AEB7-E241-4AC9-953C-CA27B7F35CEE}" presName="rootText" presStyleLbl="node2" presStyleIdx="2" presStyleCnt="3" custScaleX="77745" custScaleY="57447" custLinFactX="-100000" custLinFactNeighborX="-146172" custLinFactNeighborY="-166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D54B3BC-6DE8-40CD-BA2E-97F959E663F9}" type="pres">
      <dgm:prSet presAssocID="{B972AEB7-E241-4AC9-953C-CA27B7F35CEE}" presName="rootConnector" presStyleLbl="node2" presStyleIdx="2" presStyleCnt="3"/>
      <dgm:spPr/>
      <dgm:t>
        <a:bodyPr/>
        <a:lstStyle/>
        <a:p>
          <a:endParaRPr lang="cs-CZ"/>
        </a:p>
      </dgm:t>
    </dgm:pt>
    <dgm:pt modelId="{F7455F0F-8143-444E-8D9E-EF28D0243E9D}" type="pres">
      <dgm:prSet presAssocID="{B972AEB7-E241-4AC9-953C-CA27B7F35CEE}" presName="hierChild4" presStyleCnt="0"/>
      <dgm:spPr/>
    </dgm:pt>
    <dgm:pt modelId="{0E25757D-87ED-4804-95DE-093AB40236C1}" type="pres">
      <dgm:prSet presAssocID="{5B6088AF-57D1-4464-9A5E-DEFB9DC08D15}" presName="Name37" presStyleLbl="parChTrans1D3" presStyleIdx="2" presStyleCnt="3"/>
      <dgm:spPr/>
      <dgm:t>
        <a:bodyPr/>
        <a:lstStyle/>
        <a:p>
          <a:endParaRPr lang="cs-CZ"/>
        </a:p>
      </dgm:t>
    </dgm:pt>
    <dgm:pt modelId="{48A5A6F2-D2F1-4C8A-B989-DC0398EA2F33}" type="pres">
      <dgm:prSet presAssocID="{D4AF2362-5BFA-497B-8987-45C17E70488A}" presName="hierRoot2" presStyleCnt="0">
        <dgm:presLayoutVars>
          <dgm:hierBranch val="init"/>
        </dgm:presLayoutVars>
      </dgm:prSet>
      <dgm:spPr/>
    </dgm:pt>
    <dgm:pt modelId="{01FC8B9B-EFC0-44E4-B515-99778CAD8ABA}" type="pres">
      <dgm:prSet presAssocID="{D4AF2362-5BFA-497B-8987-45C17E70488A}" presName="rootComposite" presStyleCnt="0"/>
      <dgm:spPr/>
    </dgm:pt>
    <dgm:pt modelId="{EAE1CA10-2E29-4E67-B32E-02867F3F03AC}" type="pres">
      <dgm:prSet presAssocID="{D4AF2362-5BFA-497B-8987-45C17E70488A}" presName="rootText" presStyleLbl="node3" presStyleIdx="2" presStyleCnt="3" custLinFactX="-100000" custLinFactNeighborX="-172001" custLinFactNeighborY="-995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22ED4F1-35DA-49B8-995A-4B64DD35C85C}" type="pres">
      <dgm:prSet presAssocID="{D4AF2362-5BFA-497B-8987-45C17E70488A}" presName="rootConnector" presStyleLbl="node3" presStyleIdx="2" presStyleCnt="3"/>
      <dgm:spPr/>
      <dgm:t>
        <a:bodyPr/>
        <a:lstStyle/>
        <a:p>
          <a:endParaRPr lang="cs-CZ"/>
        </a:p>
      </dgm:t>
    </dgm:pt>
    <dgm:pt modelId="{440398EF-EC49-4F89-AC11-6DDB38F7E404}" type="pres">
      <dgm:prSet presAssocID="{D4AF2362-5BFA-497B-8987-45C17E70488A}" presName="hierChild4" presStyleCnt="0"/>
      <dgm:spPr/>
    </dgm:pt>
    <dgm:pt modelId="{2A38DA1B-A15B-4EFB-A670-BE33CFA12C2D}" type="pres">
      <dgm:prSet presAssocID="{D4AF2362-5BFA-497B-8987-45C17E70488A}" presName="hierChild5" presStyleCnt="0"/>
      <dgm:spPr/>
    </dgm:pt>
    <dgm:pt modelId="{F114C8B1-4081-42D7-B9A0-E1BA9F4B32D8}" type="pres">
      <dgm:prSet presAssocID="{B972AEB7-E241-4AC9-953C-CA27B7F35CEE}" presName="hierChild5" presStyleCnt="0"/>
      <dgm:spPr/>
    </dgm:pt>
    <dgm:pt modelId="{36EBF633-29A1-48F3-95EF-94ADF328F38A}" type="pres">
      <dgm:prSet presAssocID="{FC348560-8D81-4FDE-A796-A9E670618442}" presName="hierChild3" presStyleCnt="0"/>
      <dgm:spPr/>
    </dgm:pt>
  </dgm:ptLst>
  <dgm:cxnLst>
    <dgm:cxn modelId="{DE6FAEB3-F7BD-4600-B590-66FFAFD3933D}" type="presOf" srcId="{6F3E9190-66D3-4258-9E56-20C74E515FE4}" destId="{C395F4CE-9736-49F7-8877-E5ECC308579B}" srcOrd="1" destOrd="0" presId="urn:microsoft.com/office/officeart/2005/8/layout/orgChart1"/>
    <dgm:cxn modelId="{8C5FBFDB-E898-4A71-BFBA-94F06811F520}" srcId="{FC348560-8D81-4FDE-A796-A9E670618442}" destId="{DB8AB166-9B75-4D43-8DA2-47726B16FF19}" srcOrd="1" destOrd="0" parTransId="{B53EA18F-EF70-4E58-BF0E-76C4FA661BD0}" sibTransId="{122A906A-8A8F-4F20-A28C-9DDC949ECB8C}"/>
    <dgm:cxn modelId="{3EC9FEC9-9572-4689-AEFC-34FC40C05B2E}" srcId="{B972AEB7-E241-4AC9-953C-CA27B7F35CEE}" destId="{D4AF2362-5BFA-497B-8987-45C17E70488A}" srcOrd="0" destOrd="0" parTransId="{5B6088AF-57D1-4464-9A5E-DEFB9DC08D15}" sibTransId="{6AFB39FB-13FA-4269-9326-6C1C289E7B90}"/>
    <dgm:cxn modelId="{5DD95CE5-F58D-4E2F-B0AA-AECC4FCB8B6B}" srcId="{FC348560-8D81-4FDE-A796-A9E670618442}" destId="{B972AEB7-E241-4AC9-953C-CA27B7F35CEE}" srcOrd="2" destOrd="0" parTransId="{08617991-A568-416C-B9E7-1388A2D0971C}" sibTransId="{A93E2EF6-384A-474E-8B6B-BD5967E9F097}"/>
    <dgm:cxn modelId="{A18D9618-1FA2-499A-AB2F-1E5A093F6E63}" type="presOf" srcId="{493E846D-A9F3-4520-AAF1-87BA8DD3B7B7}" destId="{124E0F66-D808-48A4-AE1C-7045A908E08A}" srcOrd="0" destOrd="0" presId="urn:microsoft.com/office/officeart/2005/8/layout/orgChart1"/>
    <dgm:cxn modelId="{16A6A80D-8740-4E3A-BC10-750D34B82BCE}" srcId="{FC348560-8D81-4FDE-A796-A9E670618442}" destId="{DAF062B5-5806-41B8-8443-024B95B2CCA0}" srcOrd="0" destOrd="0" parTransId="{7DF34DEA-2198-445D-A4FC-9BBE7B45F1E1}" sibTransId="{71A33C76-E59B-47C7-A39B-959106B3CA0D}"/>
    <dgm:cxn modelId="{B95FF63C-740D-479F-82E4-8121E7E07E84}" type="presOf" srcId="{16DC5775-2D77-4620-BCE2-C220231E28D4}" destId="{06F34739-AFB8-4D2D-B969-390AD1625A0C}" srcOrd="0" destOrd="0" presId="urn:microsoft.com/office/officeart/2005/8/layout/orgChart1"/>
    <dgm:cxn modelId="{59DBE24B-30F8-4146-986A-53FE809D36F6}" type="presOf" srcId="{D4AF2362-5BFA-497B-8987-45C17E70488A}" destId="{EAE1CA10-2E29-4E67-B32E-02867F3F03AC}" srcOrd="0" destOrd="0" presId="urn:microsoft.com/office/officeart/2005/8/layout/orgChart1"/>
    <dgm:cxn modelId="{E8E164B3-19ED-456F-AE8E-401D4A26EB6C}" srcId="{DAF062B5-5806-41B8-8443-024B95B2CCA0}" destId="{70766DE5-C86A-47D3-9D32-1B224CC691C9}" srcOrd="0" destOrd="0" parTransId="{16DC5775-2D77-4620-BCE2-C220231E28D4}" sibTransId="{D136179D-58B9-42FB-B398-EA7EDC8D6984}"/>
    <dgm:cxn modelId="{CCE0EE87-E24D-4572-B597-2F6FD580BA27}" type="presOf" srcId="{FC348560-8D81-4FDE-A796-A9E670618442}" destId="{9F7E3C61-A0A0-4E30-A795-3F5CEA460B1D}" srcOrd="0" destOrd="0" presId="urn:microsoft.com/office/officeart/2005/8/layout/orgChart1"/>
    <dgm:cxn modelId="{B0B08CD2-2C7A-48CC-AE32-88C1D89EFBD4}" type="presOf" srcId="{7DF34DEA-2198-445D-A4FC-9BBE7B45F1E1}" destId="{2610D059-00A2-4D0D-AC6D-73128B816C1E}" srcOrd="0" destOrd="0" presId="urn:microsoft.com/office/officeart/2005/8/layout/orgChart1"/>
    <dgm:cxn modelId="{306D8B22-A58A-4BB8-9A3C-86737726B291}" srcId="{493E846D-A9F3-4520-AAF1-87BA8DD3B7B7}" destId="{FC348560-8D81-4FDE-A796-A9E670618442}" srcOrd="0" destOrd="0" parTransId="{0F536115-9F30-4A80-B72B-38E0FEE4D6BD}" sibTransId="{ED0E392C-14A3-462C-BB89-16235592EB1D}"/>
    <dgm:cxn modelId="{04437546-7A46-4337-89E9-3BEF18646F78}" type="presOf" srcId="{70766DE5-C86A-47D3-9D32-1B224CC691C9}" destId="{58367188-4C84-484A-AA90-8E6CA7A266C7}" srcOrd="1" destOrd="0" presId="urn:microsoft.com/office/officeart/2005/8/layout/orgChart1"/>
    <dgm:cxn modelId="{664A80D0-8B81-45C3-9361-F0456271F93D}" type="presOf" srcId="{DB8AB166-9B75-4D43-8DA2-47726B16FF19}" destId="{2168D948-B192-4DB1-8741-C56BEDCDCB5D}" srcOrd="0" destOrd="0" presId="urn:microsoft.com/office/officeart/2005/8/layout/orgChart1"/>
    <dgm:cxn modelId="{BB0CE223-B699-4642-A355-E87ADD86C96F}" type="presOf" srcId="{D4AF2362-5BFA-497B-8987-45C17E70488A}" destId="{322ED4F1-35DA-49B8-995A-4B64DD35C85C}" srcOrd="1" destOrd="0" presId="urn:microsoft.com/office/officeart/2005/8/layout/orgChart1"/>
    <dgm:cxn modelId="{094C8949-B0C0-417F-84A3-647C40A4A072}" type="presOf" srcId="{08617991-A568-416C-B9E7-1388A2D0971C}" destId="{B960A8B7-E9C5-4F4C-A106-7D0235158A04}" srcOrd="0" destOrd="0" presId="urn:microsoft.com/office/officeart/2005/8/layout/orgChart1"/>
    <dgm:cxn modelId="{096F9AE5-11BB-432B-AF0E-2B5DB5C8FA81}" type="presOf" srcId="{DAF062B5-5806-41B8-8443-024B95B2CCA0}" destId="{C7F7903F-22B9-4063-B93F-6CF6E0CDEE14}" srcOrd="0" destOrd="0" presId="urn:microsoft.com/office/officeart/2005/8/layout/orgChart1"/>
    <dgm:cxn modelId="{47069325-CC1F-4539-A4FB-0D465B561EB5}" type="presOf" srcId="{B972AEB7-E241-4AC9-953C-CA27B7F35CEE}" destId="{9D54B3BC-6DE8-40CD-BA2E-97F959E663F9}" srcOrd="1" destOrd="0" presId="urn:microsoft.com/office/officeart/2005/8/layout/orgChart1"/>
    <dgm:cxn modelId="{87C20998-2500-4A33-9501-D426C951ACD0}" type="presOf" srcId="{DAF062B5-5806-41B8-8443-024B95B2CCA0}" destId="{68DE1551-55D4-4971-8332-B0A24AFE1080}" srcOrd="1" destOrd="0" presId="urn:microsoft.com/office/officeart/2005/8/layout/orgChart1"/>
    <dgm:cxn modelId="{B8D419C8-7337-4827-A0B7-943D28367E17}" type="presOf" srcId="{6F3E9190-66D3-4258-9E56-20C74E515FE4}" destId="{80FB82A7-F1FE-471E-8FCF-E5C9634F9AE0}" srcOrd="0" destOrd="0" presId="urn:microsoft.com/office/officeart/2005/8/layout/orgChart1"/>
    <dgm:cxn modelId="{F938D677-2BA7-47FA-87EC-F3BE0258AA54}" srcId="{DB8AB166-9B75-4D43-8DA2-47726B16FF19}" destId="{6F3E9190-66D3-4258-9E56-20C74E515FE4}" srcOrd="0" destOrd="0" parTransId="{CCA66EC3-8DC9-4627-9669-E153723F8A54}" sibTransId="{A1E99CB2-0AD6-41FB-9D7B-58A57F995DD8}"/>
    <dgm:cxn modelId="{D1757F31-5E6F-4351-85B9-70078DF6FB45}" type="presOf" srcId="{FC348560-8D81-4FDE-A796-A9E670618442}" destId="{8C81A57F-DFDB-4CC0-8515-8282EFDA320D}" srcOrd="1" destOrd="0" presId="urn:microsoft.com/office/officeart/2005/8/layout/orgChart1"/>
    <dgm:cxn modelId="{024CFEDC-48FF-4CD7-876D-F287C32FD6B6}" type="presOf" srcId="{B53EA18F-EF70-4E58-BF0E-76C4FA661BD0}" destId="{FA35897D-6DFB-421D-95CF-05CFA15BA284}" srcOrd="0" destOrd="0" presId="urn:microsoft.com/office/officeart/2005/8/layout/orgChart1"/>
    <dgm:cxn modelId="{04B053B8-B085-49F1-B666-FE207D33DF66}" type="presOf" srcId="{CCA66EC3-8DC9-4627-9669-E153723F8A54}" destId="{93E51803-0B8F-4973-8B90-1F413FE2B77C}" srcOrd="0" destOrd="0" presId="urn:microsoft.com/office/officeart/2005/8/layout/orgChart1"/>
    <dgm:cxn modelId="{F04E37DB-6E03-4EFC-82E8-81CEB3AC79ED}" type="presOf" srcId="{DB8AB166-9B75-4D43-8DA2-47726B16FF19}" destId="{4F194C1B-DBF6-4415-BCC9-C2D9F42C6FF2}" srcOrd="1" destOrd="0" presId="urn:microsoft.com/office/officeart/2005/8/layout/orgChart1"/>
    <dgm:cxn modelId="{82FD1C08-4268-433F-BD7E-743758273582}" type="presOf" srcId="{5B6088AF-57D1-4464-9A5E-DEFB9DC08D15}" destId="{0E25757D-87ED-4804-95DE-093AB40236C1}" srcOrd="0" destOrd="0" presId="urn:microsoft.com/office/officeart/2005/8/layout/orgChart1"/>
    <dgm:cxn modelId="{18FA07A9-4B9C-4280-81B8-AA0E0C639187}" type="presOf" srcId="{70766DE5-C86A-47D3-9D32-1B224CC691C9}" destId="{10C60C35-0C91-4DDD-A613-5AB8BF9609D6}" srcOrd="0" destOrd="0" presId="urn:microsoft.com/office/officeart/2005/8/layout/orgChart1"/>
    <dgm:cxn modelId="{CB194732-087A-4AE1-AE72-BE1C9376F8E9}" type="presOf" srcId="{B972AEB7-E241-4AC9-953C-CA27B7F35CEE}" destId="{34C4C12C-FF74-4CE2-BA70-CDA382045653}" srcOrd="0" destOrd="0" presId="urn:microsoft.com/office/officeart/2005/8/layout/orgChart1"/>
    <dgm:cxn modelId="{B4121901-1A9E-463E-BCF6-E85B597216DE}" type="presParOf" srcId="{124E0F66-D808-48A4-AE1C-7045A908E08A}" destId="{3205D996-1543-465B-8400-ED8424F84C14}" srcOrd="0" destOrd="0" presId="urn:microsoft.com/office/officeart/2005/8/layout/orgChart1"/>
    <dgm:cxn modelId="{125DF48B-80BB-4C8C-8D97-7CEA458A4816}" type="presParOf" srcId="{3205D996-1543-465B-8400-ED8424F84C14}" destId="{401EE71C-DBC1-4277-A454-7F51E3279DEE}" srcOrd="0" destOrd="0" presId="urn:microsoft.com/office/officeart/2005/8/layout/orgChart1"/>
    <dgm:cxn modelId="{B56492F2-CEE8-46EE-85D6-418946582146}" type="presParOf" srcId="{401EE71C-DBC1-4277-A454-7F51E3279DEE}" destId="{9F7E3C61-A0A0-4E30-A795-3F5CEA460B1D}" srcOrd="0" destOrd="0" presId="urn:microsoft.com/office/officeart/2005/8/layout/orgChart1"/>
    <dgm:cxn modelId="{208B988F-150F-4A76-BB47-8419446AC736}" type="presParOf" srcId="{401EE71C-DBC1-4277-A454-7F51E3279DEE}" destId="{8C81A57F-DFDB-4CC0-8515-8282EFDA320D}" srcOrd="1" destOrd="0" presId="urn:microsoft.com/office/officeart/2005/8/layout/orgChart1"/>
    <dgm:cxn modelId="{65487106-D324-4B5D-9EB1-4EACA0417D7B}" type="presParOf" srcId="{3205D996-1543-465B-8400-ED8424F84C14}" destId="{EC222E43-9E31-44A9-A1AB-384DFB70C731}" srcOrd="1" destOrd="0" presId="urn:microsoft.com/office/officeart/2005/8/layout/orgChart1"/>
    <dgm:cxn modelId="{D6238FBE-E7EC-412B-A23F-852F57F4455D}" type="presParOf" srcId="{EC222E43-9E31-44A9-A1AB-384DFB70C731}" destId="{2610D059-00A2-4D0D-AC6D-73128B816C1E}" srcOrd="0" destOrd="0" presId="urn:microsoft.com/office/officeart/2005/8/layout/orgChart1"/>
    <dgm:cxn modelId="{3D649FEA-431D-4ACC-B2E4-5F21FFAD5266}" type="presParOf" srcId="{EC222E43-9E31-44A9-A1AB-384DFB70C731}" destId="{3EF19ABE-1E09-4EA6-9F3A-E78A16F0A056}" srcOrd="1" destOrd="0" presId="urn:microsoft.com/office/officeart/2005/8/layout/orgChart1"/>
    <dgm:cxn modelId="{A6EB458B-E79D-4854-96B6-E84140E3C9D4}" type="presParOf" srcId="{3EF19ABE-1E09-4EA6-9F3A-E78A16F0A056}" destId="{6C9DEA6D-F5B1-4C1C-8743-769F115ECD39}" srcOrd="0" destOrd="0" presId="urn:microsoft.com/office/officeart/2005/8/layout/orgChart1"/>
    <dgm:cxn modelId="{C5F933A9-5F62-4DD4-A0AB-3C9692AD0F0B}" type="presParOf" srcId="{6C9DEA6D-F5B1-4C1C-8743-769F115ECD39}" destId="{C7F7903F-22B9-4063-B93F-6CF6E0CDEE14}" srcOrd="0" destOrd="0" presId="urn:microsoft.com/office/officeart/2005/8/layout/orgChart1"/>
    <dgm:cxn modelId="{38AA4D2C-764F-46BF-AB53-49EDAE925FD8}" type="presParOf" srcId="{6C9DEA6D-F5B1-4C1C-8743-769F115ECD39}" destId="{68DE1551-55D4-4971-8332-B0A24AFE1080}" srcOrd="1" destOrd="0" presId="urn:microsoft.com/office/officeart/2005/8/layout/orgChart1"/>
    <dgm:cxn modelId="{164F2320-D291-4C95-88E5-EEC4687BA673}" type="presParOf" srcId="{3EF19ABE-1E09-4EA6-9F3A-E78A16F0A056}" destId="{D9AFA3A1-0C1F-468E-96F7-77839B39AD11}" srcOrd="1" destOrd="0" presId="urn:microsoft.com/office/officeart/2005/8/layout/orgChart1"/>
    <dgm:cxn modelId="{DAED45EC-7507-4742-A0D1-8B7F1A4B58A8}" type="presParOf" srcId="{D9AFA3A1-0C1F-468E-96F7-77839B39AD11}" destId="{06F34739-AFB8-4D2D-B969-390AD1625A0C}" srcOrd="0" destOrd="0" presId="urn:microsoft.com/office/officeart/2005/8/layout/orgChart1"/>
    <dgm:cxn modelId="{09BABA53-1CCA-4B91-AC35-84FC732B65ED}" type="presParOf" srcId="{D9AFA3A1-0C1F-468E-96F7-77839B39AD11}" destId="{B5DC2F7A-BA10-4644-8A8A-6833551C4407}" srcOrd="1" destOrd="0" presId="urn:microsoft.com/office/officeart/2005/8/layout/orgChart1"/>
    <dgm:cxn modelId="{D2AA7F3D-629B-400D-B1FC-6952365BFEC2}" type="presParOf" srcId="{B5DC2F7A-BA10-4644-8A8A-6833551C4407}" destId="{4E5E41F6-71E4-45F8-966E-BBDFD0CE22BA}" srcOrd="0" destOrd="0" presId="urn:microsoft.com/office/officeart/2005/8/layout/orgChart1"/>
    <dgm:cxn modelId="{2048F1D7-FE95-4FAC-811F-27E8DCC6DED6}" type="presParOf" srcId="{4E5E41F6-71E4-45F8-966E-BBDFD0CE22BA}" destId="{10C60C35-0C91-4DDD-A613-5AB8BF9609D6}" srcOrd="0" destOrd="0" presId="urn:microsoft.com/office/officeart/2005/8/layout/orgChart1"/>
    <dgm:cxn modelId="{F0E9A2AF-B2BD-4B1C-BB96-B00DA893E8EE}" type="presParOf" srcId="{4E5E41F6-71E4-45F8-966E-BBDFD0CE22BA}" destId="{58367188-4C84-484A-AA90-8E6CA7A266C7}" srcOrd="1" destOrd="0" presId="urn:microsoft.com/office/officeart/2005/8/layout/orgChart1"/>
    <dgm:cxn modelId="{EB4C0013-062A-46CC-BCD3-202206361D07}" type="presParOf" srcId="{B5DC2F7A-BA10-4644-8A8A-6833551C4407}" destId="{89FD9173-1490-442D-B1E1-926A9DA9A016}" srcOrd="1" destOrd="0" presId="urn:microsoft.com/office/officeart/2005/8/layout/orgChart1"/>
    <dgm:cxn modelId="{206E6E6E-F01E-4D4A-AE8D-E48991A124E5}" type="presParOf" srcId="{B5DC2F7A-BA10-4644-8A8A-6833551C4407}" destId="{D94E6E9A-DAC3-434A-B844-1FB7F61870F9}" srcOrd="2" destOrd="0" presId="urn:microsoft.com/office/officeart/2005/8/layout/orgChart1"/>
    <dgm:cxn modelId="{15605B40-87D6-494F-8B18-59792B3216AC}" type="presParOf" srcId="{3EF19ABE-1E09-4EA6-9F3A-E78A16F0A056}" destId="{743BA804-F764-4184-AB5D-B4F2E0767BBE}" srcOrd="2" destOrd="0" presId="urn:microsoft.com/office/officeart/2005/8/layout/orgChart1"/>
    <dgm:cxn modelId="{3389C164-22EF-42AC-8028-95FD717C6556}" type="presParOf" srcId="{EC222E43-9E31-44A9-A1AB-384DFB70C731}" destId="{FA35897D-6DFB-421D-95CF-05CFA15BA284}" srcOrd="2" destOrd="0" presId="urn:microsoft.com/office/officeart/2005/8/layout/orgChart1"/>
    <dgm:cxn modelId="{6DFC3F56-1D95-4B8A-884C-4F191397EC78}" type="presParOf" srcId="{EC222E43-9E31-44A9-A1AB-384DFB70C731}" destId="{6FA3655B-5DFA-4529-A2CA-6CB72CE768DA}" srcOrd="3" destOrd="0" presId="urn:microsoft.com/office/officeart/2005/8/layout/orgChart1"/>
    <dgm:cxn modelId="{8669AB19-E060-441F-A482-0CAEE80F72E6}" type="presParOf" srcId="{6FA3655B-5DFA-4529-A2CA-6CB72CE768DA}" destId="{3084EBCD-00A5-4096-AF42-1AE98C4C784E}" srcOrd="0" destOrd="0" presId="urn:microsoft.com/office/officeart/2005/8/layout/orgChart1"/>
    <dgm:cxn modelId="{6B5A3CCF-4122-4DB7-A7FF-4E985F4CA614}" type="presParOf" srcId="{3084EBCD-00A5-4096-AF42-1AE98C4C784E}" destId="{2168D948-B192-4DB1-8741-C56BEDCDCB5D}" srcOrd="0" destOrd="0" presId="urn:microsoft.com/office/officeart/2005/8/layout/orgChart1"/>
    <dgm:cxn modelId="{80ED562B-FC11-43E9-AE02-B1734EA483FC}" type="presParOf" srcId="{3084EBCD-00A5-4096-AF42-1AE98C4C784E}" destId="{4F194C1B-DBF6-4415-BCC9-C2D9F42C6FF2}" srcOrd="1" destOrd="0" presId="urn:microsoft.com/office/officeart/2005/8/layout/orgChart1"/>
    <dgm:cxn modelId="{EBFC5785-4F53-488A-80E6-CAC0590AE68A}" type="presParOf" srcId="{6FA3655B-5DFA-4529-A2CA-6CB72CE768DA}" destId="{6CC61D6F-F1C9-4625-8A6A-436213B70755}" srcOrd="1" destOrd="0" presId="urn:microsoft.com/office/officeart/2005/8/layout/orgChart1"/>
    <dgm:cxn modelId="{2609BFE8-8FEE-447C-9368-FA4F96FEB779}" type="presParOf" srcId="{6CC61D6F-F1C9-4625-8A6A-436213B70755}" destId="{93E51803-0B8F-4973-8B90-1F413FE2B77C}" srcOrd="0" destOrd="0" presId="urn:microsoft.com/office/officeart/2005/8/layout/orgChart1"/>
    <dgm:cxn modelId="{9D564009-C387-4279-813B-E6002AD2A465}" type="presParOf" srcId="{6CC61D6F-F1C9-4625-8A6A-436213B70755}" destId="{46A2E916-F20C-4506-84D9-68426C3A88FD}" srcOrd="1" destOrd="0" presId="urn:microsoft.com/office/officeart/2005/8/layout/orgChart1"/>
    <dgm:cxn modelId="{89B921A2-1044-4152-9A8C-EE032F3B6BEC}" type="presParOf" srcId="{46A2E916-F20C-4506-84D9-68426C3A88FD}" destId="{1AFDDF1D-CE97-4EDB-924E-26744D0FDDAE}" srcOrd="0" destOrd="0" presId="urn:microsoft.com/office/officeart/2005/8/layout/orgChart1"/>
    <dgm:cxn modelId="{17B65A54-3B74-4D04-91B4-D3CD77D22BB6}" type="presParOf" srcId="{1AFDDF1D-CE97-4EDB-924E-26744D0FDDAE}" destId="{80FB82A7-F1FE-471E-8FCF-E5C9634F9AE0}" srcOrd="0" destOrd="0" presId="urn:microsoft.com/office/officeart/2005/8/layout/orgChart1"/>
    <dgm:cxn modelId="{EDB823A2-9FAF-4712-95FB-2AAE66FF7332}" type="presParOf" srcId="{1AFDDF1D-CE97-4EDB-924E-26744D0FDDAE}" destId="{C395F4CE-9736-49F7-8877-E5ECC308579B}" srcOrd="1" destOrd="0" presId="urn:microsoft.com/office/officeart/2005/8/layout/orgChart1"/>
    <dgm:cxn modelId="{5D364BFD-F1DB-4C34-8C34-B2731DC767A6}" type="presParOf" srcId="{46A2E916-F20C-4506-84D9-68426C3A88FD}" destId="{D33493C0-6772-4B2A-9EC0-AB1E4EC34569}" srcOrd="1" destOrd="0" presId="urn:microsoft.com/office/officeart/2005/8/layout/orgChart1"/>
    <dgm:cxn modelId="{6D0B6ABF-1CA5-4DD3-8F13-F5F2F5C0558B}" type="presParOf" srcId="{46A2E916-F20C-4506-84D9-68426C3A88FD}" destId="{6355DCBC-A1AD-4EB6-9731-19BFE7C6E409}" srcOrd="2" destOrd="0" presId="urn:microsoft.com/office/officeart/2005/8/layout/orgChart1"/>
    <dgm:cxn modelId="{6C3E1009-AD55-4ACF-88BB-C6334A680DDB}" type="presParOf" srcId="{6FA3655B-5DFA-4529-A2CA-6CB72CE768DA}" destId="{3D036EF9-FA52-4A8D-93BF-D3B4AAF4600E}" srcOrd="2" destOrd="0" presId="urn:microsoft.com/office/officeart/2005/8/layout/orgChart1"/>
    <dgm:cxn modelId="{17143B8B-3F6D-45E7-93FE-3B8769AF1CB3}" type="presParOf" srcId="{EC222E43-9E31-44A9-A1AB-384DFB70C731}" destId="{B960A8B7-E9C5-4F4C-A106-7D0235158A04}" srcOrd="4" destOrd="0" presId="urn:microsoft.com/office/officeart/2005/8/layout/orgChart1"/>
    <dgm:cxn modelId="{F4A4ADB0-7D81-46CB-9B06-6351B22BF1B0}" type="presParOf" srcId="{EC222E43-9E31-44A9-A1AB-384DFB70C731}" destId="{4ECCA94D-C95B-4427-AC3F-77D9A35ADE8E}" srcOrd="5" destOrd="0" presId="urn:microsoft.com/office/officeart/2005/8/layout/orgChart1"/>
    <dgm:cxn modelId="{610BDF44-E505-48DA-9DAB-99733EA2F19A}" type="presParOf" srcId="{4ECCA94D-C95B-4427-AC3F-77D9A35ADE8E}" destId="{8D8C5651-7809-4AA9-AF75-0F944D5D2669}" srcOrd="0" destOrd="0" presId="urn:microsoft.com/office/officeart/2005/8/layout/orgChart1"/>
    <dgm:cxn modelId="{A6FAE076-AA07-4DB3-9A13-871E015658C2}" type="presParOf" srcId="{8D8C5651-7809-4AA9-AF75-0F944D5D2669}" destId="{34C4C12C-FF74-4CE2-BA70-CDA382045653}" srcOrd="0" destOrd="0" presId="urn:microsoft.com/office/officeart/2005/8/layout/orgChart1"/>
    <dgm:cxn modelId="{D3B20286-32E1-4342-8929-277A4E0AE7BB}" type="presParOf" srcId="{8D8C5651-7809-4AA9-AF75-0F944D5D2669}" destId="{9D54B3BC-6DE8-40CD-BA2E-97F959E663F9}" srcOrd="1" destOrd="0" presId="urn:microsoft.com/office/officeart/2005/8/layout/orgChart1"/>
    <dgm:cxn modelId="{FAE1065A-2C9C-4CFC-A885-28F4A60B5A17}" type="presParOf" srcId="{4ECCA94D-C95B-4427-AC3F-77D9A35ADE8E}" destId="{F7455F0F-8143-444E-8D9E-EF28D0243E9D}" srcOrd="1" destOrd="0" presId="urn:microsoft.com/office/officeart/2005/8/layout/orgChart1"/>
    <dgm:cxn modelId="{41B38BD6-2150-4672-989C-6E37C1362290}" type="presParOf" srcId="{F7455F0F-8143-444E-8D9E-EF28D0243E9D}" destId="{0E25757D-87ED-4804-95DE-093AB40236C1}" srcOrd="0" destOrd="0" presId="urn:microsoft.com/office/officeart/2005/8/layout/orgChart1"/>
    <dgm:cxn modelId="{AC43E5B1-FB77-4949-89B8-F8E6385D8DEF}" type="presParOf" srcId="{F7455F0F-8143-444E-8D9E-EF28D0243E9D}" destId="{48A5A6F2-D2F1-4C8A-B989-DC0398EA2F33}" srcOrd="1" destOrd="0" presId="urn:microsoft.com/office/officeart/2005/8/layout/orgChart1"/>
    <dgm:cxn modelId="{507ED72D-5813-487C-A45F-A6539445650D}" type="presParOf" srcId="{48A5A6F2-D2F1-4C8A-B989-DC0398EA2F33}" destId="{01FC8B9B-EFC0-44E4-B515-99778CAD8ABA}" srcOrd="0" destOrd="0" presId="urn:microsoft.com/office/officeart/2005/8/layout/orgChart1"/>
    <dgm:cxn modelId="{59BE3D37-185A-4439-B983-A9C8FFEF8842}" type="presParOf" srcId="{01FC8B9B-EFC0-44E4-B515-99778CAD8ABA}" destId="{EAE1CA10-2E29-4E67-B32E-02867F3F03AC}" srcOrd="0" destOrd="0" presId="urn:microsoft.com/office/officeart/2005/8/layout/orgChart1"/>
    <dgm:cxn modelId="{138692F5-99BF-489C-BCED-61CA87FEB183}" type="presParOf" srcId="{01FC8B9B-EFC0-44E4-B515-99778CAD8ABA}" destId="{322ED4F1-35DA-49B8-995A-4B64DD35C85C}" srcOrd="1" destOrd="0" presId="urn:microsoft.com/office/officeart/2005/8/layout/orgChart1"/>
    <dgm:cxn modelId="{4D8F2F1F-D424-4008-9730-EA3DAD9D5CBC}" type="presParOf" srcId="{48A5A6F2-D2F1-4C8A-B989-DC0398EA2F33}" destId="{440398EF-EC49-4F89-AC11-6DDB38F7E404}" srcOrd="1" destOrd="0" presId="urn:microsoft.com/office/officeart/2005/8/layout/orgChart1"/>
    <dgm:cxn modelId="{A00E1D01-8091-447F-870D-A6FB57881A95}" type="presParOf" srcId="{48A5A6F2-D2F1-4C8A-B989-DC0398EA2F33}" destId="{2A38DA1B-A15B-4EFB-A670-BE33CFA12C2D}" srcOrd="2" destOrd="0" presId="urn:microsoft.com/office/officeart/2005/8/layout/orgChart1"/>
    <dgm:cxn modelId="{47553C53-D68F-4A65-B888-F29F92D78DF1}" type="presParOf" srcId="{4ECCA94D-C95B-4427-AC3F-77D9A35ADE8E}" destId="{F114C8B1-4081-42D7-B9A0-E1BA9F4B32D8}" srcOrd="2" destOrd="0" presId="urn:microsoft.com/office/officeart/2005/8/layout/orgChart1"/>
    <dgm:cxn modelId="{66A472BA-2C02-4161-9336-C2D54471EE78}" type="presParOf" srcId="{3205D996-1543-465B-8400-ED8424F84C14}" destId="{36EBF633-29A1-48F3-95EF-94ADF328F38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DC3EFC6-45F4-4E73-8F12-77F5A4097ECA}">
      <dsp:nvSpPr>
        <dsp:cNvPr id="0" name=""/>
        <dsp:cNvSpPr/>
      </dsp:nvSpPr>
      <dsp:spPr>
        <a:xfrm>
          <a:off x="3768088" y="-63071"/>
          <a:ext cx="2398599" cy="11581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Výnosnost</a:t>
          </a:r>
          <a:endParaRPr lang="cs-CZ" sz="3300" kern="1200" dirty="0"/>
        </a:p>
      </dsp:txBody>
      <dsp:txXfrm>
        <a:off x="3768088" y="-63071"/>
        <a:ext cx="2398599" cy="1158132"/>
      </dsp:txXfrm>
    </dsp:sp>
    <dsp:sp modelId="{449D7D91-2072-4071-A34B-89B2F3AF9B35}">
      <dsp:nvSpPr>
        <dsp:cNvPr id="0" name=""/>
        <dsp:cNvSpPr/>
      </dsp:nvSpPr>
      <dsp:spPr>
        <a:xfrm rot="3306628">
          <a:off x="5380956" y="1618181"/>
          <a:ext cx="971577" cy="37502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 rot="3306628">
        <a:off x="5380956" y="1618181"/>
        <a:ext cx="971577" cy="375025"/>
      </dsp:txXfrm>
    </dsp:sp>
    <dsp:sp modelId="{A93B3701-2018-4596-A443-94407E1C881C}">
      <dsp:nvSpPr>
        <dsp:cNvPr id="0" name=""/>
        <dsp:cNvSpPr/>
      </dsp:nvSpPr>
      <dsp:spPr>
        <a:xfrm>
          <a:off x="5567081" y="2516327"/>
          <a:ext cx="2455689" cy="1240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Riziko</a:t>
          </a:r>
          <a:endParaRPr lang="cs-CZ" sz="3300" kern="1200" dirty="0"/>
        </a:p>
      </dsp:txBody>
      <dsp:txXfrm>
        <a:off x="5567081" y="2516327"/>
        <a:ext cx="2455689" cy="1240799"/>
      </dsp:txXfrm>
    </dsp:sp>
    <dsp:sp modelId="{35F2DD69-5B6E-42F1-A26B-9C5054BBD472}">
      <dsp:nvSpPr>
        <dsp:cNvPr id="0" name=""/>
        <dsp:cNvSpPr/>
      </dsp:nvSpPr>
      <dsp:spPr>
        <a:xfrm rot="10828184">
          <a:off x="4474076" y="2934169"/>
          <a:ext cx="971577" cy="37502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 rot="10828184">
        <a:off x="4474076" y="2934169"/>
        <a:ext cx="971577" cy="375025"/>
      </dsp:txXfrm>
    </dsp:sp>
    <dsp:sp modelId="{8B3E1F29-4A2A-4FCE-943A-DDE557EDAF72}">
      <dsp:nvSpPr>
        <dsp:cNvPr id="0" name=""/>
        <dsp:cNvSpPr/>
      </dsp:nvSpPr>
      <dsp:spPr>
        <a:xfrm>
          <a:off x="2045063" y="2498846"/>
          <a:ext cx="2307586" cy="12167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Likvidita</a:t>
          </a:r>
          <a:endParaRPr lang="cs-CZ" sz="3300" kern="1200" dirty="0"/>
        </a:p>
      </dsp:txBody>
      <dsp:txXfrm>
        <a:off x="2045063" y="2498846"/>
        <a:ext cx="2307586" cy="1216797"/>
      </dsp:txXfrm>
    </dsp:sp>
    <dsp:sp modelId="{8A7AEA68-F0BA-432F-8E00-8E7FD2736281}">
      <dsp:nvSpPr>
        <dsp:cNvPr id="0" name=""/>
        <dsp:cNvSpPr/>
      </dsp:nvSpPr>
      <dsp:spPr>
        <a:xfrm rot="18258815">
          <a:off x="3607343" y="1609440"/>
          <a:ext cx="971577" cy="37502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 rot="18258815">
        <a:off x="3607343" y="1609440"/>
        <a:ext cx="971577" cy="37502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E25757D-87ED-4804-95DE-093AB40236C1}">
      <dsp:nvSpPr>
        <dsp:cNvPr id="0" name=""/>
        <dsp:cNvSpPr/>
      </dsp:nvSpPr>
      <dsp:spPr>
        <a:xfrm>
          <a:off x="0" y="2144612"/>
          <a:ext cx="310337" cy="1164290"/>
        </a:xfrm>
        <a:custGeom>
          <a:avLst/>
          <a:gdLst/>
          <a:ahLst/>
          <a:cxnLst/>
          <a:rect l="0" t="0" r="0" b="0"/>
          <a:pathLst>
            <a:path>
              <a:moveTo>
                <a:pt x="310337" y="0"/>
              </a:moveTo>
              <a:lnTo>
                <a:pt x="0" y="1164290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60A8B7-E9C5-4F4C-A106-7D0235158A04}">
      <dsp:nvSpPr>
        <dsp:cNvPr id="0" name=""/>
        <dsp:cNvSpPr/>
      </dsp:nvSpPr>
      <dsp:spPr>
        <a:xfrm>
          <a:off x="1175470" y="782800"/>
          <a:ext cx="3523808" cy="562736"/>
        </a:xfrm>
        <a:custGeom>
          <a:avLst/>
          <a:gdLst/>
          <a:ahLst/>
          <a:cxnLst/>
          <a:rect l="0" t="0" r="0" b="0"/>
          <a:pathLst>
            <a:path>
              <a:moveTo>
                <a:pt x="3523808" y="0"/>
              </a:moveTo>
              <a:lnTo>
                <a:pt x="3523808" y="270631"/>
              </a:lnTo>
              <a:lnTo>
                <a:pt x="0" y="270631"/>
              </a:lnTo>
              <a:lnTo>
                <a:pt x="0" y="562736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E51803-0B8F-4973-8B90-1F413FE2B77C}">
      <dsp:nvSpPr>
        <dsp:cNvPr id="0" name=""/>
        <dsp:cNvSpPr/>
      </dsp:nvSpPr>
      <dsp:spPr>
        <a:xfrm>
          <a:off x="6975979" y="2226485"/>
          <a:ext cx="339018" cy="1118109"/>
        </a:xfrm>
        <a:custGeom>
          <a:avLst/>
          <a:gdLst/>
          <a:ahLst/>
          <a:cxnLst/>
          <a:rect l="0" t="0" r="0" b="0"/>
          <a:pathLst>
            <a:path>
              <a:moveTo>
                <a:pt x="339018" y="0"/>
              </a:moveTo>
              <a:lnTo>
                <a:pt x="0" y="1118109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35897D-6DFB-421D-95CF-05CFA15BA284}">
      <dsp:nvSpPr>
        <dsp:cNvPr id="0" name=""/>
        <dsp:cNvSpPr/>
      </dsp:nvSpPr>
      <dsp:spPr>
        <a:xfrm>
          <a:off x="4699278" y="782800"/>
          <a:ext cx="3544346" cy="5858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3721"/>
              </a:lnTo>
              <a:lnTo>
                <a:pt x="3544346" y="293721"/>
              </a:lnTo>
              <a:lnTo>
                <a:pt x="3544346" y="585827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F34739-AFB8-4D2D-B969-390AD1625A0C}">
      <dsp:nvSpPr>
        <dsp:cNvPr id="0" name=""/>
        <dsp:cNvSpPr/>
      </dsp:nvSpPr>
      <dsp:spPr>
        <a:xfrm>
          <a:off x="3421224" y="2231562"/>
          <a:ext cx="392806" cy="1120905"/>
        </a:xfrm>
        <a:custGeom>
          <a:avLst/>
          <a:gdLst/>
          <a:ahLst/>
          <a:cxnLst/>
          <a:rect l="0" t="0" r="0" b="0"/>
          <a:pathLst>
            <a:path>
              <a:moveTo>
                <a:pt x="392806" y="0"/>
              </a:moveTo>
              <a:lnTo>
                <a:pt x="0" y="1120905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10D059-00A2-4D0D-AC6D-73128B816C1E}">
      <dsp:nvSpPr>
        <dsp:cNvPr id="0" name=""/>
        <dsp:cNvSpPr/>
      </dsp:nvSpPr>
      <dsp:spPr>
        <a:xfrm>
          <a:off x="4648165" y="782800"/>
          <a:ext cx="91440" cy="608903"/>
        </a:xfrm>
        <a:custGeom>
          <a:avLst/>
          <a:gdLst/>
          <a:ahLst/>
          <a:cxnLst/>
          <a:rect l="0" t="0" r="0" b="0"/>
          <a:pathLst>
            <a:path>
              <a:moveTo>
                <a:pt x="51113" y="0"/>
              </a:moveTo>
              <a:lnTo>
                <a:pt x="51113" y="316798"/>
              </a:lnTo>
              <a:lnTo>
                <a:pt x="45720" y="316798"/>
              </a:lnTo>
              <a:lnTo>
                <a:pt x="45720" y="608903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7E3C61-A0A0-4E30-A795-3F5CEA460B1D}">
      <dsp:nvSpPr>
        <dsp:cNvPr id="0" name=""/>
        <dsp:cNvSpPr/>
      </dsp:nvSpPr>
      <dsp:spPr>
        <a:xfrm>
          <a:off x="2169299" y="0"/>
          <a:ext cx="5059959" cy="78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Cenné papíry</a:t>
          </a:r>
          <a:endParaRPr lang="cs-CZ" sz="1800" kern="1200" dirty="0"/>
        </a:p>
      </dsp:txBody>
      <dsp:txXfrm>
        <a:off x="2169299" y="0"/>
        <a:ext cx="5059959" cy="782800"/>
      </dsp:txXfrm>
    </dsp:sp>
    <dsp:sp modelId="{C7F7903F-22B9-4063-B93F-6CF6E0CDEE14}">
      <dsp:nvSpPr>
        <dsp:cNvPr id="0" name=""/>
        <dsp:cNvSpPr/>
      </dsp:nvSpPr>
      <dsp:spPr>
        <a:xfrm>
          <a:off x="3594067" y="1391703"/>
          <a:ext cx="2199636" cy="839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CP peněžního trhu </a:t>
          </a:r>
          <a:endParaRPr lang="cs-CZ" sz="1800" kern="1200" dirty="0"/>
        </a:p>
      </dsp:txBody>
      <dsp:txXfrm>
        <a:off x="3594067" y="1391703"/>
        <a:ext cx="2199636" cy="839858"/>
      </dsp:txXfrm>
    </dsp:sp>
    <dsp:sp modelId="{10C60C35-0C91-4DDD-A613-5AB8BF9609D6}">
      <dsp:nvSpPr>
        <dsp:cNvPr id="0" name=""/>
        <dsp:cNvSpPr/>
      </dsp:nvSpPr>
      <dsp:spPr>
        <a:xfrm>
          <a:off x="3421224" y="2656978"/>
          <a:ext cx="2781955" cy="13909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Směnky    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Šeky         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Depozitní certifikáty 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     Pokladniční poukázky</a:t>
          </a:r>
        </a:p>
      </dsp:txBody>
      <dsp:txXfrm>
        <a:off x="3421224" y="2656978"/>
        <a:ext cx="2781955" cy="1390977"/>
      </dsp:txXfrm>
    </dsp:sp>
    <dsp:sp modelId="{2168D948-B192-4DB1-8741-C56BEDCDCB5D}">
      <dsp:nvSpPr>
        <dsp:cNvPr id="0" name=""/>
        <dsp:cNvSpPr/>
      </dsp:nvSpPr>
      <dsp:spPr>
        <a:xfrm>
          <a:off x="7082840" y="1368627"/>
          <a:ext cx="2321569" cy="8578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CP kapitálového trhu</a:t>
          </a:r>
          <a:endParaRPr lang="cs-CZ" sz="1800" kern="1200" dirty="0"/>
        </a:p>
      </dsp:txBody>
      <dsp:txXfrm>
        <a:off x="7082840" y="1368627"/>
        <a:ext cx="2321569" cy="857857"/>
      </dsp:txXfrm>
    </dsp:sp>
    <dsp:sp modelId="{80FB82A7-F1FE-471E-8FCF-E5C9634F9AE0}">
      <dsp:nvSpPr>
        <dsp:cNvPr id="0" name=""/>
        <dsp:cNvSpPr/>
      </dsp:nvSpPr>
      <dsp:spPr>
        <a:xfrm>
          <a:off x="6975979" y="2649105"/>
          <a:ext cx="2781955" cy="13909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u="sng" kern="1200" dirty="0" smtClean="0"/>
            <a:t>Úvěrové</a:t>
          </a:r>
          <a:r>
            <a:rPr lang="cs-CZ" sz="1800" kern="1200" dirty="0" smtClean="0"/>
            <a:t>: Dluhopisy 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Hypoteční listy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u="sng" kern="1200" dirty="0" smtClean="0"/>
            <a:t>Majetkové</a:t>
          </a:r>
          <a:r>
            <a:rPr lang="cs-CZ" sz="1800" kern="1200" dirty="0" smtClean="0"/>
            <a:t>: Akcie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Podílové listy</a:t>
          </a:r>
          <a:endParaRPr lang="cs-CZ" sz="1800" kern="1200" dirty="0"/>
        </a:p>
      </dsp:txBody>
      <dsp:txXfrm>
        <a:off x="6975979" y="2649105"/>
        <a:ext cx="2781955" cy="1390977"/>
      </dsp:txXfrm>
    </dsp:sp>
    <dsp:sp modelId="{34C4C12C-FF74-4CE2-BA70-CDA382045653}">
      <dsp:nvSpPr>
        <dsp:cNvPr id="0" name=""/>
        <dsp:cNvSpPr/>
      </dsp:nvSpPr>
      <dsp:spPr>
        <a:xfrm>
          <a:off x="94054" y="1345537"/>
          <a:ext cx="2162831" cy="7990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Zbožové listy</a:t>
          </a:r>
          <a:endParaRPr lang="cs-CZ" sz="1800" kern="1200" dirty="0"/>
        </a:p>
      </dsp:txBody>
      <dsp:txXfrm>
        <a:off x="94054" y="1345537"/>
        <a:ext cx="2162831" cy="799074"/>
      </dsp:txXfrm>
    </dsp:sp>
    <dsp:sp modelId="{EAE1CA10-2E29-4E67-B32E-02867F3F03AC}">
      <dsp:nvSpPr>
        <dsp:cNvPr id="0" name=""/>
        <dsp:cNvSpPr/>
      </dsp:nvSpPr>
      <dsp:spPr>
        <a:xfrm>
          <a:off x="0" y="2613413"/>
          <a:ext cx="2781955" cy="13909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Skladní listy 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Lodní listy…</a:t>
          </a:r>
          <a:endParaRPr lang="cs-CZ" sz="1800" kern="1200" dirty="0"/>
        </a:p>
      </dsp:txBody>
      <dsp:txXfrm>
        <a:off x="0" y="2613413"/>
        <a:ext cx="2781955" cy="13909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DCB1B1-F06D-43FC-8886-A7457E777FD4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263F9C-00AE-413A-9CED-8A26ED895D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264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53942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Investiční společnosti působící v ČR</a:t>
            </a:r>
            <a:r>
              <a:rPr lang="cs-CZ" dirty="0" smtClean="0"/>
              <a:t>: AXA Investiční společnost, ČSOB Investiční společnost,  ING </a:t>
            </a:r>
            <a:r>
              <a:rPr lang="cs-CZ" dirty="0" err="1" smtClean="0"/>
              <a:t>Investment</a:t>
            </a:r>
            <a:r>
              <a:rPr lang="cs-CZ" dirty="0" smtClean="0"/>
              <a:t> Management, Investiční společnost České spořitelny, Investiční kapitálová společnost KB, </a:t>
            </a:r>
            <a:r>
              <a:rPr lang="cs-CZ" dirty="0" err="1" smtClean="0"/>
              <a:t>Raiffeisenn</a:t>
            </a:r>
            <a:r>
              <a:rPr lang="cs-CZ" dirty="0" smtClean="0"/>
              <a:t> investiční společnost…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263F9C-00AE-413A-9CED-8A26ED895DA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73839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Výnosnost - </a:t>
            </a:r>
            <a:r>
              <a:rPr lang="cs-CZ" sz="1200" dirty="0" smtClean="0"/>
              <a:t>nutné brát v úvahu též vedlejší náklady, které výnosnost investice snižují – daně, s investicí spojené poplatky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263F9C-00AE-413A-9CED-8A26ED895DA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8871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Investice mohou být financovány z:</a:t>
            </a:r>
          </a:p>
          <a:p>
            <a:pPr lvl="1"/>
            <a:r>
              <a:rPr lang="cs-CZ" dirty="0" smtClean="0"/>
              <a:t>Vlastních zdrojů</a:t>
            </a:r>
          </a:p>
          <a:p>
            <a:pPr lvl="1"/>
            <a:r>
              <a:rPr lang="cs-CZ" dirty="0" smtClean="0"/>
              <a:t>Cizích zdrojů (při posuzování výnosnosti je nutné zohlednit úrok z úvěru)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263F9C-00AE-413A-9CED-8A26ED895DA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24591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Směnka může být napsána</a:t>
            </a:r>
            <a:r>
              <a:rPr lang="cs-CZ" baseline="0" dirty="0" smtClean="0"/>
              <a:t> na jakémkoli papíře, pokud splňuje zákonem stanovené náležitosti.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263F9C-00AE-413A-9CED-8A26ED895DA1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6290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263F9C-00AE-413A-9CED-8A26ED895DA1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88195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Na činnost komoditních burz dohlíží MZ a MPO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263F9C-00AE-413A-9CED-8A26ED895DA1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93482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263F9C-00AE-413A-9CED-8A26ED895DA1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2200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457180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703286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38308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021019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02060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66252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99299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87608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90564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02996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206988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49944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33083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877018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590117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574220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27524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228170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0" r:id="rId1"/>
    <p:sldLayoutId id="2147484061" r:id="rId2"/>
    <p:sldLayoutId id="2147484062" r:id="rId3"/>
    <p:sldLayoutId id="2147484063" r:id="rId4"/>
    <p:sldLayoutId id="2147484064" r:id="rId5"/>
    <p:sldLayoutId id="2147484065" r:id="rId6"/>
    <p:sldLayoutId id="2147484066" r:id="rId7"/>
    <p:sldLayoutId id="2147484067" r:id="rId8"/>
    <p:sldLayoutId id="2147484068" r:id="rId9"/>
    <p:sldLayoutId id="2147484069" r:id="rId10"/>
    <p:sldLayoutId id="2147484070" r:id="rId11"/>
    <p:sldLayoutId id="2147484071" r:id="rId12"/>
    <p:sldLayoutId id="2147484072" r:id="rId13"/>
    <p:sldLayoutId id="2147484073" r:id="rId14"/>
    <p:sldLayoutId id="2147484074" r:id="rId15"/>
    <p:sldLayoutId id="2147484075" r:id="rId16"/>
    <p:sldLayoutId id="214748407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1300" y="212903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3184" y="5848351"/>
            <a:ext cx="9002216" cy="365125"/>
          </a:xfrm>
        </p:spPr>
        <p:txBody>
          <a:bodyPr/>
          <a:lstStyle/>
          <a:p>
            <a:pPr algn="ctr"/>
            <a:r>
              <a:rPr lang="cs-CZ" sz="1400" dirty="0">
                <a:solidFill>
                  <a:schemeClr val="bg1"/>
                </a:solidFill>
              </a:rPr>
              <a:t>Střední škola  a Vyšší odborná škola cestovního ruchu, </a:t>
            </a:r>
            <a:endParaRPr lang="cs-CZ" sz="1400" dirty="0" smtClean="0">
              <a:solidFill>
                <a:schemeClr val="bg1"/>
              </a:solidFill>
            </a:endParaRPr>
          </a:p>
          <a:p>
            <a:pPr algn="ctr"/>
            <a:r>
              <a:rPr lang="cs-CZ" sz="1400" dirty="0" smtClean="0">
                <a:solidFill>
                  <a:schemeClr val="bg1"/>
                </a:solidFill>
              </a:rPr>
              <a:t>Senovážné </a:t>
            </a:r>
            <a:r>
              <a:rPr lang="cs-CZ" sz="1400" dirty="0">
                <a:solidFill>
                  <a:schemeClr val="bg1"/>
                </a:solidFill>
              </a:rPr>
              <a:t>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24403086"/>
              </p:ext>
            </p:extLst>
          </p:nvPr>
        </p:nvGraphicFramePr>
        <p:xfrm>
          <a:off x="1195884" y="2495035"/>
          <a:ext cx="10096501" cy="31818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25170"/>
                <a:gridCol w="7271331"/>
              </a:tblGrid>
              <a:tr h="438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DUM 19 –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Investování firem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5800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Ing. Gabriela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Bendová </a:t>
                      </a:r>
                      <a:r>
                        <a:rPr lang="cs-CZ" baseline="0" dirty="0" err="1" smtClean="0">
                          <a:solidFill>
                            <a:schemeClr val="bg1"/>
                          </a:solidFill>
                        </a:rPr>
                        <a:t>Karpytová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Investování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maturitní obor Hotelnictví a turismus</a:t>
                      </a:r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Únor 2014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225428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9900" y="2578100"/>
            <a:ext cx="11034712" cy="38354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/>
              <a:t>Anotace:</a:t>
            </a:r>
          </a:p>
          <a:p>
            <a:pPr>
              <a:buNone/>
            </a:pPr>
            <a:r>
              <a:rPr lang="cs-CZ" sz="2400" dirty="0"/>
              <a:t>	Tento digitální učební materiál </a:t>
            </a:r>
            <a:r>
              <a:rPr lang="cs-CZ" sz="2400" dirty="0" smtClean="0"/>
              <a:t>slouží k získání základních znalostí v oblasti investování firem – definuje pojmy investování a investor, </a:t>
            </a:r>
            <a:r>
              <a:rPr lang="cs-CZ" sz="2400" dirty="0"/>
              <a:t>posuzování investic, možnosti investování </a:t>
            </a:r>
            <a:r>
              <a:rPr lang="cs-CZ" sz="2400" dirty="0" smtClean="0"/>
              <a:t>firem (do cenných papírů), činnost burzy. K prezentaci je vhodné poskytnout doplňující komentář.</a:t>
            </a:r>
          </a:p>
          <a:p>
            <a:pPr>
              <a:buNone/>
            </a:pPr>
            <a:r>
              <a:rPr lang="cs-CZ" sz="2400" b="1" dirty="0" smtClean="0"/>
              <a:t>Metodické </a:t>
            </a:r>
            <a:r>
              <a:rPr lang="cs-CZ" sz="2400" b="1" dirty="0"/>
              <a:t>pokyny:</a:t>
            </a:r>
          </a:p>
          <a:p>
            <a:pPr>
              <a:buNone/>
            </a:pPr>
            <a:r>
              <a:rPr lang="cs-CZ" sz="2400" dirty="0"/>
              <a:t>	Materiál je vytvořen jako prezentace v programu MS PowerPoint. Pro jeho využití je potřeba mít k dispozici počítač nebo notebook, dataprojektor, promítací plochu a příslušné programové vybavení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29248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INVESTOVÁNÍ FIREM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20579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Investování</a:t>
            </a: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= vkládání volných prostředků s cílem jejich hodnocení </a:t>
            </a:r>
            <a:endParaRPr lang="cs-CZ" sz="2400" dirty="0"/>
          </a:p>
          <a:p>
            <a:r>
              <a:rPr lang="cs-CZ" sz="2400" b="1" dirty="0" smtClean="0">
                <a:solidFill>
                  <a:schemeClr val="accent1"/>
                </a:solidFill>
              </a:rPr>
              <a:t>Investor</a:t>
            </a: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= subjekt, který investuje volné prostředky do projektu (např. nová výstavba) nebo finančního  produktu (např. nákup akcií) přímo, nebo pomocí zprostředkovatele (investiční společnost, makléř)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57463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Posuzování investic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7848907"/>
              </p:ext>
            </p:extLst>
          </p:nvPr>
        </p:nvGraphicFramePr>
        <p:xfrm>
          <a:off x="1155699" y="2603499"/>
          <a:ext cx="10008829" cy="4136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672569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448232"/>
            <a:ext cx="9891588" cy="4011562"/>
          </a:xfrm>
        </p:spPr>
        <p:txBody>
          <a:bodyPr>
            <a:no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Výnosnost</a:t>
            </a:r>
            <a:r>
              <a:rPr lang="cs-CZ" sz="2400" dirty="0" smtClean="0"/>
              <a:t> = </a:t>
            </a:r>
            <a:r>
              <a:rPr lang="cs-CZ" sz="2400" dirty="0"/>
              <a:t>množství peněz </a:t>
            </a:r>
            <a:r>
              <a:rPr lang="cs-CZ" sz="2400" dirty="0" smtClean="0"/>
              <a:t>vyjádřené </a:t>
            </a:r>
            <a:r>
              <a:rPr lang="cs-CZ" sz="2400" dirty="0"/>
              <a:t>v </a:t>
            </a:r>
            <a:r>
              <a:rPr lang="cs-CZ" sz="2400" dirty="0" smtClean="0"/>
              <a:t>procentech, které investor obdrží v poměru k investované částce</a:t>
            </a:r>
            <a:endParaRPr lang="cs-CZ" sz="2400" dirty="0"/>
          </a:p>
          <a:p>
            <a:r>
              <a:rPr lang="cs-CZ" sz="2400" b="1" dirty="0" smtClean="0">
                <a:solidFill>
                  <a:schemeClr val="accent1"/>
                </a:solidFill>
              </a:rPr>
              <a:t>Likvidita</a:t>
            </a: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= schopnost investice změnit se zpět na hotovost</a:t>
            </a:r>
          </a:p>
          <a:p>
            <a:pPr lvl="1"/>
            <a:r>
              <a:rPr lang="cs-CZ" sz="2000" dirty="0" smtClean="0"/>
              <a:t>Čím snadněji je možné investované finanční prostředky přeměnit zpátky na hotovost, tím likvidnější investice je</a:t>
            </a:r>
          </a:p>
          <a:p>
            <a:pPr lvl="1"/>
            <a:r>
              <a:rPr lang="cs-CZ" sz="2000" dirty="0" smtClean="0"/>
              <a:t>Čím delší je doba, po kterou je investice prováděna, tím menší je likvidita</a:t>
            </a:r>
          </a:p>
          <a:p>
            <a:pPr marL="457200" lvl="1" indent="0">
              <a:buNone/>
            </a:pPr>
            <a:endParaRPr lang="cs-CZ" sz="2000" b="1" dirty="0" smtClean="0">
              <a:solidFill>
                <a:schemeClr val="accent1"/>
              </a:solidFill>
            </a:endParaRPr>
          </a:p>
          <a:p>
            <a:pPr marL="457200" lvl="1" indent="0">
              <a:buNone/>
            </a:pPr>
            <a:r>
              <a:rPr lang="cs-CZ" sz="2000" b="1" dirty="0" smtClean="0">
                <a:solidFill>
                  <a:schemeClr val="accent1"/>
                </a:solidFill>
              </a:rPr>
              <a:t>Výnosnost a likvidita jsou proti sobě</a:t>
            </a:r>
            <a:r>
              <a:rPr lang="cs-CZ" sz="2000" dirty="0" smtClean="0"/>
              <a:t> – výnosnější jsou investice méně likvidní</a:t>
            </a:r>
          </a:p>
        </p:txBody>
      </p:sp>
    </p:spTree>
    <p:extLst>
      <p:ext uri="{BB962C8B-B14F-4D97-AF65-F5344CB8AC3E}">
        <p14:creationId xmlns:p14="http://schemas.microsoft.com/office/powerpoint/2010/main" xmlns="" val="2519705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3394" y="2603500"/>
            <a:ext cx="10264877" cy="34163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Riziko</a:t>
            </a: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= nebezpečí (vyj. jako pravděpodobnost), že se skutečný budoucí výnos bude lišit od výnosu očekávaného</a:t>
            </a:r>
          </a:p>
          <a:p>
            <a:pPr lvl="1"/>
            <a:r>
              <a:rPr lang="cs-CZ" sz="2000" dirty="0" smtClean="0"/>
              <a:t>Investice, které slibují vysoký výnos jsou obvykle vysoce rizikové</a:t>
            </a:r>
          </a:p>
          <a:p>
            <a:pPr lvl="1"/>
            <a:r>
              <a:rPr lang="cs-CZ" sz="2000" dirty="0" smtClean="0"/>
              <a:t>Záleží pouze na investorovi, jaké riziko je ochoten podstoupit</a:t>
            </a:r>
          </a:p>
          <a:p>
            <a:pPr marL="457200" lvl="1" indent="0">
              <a:buNone/>
            </a:pPr>
            <a:endParaRPr lang="cs-CZ" sz="2000" dirty="0"/>
          </a:p>
          <a:p>
            <a:pPr marL="457200" lvl="1" indent="0">
              <a:buNone/>
            </a:pPr>
            <a:r>
              <a:rPr lang="cs-CZ" sz="2400" dirty="0" smtClean="0"/>
              <a:t>Aby byly výnosnost, likvidita a riziko vyvážené, kombinují investoři různé formy investic, čímž </a:t>
            </a:r>
            <a:r>
              <a:rPr lang="cs-CZ" sz="2400" dirty="0" smtClean="0"/>
              <a:t>vytvářejí </a:t>
            </a:r>
            <a:r>
              <a:rPr lang="cs-CZ" sz="2400" dirty="0" smtClean="0"/>
              <a:t>své </a:t>
            </a:r>
            <a:r>
              <a:rPr lang="cs-CZ" sz="2400" b="1" dirty="0" smtClean="0">
                <a:solidFill>
                  <a:schemeClr val="accent1"/>
                </a:solidFill>
              </a:rPr>
              <a:t>investiční portfolio</a:t>
            </a:r>
            <a:r>
              <a:rPr lang="cs-CZ" sz="24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316880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954" y="988417"/>
            <a:ext cx="9095175" cy="706964"/>
          </a:xfrm>
        </p:spPr>
        <p:txBody>
          <a:bodyPr/>
          <a:lstStyle/>
          <a:p>
            <a:r>
              <a:rPr lang="cs-CZ" dirty="0" smtClean="0"/>
              <a:t>Investování do cenných papírů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9876840" cy="3871042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Cenný papír </a:t>
            </a:r>
            <a:r>
              <a:rPr lang="cs-CZ" sz="2400" dirty="0" smtClean="0"/>
              <a:t>vyjadřuje nárok jeho vlastníka na peněžní hodnotu nebo na majetek či zboží za předem stanovených podmínek</a:t>
            </a:r>
          </a:p>
          <a:p>
            <a:r>
              <a:rPr lang="cs-CZ" sz="2400" dirty="0" smtClean="0"/>
              <a:t>3 základní podoby CP:</a:t>
            </a:r>
          </a:p>
          <a:p>
            <a:pPr lvl="1"/>
            <a:r>
              <a:rPr lang="cs-CZ" sz="2000" b="1" dirty="0" smtClean="0">
                <a:solidFill>
                  <a:schemeClr val="accent1"/>
                </a:solidFill>
              </a:rPr>
              <a:t>Zbožové CP </a:t>
            </a:r>
            <a:r>
              <a:rPr lang="cs-CZ" sz="2000" dirty="0" smtClean="0"/>
              <a:t>= </a:t>
            </a:r>
            <a:r>
              <a:rPr lang="cs-CZ" sz="2000" dirty="0" smtClean="0"/>
              <a:t>dokládá, </a:t>
            </a:r>
            <a:r>
              <a:rPr lang="cs-CZ" sz="2000" dirty="0" smtClean="0"/>
              <a:t>komu patří určité zboží a kdo má právo s ním disponovat (nejsou předmětem investic)</a:t>
            </a:r>
          </a:p>
          <a:p>
            <a:pPr lvl="1"/>
            <a:r>
              <a:rPr lang="cs-CZ" sz="2000" b="1" dirty="0">
                <a:solidFill>
                  <a:schemeClr val="accent1"/>
                </a:solidFill>
              </a:rPr>
              <a:t>CP peněžního trhu </a:t>
            </a:r>
            <a:r>
              <a:rPr lang="cs-CZ" sz="2000" dirty="0" smtClean="0"/>
              <a:t>= krátkodobé úvěrové CP se splatností do 1 roku</a:t>
            </a:r>
          </a:p>
          <a:p>
            <a:pPr lvl="1"/>
            <a:r>
              <a:rPr lang="cs-CZ" sz="2000" b="1" dirty="0">
                <a:solidFill>
                  <a:schemeClr val="accent1"/>
                </a:solidFill>
              </a:rPr>
              <a:t>CP kapitálového trhu </a:t>
            </a:r>
            <a:r>
              <a:rPr lang="cs-CZ" sz="2000" dirty="0" smtClean="0"/>
              <a:t>= </a:t>
            </a:r>
            <a:r>
              <a:rPr lang="cs-CZ" sz="2000" dirty="0"/>
              <a:t>krátkodobé </a:t>
            </a:r>
            <a:r>
              <a:rPr lang="cs-CZ" sz="2000" dirty="0" smtClean="0"/>
              <a:t>úvěrové nebo majetkové </a:t>
            </a:r>
            <a:r>
              <a:rPr lang="cs-CZ" sz="2000" dirty="0"/>
              <a:t>CP </a:t>
            </a:r>
            <a:r>
              <a:rPr lang="cs-CZ" sz="2000" dirty="0" smtClean="0"/>
              <a:t>s platností delší než 1 rok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355556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90838073"/>
              </p:ext>
            </p:extLst>
          </p:nvPr>
        </p:nvGraphicFramePr>
        <p:xfrm>
          <a:off x="1155700" y="2448233"/>
          <a:ext cx="10466029" cy="42032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888486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9906336" cy="34163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CP musí splňovat zákonem předepsané náležitosti                            (u jednotlivých druhů CP se liší)</a:t>
            </a:r>
          </a:p>
          <a:p>
            <a:r>
              <a:rPr lang="cs-CZ" sz="2400" dirty="0" smtClean="0"/>
              <a:t>Prodejem a nákupem CP mění svého majitele – </a:t>
            </a:r>
            <a:r>
              <a:rPr lang="cs-CZ" sz="2400" b="1" dirty="0" smtClean="0">
                <a:solidFill>
                  <a:schemeClr val="accent2"/>
                </a:solidFill>
              </a:rPr>
              <a:t>obchodování</a:t>
            </a:r>
            <a:r>
              <a:rPr lang="cs-CZ" sz="2400" dirty="0" smtClean="0"/>
              <a:t> probíhá na trhu s CP, na nějž dohlíží ČNB</a:t>
            </a:r>
          </a:p>
          <a:p>
            <a:r>
              <a:rPr lang="cs-CZ" sz="2400" b="1" dirty="0">
                <a:solidFill>
                  <a:schemeClr val="accent2"/>
                </a:solidFill>
              </a:rPr>
              <a:t>Emise CP </a:t>
            </a:r>
            <a:r>
              <a:rPr lang="cs-CZ" sz="2400" dirty="0" smtClean="0"/>
              <a:t>= vydání cenného papíru na trh</a:t>
            </a:r>
          </a:p>
        </p:txBody>
      </p:sp>
    </p:spTree>
    <p:extLst>
      <p:ext uri="{BB962C8B-B14F-4D97-AF65-F5344CB8AC3E}">
        <p14:creationId xmlns:p14="http://schemas.microsoft.com/office/powerpoint/2010/main" xmlns="" val="18161962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448232"/>
            <a:ext cx="9935833" cy="4114800"/>
          </a:xfrm>
        </p:spPr>
        <p:txBody>
          <a:bodyPr>
            <a:normAutofit/>
          </a:bodyPr>
          <a:lstStyle/>
          <a:p>
            <a:r>
              <a:rPr lang="cs-CZ" sz="2000" dirty="0"/>
              <a:t>Podoba CP:</a:t>
            </a:r>
          </a:p>
          <a:p>
            <a:pPr lvl="1"/>
            <a:r>
              <a:rPr lang="cs-CZ" sz="1800" b="1" dirty="0">
                <a:solidFill>
                  <a:schemeClr val="accent2"/>
                </a:solidFill>
              </a:rPr>
              <a:t>Listinné CP</a:t>
            </a:r>
            <a:r>
              <a:rPr lang="cs-CZ" sz="1800" dirty="0"/>
              <a:t> = fyzicky existující CP</a:t>
            </a:r>
          </a:p>
          <a:p>
            <a:pPr lvl="1"/>
            <a:r>
              <a:rPr lang="cs-CZ" sz="1800" b="1" dirty="0">
                <a:solidFill>
                  <a:schemeClr val="accent2"/>
                </a:solidFill>
              </a:rPr>
              <a:t>Zaknihované CP </a:t>
            </a:r>
            <a:r>
              <a:rPr lang="cs-CZ" sz="1800" dirty="0"/>
              <a:t>= existují jen v elektronické podobě jako záznam v počítačové evidenci (Centrální depozitář cenných papírů)</a:t>
            </a:r>
          </a:p>
          <a:p>
            <a:r>
              <a:rPr lang="cs-CZ" sz="2000" dirty="0" smtClean="0"/>
              <a:t>CP podle způsobu převodu na jinou osobu:</a:t>
            </a:r>
          </a:p>
          <a:p>
            <a:pPr lvl="1"/>
            <a:r>
              <a:rPr lang="cs-CZ" sz="1800" b="1" dirty="0">
                <a:solidFill>
                  <a:schemeClr val="accent2"/>
                </a:solidFill>
              </a:rPr>
              <a:t>CP na doručitele </a:t>
            </a:r>
            <a:r>
              <a:rPr lang="cs-CZ" sz="1800" dirty="0" smtClean="0"/>
              <a:t>= za majitele je považován ten, kdo je předloží; jsou převoditelné pouhým předáním „z ruky do ruky“</a:t>
            </a:r>
          </a:p>
          <a:p>
            <a:pPr lvl="1"/>
            <a:r>
              <a:rPr lang="cs-CZ" sz="1800" b="1" dirty="0">
                <a:solidFill>
                  <a:schemeClr val="accent2"/>
                </a:solidFill>
              </a:rPr>
              <a:t>CP na jméno </a:t>
            </a:r>
            <a:r>
              <a:rPr lang="cs-CZ" sz="1800" dirty="0" smtClean="0"/>
              <a:t>= jsou opatřeny jménem majitele; změna majitele je možná jen písemným zápisem</a:t>
            </a:r>
          </a:p>
          <a:p>
            <a:pPr lvl="1"/>
            <a:r>
              <a:rPr lang="cs-CZ" sz="1800" b="1" dirty="0">
                <a:solidFill>
                  <a:schemeClr val="accent2"/>
                </a:solidFill>
              </a:rPr>
              <a:t>CP na řád </a:t>
            </a:r>
            <a:r>
              <a:rPr lang="cs-CZ" sz="1800" dirty="0" smtClean="0"/>
              <a:t>= na jiného majitele lze tyto CP převést pouze tzv. rubopisem (indosamentem)</a:t>
            </a:r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33751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KRÁTKODOBÉ </a:t>
            </a:r>
            <a:br>
              <a:rPr lang="cs-CZ" dirty="0" smtClean="0"/>
            </a:br>
            <a:r>
              <a:rPr lang="cs-CZ" dirty="0" smtClean="0"/>
              <a:t>CENNÉ PAPÍRY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3423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499"/>
            <a:ext cx="9847343" cy="3930035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2"/>
                </a:solidFill>
              </a:rPr>
              <a:t>Směnka</a:t>
            </a:r>
            <a:r>
              <a:rPr lang="cs-CZ" sz="2400" dirty="0" smtClean="0">
                <a:solidFill>
                  <a:schemeClr val="accent2"/>
                </a:solidFill>
              </a:rPr>
              <a:t> </a:t>
            </a:r>
            <a:r>
              <a:rPr lang="cs-CZ" sz="2400" dirty="0" smtClean="0"/>
              <a:t>= je potvrzením závazku emitenta zaplatit majiteli směnky peněžitou sumu; směnka slouží i jako platební nástroj – převodem směnky na nového majitele lze uhradit existující dluh; směnky také odkupují banky před datem jejich splatnosti (mluvíme o </a:t>
            </a:r>
            <a:r>
              <a:rPr lang="cs-CZ" sz="2400" b="1" dirty="0" smtClean="0">
                <a:solidFill>
                  <a:schemeClr val="accent2"/>
                </a:solidFill>
              </a:rPr>
              <a:t>eskontu</a:t>
            </a:r>
            <a:r>
              <a:rPr lang="cs-CZ" sz="2400" dirty="0" smtClean="0"/>
              <a:t> směnky bankou)</a:t>
            </a:r>
          </a:p>
          <a:p>
            <a:r>
              <a:rPr lang="cs-CZ" sz="2400" b="1" dirty="0">
                <a:solidFill>
                  <a:schemeClr val="accent2"/>
                </a:solidFill>
              </a:rPr>
              <a:t>Šek</a:t>
            </a:r>
            <a:r>
              <a:rPr lang="cs-CZ" sz="2400" dirty="0" smtClean="0"/>
              <a:t> = je příkazem emitenta vyplatit majiteli šeku uvedenou finanční částku; výstavce šeku dává šekem své bance příkaz, aby z jeho účtu vyplatila peníze osobě, která jej předloží (podmínka: šek musí mít předepsané náležitosti a musí být krytý)</a:t>
            </a:r>
          </a:p>
        </p:txBody>
      </p:sp>
    </p:spTree>
    <p:extLst>
      <p:ext uri="{BB962C8B-B14F-4D97-AF65-F5344CB8AC3E}">
        <p14:creationId xmlns:p14="http://schemas.microsoft.com/office/powerpoint/2010/main" xmlns="" val="27692619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Chyť mě, když to dokážeš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28758" y="1679335"/>
            <a:ext cx="3834896" cy="4280444"/>
          </a:xfrm>
        </p:spPr>
      </p:pic>
    </p:spTree>
    <p:extLst>
      <p:ext uri="{BB962C8B-B14F-4D97-AF65-F5344CB8AC3E}">
        <p14:creationId xmlns:p14="http://schemas.microsoft.com/office/powerpoint/2010/main" xmlns="" val="2087124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9921085" cy="3416300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Státní pokladniční poukázky </a:t>
            </a:r>
            <a:r>
              <a:rPr lang="cs-CZ" sz="2800" dirty="0" smtClean="0"/>
              <a:t>= jsou vydávány MFČR; stát tak získává prostředky na pokrytí krátkodobého schodku státního rozpočtu; bezriziková, ale málo výnosná investice</a:t>
            </a:r>
            <a:endParaRPr lang="cs-CZ" sz="2800" dirty="0"/>
          </a:p>
          <a:p>
            <a:r>
              <a:rPr lang="cs-CZ" sz="2800" b="1" dirty="0">
                <a:solidFill>
                  <a:schemeClr val="accent2"/>
                </a:solidFill>
              </a:rPr>
              <a:t>Depozitní certifikáty </a:t>
            </a:r>
            <a:r>
              <a:rPr lang="cs-CZ" sz="2800" dirty="0" smtClean="0"/>
              <a:t>= vydávají je komerční banky ve snaze získat finanční zdroje; vyšší úrok než u termínovaných vkladů; vystavovány na vyšší nominální hodnoty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095344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9331148" cy="2677648"/>
          </a:xfrm>
        </p:spPr>
        <p:txBody>
          <a:bodyPr/>
          <a:lstStyle/>
          <a:p>
            <a:r>
              <a:rPr lang="cs-CZ" dirty="0" smtClean="0"/>
              <a:t>DLOUHODOBÉ </a:t>
            </a:r>
            <a:br>
              <a:rPr lang="cs-CZ" dirty="0" smtClean="0"/>
            </a:br>
            <a:r>
              <a:rPr lang="cs-CZ" dirty="0" smtClean="0"/>
              <a:t>CENNÉ PAPÍRY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1826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9965330" cy="381204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Akcie představuje nárok na část majetku podniku – každý, kdo si akcii koupí, stává se spoluvlastníkem podniku</a:t>
            </a:r>
          </a:p>
          <a:p>
            <a:r>
              <a:rPr lang="cs-CZ" sz="2400" dirty="0" smtClean="0"/>
              <a:t>Druhy akcií:</a:t>
            </a:r>
          </a:p>
          <a:p>
            <a:pPr lvl="1"/>
            <a:r>
              <a:rPr lang="cs-CZ" sz="2200" dirty="0" smtClean="0"/>
              <a:t>Kmenové (podíl na řízení podniku pomocí hlasování) X prioritní (vyšší dividenda - podíl na zisku, bez hlasovacího práva)</a:t>
            </a:r>
          </a:p>
          <a:p>
            <a:pPr lvl="1"/>
            <a:r>
              <a:rPr lang="cs-CZ" sz="2200" dirty="0" smtClean="0"/>
              <a:t>Obchodovatelné X neobchodovatelné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5647290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Hodnota akcie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9935833" cy="3635068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2"/>
                </a:solidFill>
              </a:rPr>
              <a:t>Nominální (jmenovitá) hodnota akcie </a:t>
            </a:r>
            <a:r>
              <a:rPr lang="cs-CZ" sz="2400" dirty="0" smtClean="0"/>
              <a:t>= základní kapitál společnosti vydělený počtem akcií</a:t>
            </a:r>
          </a:p>
          <a:p>
            <a:r>
              <a:rPr lang="cs-CZ" sz="2400" b="1" dirty="0">
                <a:solidFill>
                  <a:schemeClr val="accent2"/>
                </a:solidFill>
              </a:rPr>
              <a:t>Emisní kurz </a:t>
            </a:r>
            <a:r>
              <a:rPr lang="cs-CZ" sz="2400" dirty="0" smtClean="0"/>
              <a:t>= cena, za niž podnik prodává své akcie</a:t>
            </a:r>
          </a:p>
          <a:p>
            <a:r>
              <a:rPr lang="cs-CZ" sz="2400" b="1" dirty="0">
                <a:solidFill>
                  <a:schemeClr val="accent2"/>
                </a:solidFill>
              </a:rPr>
              <a:t>Emisní ážio </a:t>
            </a:r>
            <a:r>
              <a:rPr lang="cs-CZ" sz="2400" dirty="0" smtClean="0"/>
              <a:t>= rozdíl mezi nominální hodnotou akcie a jejím emisním kurzem</a:t>
            </a:r>
          </a:p>
          <a:p>
            <a:r>
              <a:rPr lang="cs-CZ" sz="2400" b="1" dirty="0">
                <a:solidFill>
                  <a:schemeClr val="accent2"/>
                </a:solidFill>
              </a:rPr>
              <a:t>Tržní cena </a:t>
            </a:r>
            <a:r>
              <a:rPr lang="cs-CZ" sz="2400" dirty="0" smtClean="0"/>
              <a:t>= hodnota akcie na trhu</a:t>
            </a:r>
          </a:p>
          <a:p>
            <a:r>
              <a:rPr lang="cs-CZ" sz="2400" dirty="0" smtClean="0"/>
              <a:t>Na poptávku po akciích má vliv především hospodaření podniku (jestliže se podniku daří, tržní cena akcie stoupá)</a:t>
            </a:r>
          </a:p>
        </p:txBody>
      </p:sp>
    </p:spTree>
    <p:extLst>
      <p:ext uri="{BB962C8B-B14F-4D97-AF65-F5344CB8AC3E}">
        <p14:creationId xmlns:p14="http://schemas.microsoft.com/office/powerpoint/2010/main" xmlns="" val="7310760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DLUHOPISY = OBLIGACE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499"/>
            <a:ext cx="9906336" cy="4003777"/>
          </a:xfrm>
        </p:spPr>
        <p:txBody>
          <a:bodyPr>
            <a:noAutofit/>
          </a:bodyPr>
          <a:lstStyle/>
          <a:p>
            <a:r>
              <a:rPr lang="cs-CZ" sz="2000" dirty="0" smtClean="0"/>
              <a:t>Dlouhodobý CP, který dokládá vznik závazku dlužníka vůči věřiteli – tj. příslib, že dluh bude splacen ve stanoveném termínu včetně výnosu</a:t>
            </a:r>
          </a:p>
          <a:p>
            <a:r>
              <a:rPr lang="cs-CZ" sz="2000" dirty="0" smtClean="0"/>
              <a:t>Podle emitenta dělíme dluhopisy na:</a:t>
            </a:r>
          </a:p>
          <a:p>
            <a:pPr lvl="1"/>
            <a:r>
              <a:rPr lang="cs-CZ" sz="1800" b="1" dirty="0" smtClean="0">
                <a:solidFill>
                  <a:schemeClr val="accent2"/>
                </a:solidFill>
              </a:rPr>
              <a:t>Státní</a:t>
            </a:r>
            <a:r>
              <a:rPr lang="cs-CZ" sz="1800" dirty="0" smtClean="0"/>
              <a:t> = jsou vydávány MFČR a jejich uvedení na trh zajišťuje ČNB formou aukce (bezrizikové, nízký úrok)</a:t>
            </a:r>
          </a:p>
          <a:p>
            <a:pPr lvl="1"/>
            <a:r>
              <a:rPr lang="cs-CZ" sz="1800" b="1" dirty="0">
                <a:solidFill>
                  <a:schemeClr val="accent2"/>
                </a:solidFill>
              </a:rPr>
              <a:t>Komunální</a:t>
            </a:r>
            <a:r>
              <a:rPr lang="cs-CZ" sz="1800" dirty="0" smtClean="0"/>
              <a:t> = vydávané samosprávními celky, např. obcemi či kraji; pouze se souhlasem MFČR (využití: financování budování obecní kanalizace)</a:t>
            </a:r>
          </a:p>
          <a:p>
            <a:pPr lvl="1"/>
            <a:r>
              <a:rPr lang="cs-CZ" sz="1800" b="1" dirty="0">
                <a:solidFill>
                  <a:schemeClr val="accent2"/>
                </a:solidFill>
              </a:rPr>
              <a:t>Bankovní</a:t>
            </a:r>
            <a:r>
              <a:rPr lang="cs-CZ" sz="1800" dirty="0" smtClean="0"/>
              <a:t> =  vydávané bankami</a:t>
            </a:r>
          </a:p>
          <a:p>
            <a:pPr lvl="1"/>
            <a:r>
              <a:rPr lang="cs-CZ" sz="1800" b="1" dirty="0">
                <a:solidFill>
                  <a:schemeClr val="accent2"/>
                </a:solidFill>
              </a:rPr>
              <a:t>Podnikové</a:t>
            </a:r>
            <a:r>
              <a:rPr lang="cs-CZ" sz="1800" dirty="0" smtClean="0"/>
              <a:t> = vydávané podniky, na financování dlouhodobých investic (vyšší výnos, rizikové)</a:t>
            </a:r>
          </a:p>
        </p:txBody>
      </p:sp>
    </p:spTree>
    <p:extLst>
      <p:ext uri="{BB962C8B-B14F-4D97-AF65-F5344CB8AC3E}">
        <p14:creationId xmlns:p14="http://schemas.microsoft.com/office/powerpoint/2010/main" xmlns="" val="31435944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Dluhopis – kupon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499"/>
            <a:ext cx="9891588" cy="3900539"/>
          </a:xfrm>
        </p:spPr>
        <p:txBody>
          <a:bodyPr/>
          <a:lstStyle/>
          <a:p>
            <a:r>
              <a:rPr lang="cs-CZ" sz="2400" dirty="0" smtClean="0"/>
              <a:t>Kupon určuje výši výnosu z dluhopisu</a:t>
            </a:r>
          </a:p>
          <a:p>
            <a:r>
              <a:rPr lang="cs-CZ" sz="2400" b="1" dirty="0" smtClean="0">
                <a:solidFill>
                  <a:schemeClr val="accent2"/>
                </a:solidFill>
              </a:rPr>
              <a:t>Pevný kupon </a:t>
            </a:r>
            <a:r>
              <a:rPr lang="cs-CZ" sz="2400" dirty="0" smtClean="0"/>
              <a:t>= výnos dluhopisu je pevně stanoven procentem z jeho ceny na celou dobu platnosti</a:t>
            </a:r>
          </a:p>
          <a:p>
            <a:r>
              <a:rPr lang="cs-CZ" sz="2400" b="1" dirty="0">
                <a:solidFill>
                  <a:schemeClr val="accent2"/>
                </a:solidFill>
              </a:rPr>
              <a:t>Proměnlivý kupon </a:t>
            </a:r>
            <a:r>
              <a:rPr lang="cs-CZ" sz="2400" dirty="0" smtClean="0"/>
              <a:t>= výnos dluhopisu závisí na vývoji určité úrokové sazby (nejčastěji sazba, za niž si navzájem půjčují banky), k níž je připočten tzv. rizikový výnos</a:t>
            </a:r>
          </a:p>
          <a:p>
            <a:r>
              <a:rPr lang="cs-CZ" sz="2400" b="1" dirty="0">
                <a:solidFill>
                  <a:schemeClr val="accent2"/>
                </a:solidFill>
              </a:rPr>
              <a:t>Nulový kupon </a:t>
            </a:r>
            <a:r>
              <a:rPr lang="cs-CZ" sz="2400" dirty="0" smtClean="0"/>
              <a:t>= výnos dluhopisu je stanoven rozdílem mezi nákupní cenou a nominální hodnotou, která je vyšší a kterou dlužník věřiteli zaplatí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46313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Emise a obchodování s dluhopisy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499"/>
            <a:ext cx="9935833" cy="3915287"/>
          </a:xfrm>
        </p:spPr>
        <p:txBody>
          <a:bodyPr>
            <a:noAutofit/>
          </a:bodyPr>
          <a:lstStyle/>
          <a:p>
            <a:r>
              <a:rPr lang="cs-CZ" sz="2400" dirty="0" smtClean="0"/>
              <a:t>Před dobou splatnosti dluhopisu je možné s ním obchodovat – nabídnout na kapitálovém trhu za jeho tržní cenu</a:t>
            </a:r>
          </a:p>
          <a:p>
            <a:r>
              <a:rPr lang="cs-CZ" sz="2400" dirty="0" smtClean="0"/>
              <a:t>Státem stanoveny pravidla obchodování</a:t>
            </a:r>
          </a:p>
          <a:p>
            <a:r>
              <a:rPr lang="cs-CZ" sz="2400" dirty="0" smtClean="0"/>
              <a:t>Kontrolu vykonává ČNB (dohlíží též na trh s dluhopisy a schvaluje jejich emise)</a:t>
            </a:r>
          </a:p>
          <a:p>
            <a:r>
              <a:rPr lang="cs-CZ" sz="2400" dirty="0" smtClean="0"/>
              <a:t>Nutné dodržovat zákon o dluhopisech</a:t>
            </a:r>
          </a:p>
          <a:p>
            <a:r>
              <a:rPr lang="cs-CZ" sz="2400" dirty="0" smtClean="0"/>
              <a:t>Drobní investoři mohou dnes investovat do dluhopisů prostřednictvím tzv. dluhopisových fondů, které mají svá portfolia složená z různě rizikových dluhopisů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745892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BURZY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37459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9862091" cy="3416300"/>
          </a:xfrm>
        </p:spPr>
        <p:txBody>
          <a:bodyPr>
            <a:normAutofit fontScale="92500"/>
          </a:bodyPr>
          <a:lstStyle/>
          <a:p>
            <a:r>
              <a:rPr lang="cs-CZ" sz="2800" dirty="0" smtClean="0"/>
              <a:t>Burza je organizovaným trhem, kde je obchodován určitý typ zboží za přesně vymezených podmínek</a:t>
            </a:r>
          </a:p>
          <a:p>
            <a:r>
              <a:rPr lang="cs-CZ" sz="2800" dirty="0" smtClean="0"/>
              <a:t>Burzy dělíme podle předmětu obchodu, který organizují:</a:t>
            </a:r>
          </a:p>
          <a:p>
            <a:pPr lvl="1"/>
            <a:r>
              <a:rPr lang="cs-CZ" sz="2400" b="1" dirty="0" smtClean="0">
                <a:solidFill>
                  <a:schemeClr val="accent2"/>
                </a:solidFill>
              </a:rPr>
              <a:t>Komoditní burza </a:t>
            </a:r>
            <a:r>
              <a:rPr lang="cs-CZ" sz="2400" dirty="0" smtClean="0"/>
              <a:t>= obchod s komoditami (materiály, surovinami, potravinami…); v ČR Komoditní burza Praha</a:t>
            </a:r>
          </a:p>
          <a:p>
            <a:pPr lvl="1"/>
            <a:r>
              <a:rPr lang="cs-CZ" sz="2400" b="1" dirty="0">
                <a:solidFill>
                  <a:schemeClr val="accent2"/>
                </a:solidFill>
              </a:rPr>
              <a:t>Devizová burza </a:t>
            </a:r>
            <a:r>
              <a:rPr lang="cs-CZ" sz="2400" dirty="0" smtClean="0"/>
              <a:t>= obchod s národními měnami</a:t>
            </a:r>
          </a:p>
          <a:p>
            <a:pPr lvl="1"/>
            <a:r>
              <a:rPr lang="cs-CZ" sz="2400" b="1" dirty="0">
                <a:solidFill>
                  <a:schemeClr val="accent2"/>
                </a:solidFill>
              </a:rPr>
              <a:t>Burza CP </a:t>
            </a:r>
            <a:r>
              <a:rPr lang="cs-CZ" sz="2400" dirty="0" smtClean="0"/>
              <a:t>= obchod s CP; v ČR Burza cenných papírů Praha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16525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Subjekty na burze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9891588" cy="370881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Dohled nad obchodováním na burze CP vykonává ČNB</a:t>
            </a:r>
          </a:p>
          <a:p>
            <a:r>
              <a:rPr lang="cs-CZ" sz="2400" dirty="0" smtClean="0"/>
              <a:t>Investovat  do CP na burze smí jen ti, kteří splňují náročné požadavky (vybrané podniky, investoři, </a:t>
            </a:r>
            <a:r>
              <a:rPr lang="cs-CZ" sz="2400" b="1" dirty="0" smtClean="0">
                <a:solidFill>
                  <a:schemeClr val="accent2"/>
                </a:solidFill>
              </a:rPr>
              <a:t>zprostředkovatelé investic </a:t>
            </a:r>
            <a:r>
              <a:rPr lang="cs-CZ" sz="2400" dirty="0" smtClean="0"/>
              <a:t>– banka, makléřská firma…)</a:t>
            </a:r>
            <a:endParaRPr lang="cs-CZ" sz="2400" b="1" dirty="0" smtClean="0">
              <a:solidFill>
                <a:schemeClr val="accent2"/>
              </a:solidFill>
            </a:endParaRPr>
          </a:p>
          <a:p>
            <a:r>
              <a:rPr lang="cs-CZ" sz="2400" dirty="0" smtClean="0"/>
              <a:t>Obchodování zprostředkovatelů může být prezenční (jednání tváří v tvář s burzovním specialistou) nebo elektronické (prostřednictvím počítače)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9881175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Mimoburzovní trhy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9817846" cy="3812048"/>
          </a:xfrm>
        </p:spPr>
        <p:txBody>
          <a:bodyPr>
            <a:noAutofit/>
          </a:bodyPr>
          <a:lstStyle/>
          <a:p>
            <a:r>
              <a:rPr lang="cs-CZ" sz="2800" dirty="0" smtClean="0"/>
              <a:t>Obchoduje se na nich s CP, které nesplňují podmínky pro obchodování na burze</a:t>
            </a:r>
          </a:p>
          <a:p>
            <a:r>
              <a:rPr lang="cs-CZ" sz="2800" dirty="0" smtClean="0"/>
              <a:t>Podle toho, zda je obchodování organizováno, rozlišujeme:</a:t>
            </a:r>
          </a:p>
          <a:p>
            <a:pPr lvl="1"/>
            <a:r>
              <a:rPr lang="cs-CZ" sz="2400" b="1" dirty="0" smtClean="0">
                <a:solidFill>
                  <a:schemeClr val="accent2"/>
                </a:solidFill>
              </a:rPr>
              <a:t>Organizovaný mimoburzovní trh </a:t>
            </a:r>
            <a:r>
              <a:rPr lang="cs-CZ" sz="2400" dirty="0" smtClean="0"/>
              <a:t>= obchodování s CP je řízeno licencovaným subjektem</a:t>
            </a:r>
          </a:p>
          <a:p>
            <a:pPr lvl="1"/>
            <a:r>
              <a:rPr lang="cs-CZ" sz="2400" b="1" dirty="0" smtClean="0">
                <a:solidFill>
                  <a:schemeClr val="accent2"/>
                </a:solidFill>
              </a:rPr>
              <a:t>Neorganizovaný mimoburzovní trh </a:t>
            </a:r>
            <a:r>
              <a:rPr lang="cs-CZ" sz="2400" dirty="0" smtClean="0"/>
              <a:t>= není organizovaný, je volně přístupný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441375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27354" y="2603500"/>
            <a:ext cx="10343945" cy="4038600"/>
          </a:xfrm>
        </p:spPr>
        <p:txBody>
          <a:bodyPr>
            <a:normAutofit lnSpcReduction="10000"/>
          </a:bodyPr>
          <a:lstStyle/>
          <a:p>
            <a:r>
              <a:rPr lang="cs-CZ" sz="2400" dirty="0"/>
              <a:t>BUČKOVÁ, Veronika, Alena FABIČOVICOVÁ a Monika NOVÁKOVÁ. </a:t>
            </a:r>
            <a:r>
              <a:rPr lang="cs-CZ" sz="2400" i="1" dirty="0"/>
              <a:t>Ekonomika pro střední školy - úvod</a:t>
            </a:r>
            <a:r>
              <a:rPr lang="cs-CZ" sz="2400" dirty="0"/>
              <a:t>. Vyd. 1. Brno: </a:t>
            </a:r>
            <a:r>
              <a:rPr lang="cs-CZ" sz="2400" dirty="0" err="1"/>
              <a:t>Didaktis</a:t>
            </a:r>
            <a:r>
              <a:rPr lang="cs-CZ" sz="2400" dirty="0"/>
              <a:t>, c2013, 3 sv. ISBN 978-80-7358-205-0. </a:t>
            </a:r>
            <a:endParaRPr lang="cs-CZ" sz="2400" dirty="0" smtClean="0"/>
          </a:p>
          <a:p>
            <a:r>
              <a:rPr lang="cs-CZ" sz="2400" dirty="0"/>
              <a:t>ŠVARCOVÁ, Jena. </a:t>
            </a:r>
            <a:r>
              <a:rPr lang="cs-CZ" sz="2400" i="1" dirty="0"/>
              <a:t>Ekonomie: stručný </a:t>
            </a:r>
            <a:r>
              <a:rPr lang="cs-CZ" sz="2400" i="1" dirty="0" smtClean="0"/>
              <a:t>přehled: </a:t>
            </a:r>
            <a:r>
              <a:rPr lang="cs-CZ" sz="2400" i="1" dirty="0"/>
              <a:t>teorie a praxe aktuálně a v souvislostech</a:t>
            </a:r>
            <a:r>
              <a:rPr lang="cs-CZ" sz="2400" dirty="0"/>
              <a:t>. Zlín: CEED, 2008, 303 s. ISBN 978-80-903433-7-5. </a:t>
            </a:r>
            <a:endParaRPr lang="cs-CZ" sz="2400" dirty="0" smtClean="0"/>
          </a:p>
          <a:p>
            <a:r>
              <a:rPr lang="cs-CZ" sz="2400" dirty="0" smtClean="0"/>
              <a:t>Vlastní archiv autora</a:t>
            </a:r>
          </a:p>
          <a:p>
            <a:r>
              <a:rPr lang="cs-CZ" sz="2400" u="sng" dirty="0"/>
              <a:t>Obrázek</a:t>
            </a:r>
            <a:r>
              <a:rPr lang="cs-CZ" sz="2400" dirty="0"/>
              <a:t>: http://cs.wikipedia.org/wiki/Chy%C5%A5_m%C4%9B,_kdy%C5%BE_to_dok%C3%A1%C5%BEe%C5%A1#Extern.C3.AD_odkazy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11300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Iontový efekt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tový efekt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tový efekt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391</TotalTime>
  <Words>1343</Words>
  <Application>Microsoft Office PowerPoint</Application>
  <PresentationFormat>Vlastní</PresentationFormat>
  <Paragraphs>140</Paragraphs>
  <Slides>26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Iontový efekt</vt:lpstr>
      <vt:lpstr>Snímek 1</vt:lpstr>
      <vt:lpstr>Snímek 2</vt:lpstr>
      <vt:lpstr>INVESTOVÁNÍ FIREM</vt:lpstr>
      <vt:lpstr>Základní pojmy</vt:lpstr>
      <vt:lpstr>Posuzování investic</vt:lpstr>
      <vt:lpstr>Snímek 6</vt:lpstr>
      <vt:lpstr>Snímek 7</vt:lpstr>
      <vt:lpstr>Investování do cenných papírů</vt:lpstr>
      <vt:lpstr>Snímek 9</vt:lpstr>
      <vt:lpstr>Snímek 10</vt:lpstr>
      <vt:lpstr>Snímek 11</vt:lpstr>
      <vt:lpstr>KRÁTKODOBÉ  CENNÉ PAPÍRY</vt:lpstr>
      <vt:lpstr>Snímek 13</vt:lpstr>
      <vt:lpstr>Chyť mě, když to dokážeš</vt:lpstr>
      <vt:lpstr>Snímek 15</vt:lpstr>
      <vt:lpstr>DLOUHODOBÉ  CENNÉ PAPÍRY</vt:lpstr>
      <vt:lpstr>Akcie</vt:lpstr>
      <vt:lpstr>Hodnota akcie</vt:lpstr>
      <vt:lpstr>DLUHOPISY = OBLIGACE</vt:lpstr>
      <vt:lpstr>Dluhopis – kupon</vt:lpstr>
      <vt:lpstr>Emise a obchodování s dluhopisy</vt:lpstr>
      <vt:lpstr>BURZY</vt:lpstr>
      <vt:lpstr>Snímek 23</vt:lpstr>
      <vt:lpstr>Subjekty na burze</vt:lpstr>
      <vt:lpstr>Mimoburzovní trhy</vt:lpstr>
      <vt:lpstr>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OKOLÍ PODNIKU</dc:title>
  <dc:creator>Admin</dc:creator>
  <cp:lastModifiedBy>Dum</cp:lastModifiedBy>
  <cp:revision>79</cp:revision>
  <dcterms:created xsi:type="dcterms:W3CDTF">2013-09-02T13:36:41Z</dcterms:created>
  <dcterms:modified xsi:type="dcterms:W3CDTF">2014-10-29T19:04:08Z</dcterms:modified>
</cp:coreProperties>
</file>