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36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25B0A57-6296-4B03-BBEE-9B54FC368007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FEC7972-C50C-4A4A-8C07-B8D894777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Datum: </a:t>
            </a:r>
            <a:r>
              <a:rPr lang="cs-CZ" b="1" i="1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11. </a:t>
            </a:r>
            <a:r>
              <a:rPr lang="cs-CZ" b="1" i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6.2013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Projekt: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Kvalitní výuka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Registrační číslo: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CZ.1.07/1.5.00/34.0731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Číslo DUM: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VY_22_INOVACE_63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	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Jméno autora: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Mgr. Barbora Studená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Název práce: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Present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Perfect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Continuous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Předmět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Anglický jazyk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Ročník: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Časová dotace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20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minut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Vzdělávací cíl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Vysvětlení gramatiky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předpřítomného času průběhového,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základní procvičení. 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Pomůcky</a:t>
            </a:r>
            <a:r>
              <a:rPr lang="cs-CZ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Sešity, psací potřeby.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Poznámka: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Studenti si zapisují gramatiku do svých sešitů. Společně pak plníme některé úkoly. </a:t>
            </a:r>
          </a:p>
          <a:p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cs-CZ" b="1" i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Inovace:</a:t>
            </a:r>
            <a:r>
              <a:rPr lang="cs-CZ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Zapojení audiovizuální techniky do výuky. Procvičení gramatiky, názorná ukázka vět v </a:t>
            </a:r>
            <a:r>
              <a:rPr lang="cs-CZ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předpřítomném čase průběhovém  </a:t>
            </a:r>
            <a:endParaRPr lang="cs-CZ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55" y="332656"/>
            <a:ext cx="8250917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695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/>
              <a:t>Present</a:t>
            </a:r>
            <a:r>
              <a:rPr lang="cs-CZ" dirty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Předpřítomný čas průběhový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067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Has/have + been + -</a:t>
            </a:r>
            <a:r>
              <a:rPr lang="cs-CZ" dirty="0" smtClean="0"/>
              <a:t> </a:t>
            </a:r>
            <a:r>
              <a:rPr lang="en-US" dirty="0" err="1" smtClean="0"/>
              <a:t>ing</a:t>
            </a:r>
            <a:r>
              <a:rPr lang="en-US" dirty="0" smtClean="0"/>
              <a:t> (present participle)</a:t>
            </a:r>
          </a:p>
          <a:p>
            <a:pPr marL="0" indent="0">
              <a:buNone/>
            </a:pPr>
            <a:endParaRPr lang="en-US" noProof="1" smtClean="0"/>
          </a:p>
          <a:p>
            <a:r>
              <a:rPr lang="en-US" noProof="1" smtClean="0"/>
              <a:t>Na rozdíl od předpřítomného času prostého (I have written it.) se po have /has přidává been (3. tvar od slovesa to be) a významové sloveso v –ing tvaru.</a:t>
            </a:r>
          </a:p>
          <a:p>
            <a:endParaRPr lang="en-US" dirty="0" smtClean="0"/>
          </a:p>
          <a:p>
            <a:r>
              <a:rPr lang="en-US" dirty="0" smtClean="0"/>
              <a:t>Example: I have been writing it.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Form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92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</a:t>
            </a:r>
          </a:p>
          <a:p>
            <a:r>
              <a:rPr lang="en-US" dirty="0" smtClean="0"/>
              <a:t>We		`ve (have)</a:t>
            </a:r>
          </a:p>
          <a:p>
            <a:r>
              <a:rPr lang="en-US" dirty="0" smtClean="0"/>
              <a:t>You	haven ` t</a:t>
            </a:r>
          </a:p>
          <a:p>
            <a:r>
              <a:rPr lang="en-US" dirty="0" smtClean="0"/>
              <a:t>They				been writing</a:t>
            </a:r>
          </a:p>
          <a:p>
            <a:endParaRPr lang="en-US" dirty="0" smtClean="0"/>
          </a:p>
          <a:p>
            <a:r>
              <a:rPr lang="en-US" dirty="0" smtClean="0"/>
              <a:t>He		 ` s (has)</a:t>
            </a:r>
          </a:p>
          <a:p>
            <a:r>
              <a:rPr lang="en-US" dirty="0" smtClean="0"/>
              <a:t>She		</a:t>
            </a:r>
            <a:r>
              <a:rPr lang="en-US" dirty="0" err="1" smtClean="0"/>
              <a:t>hasn</a:t>
            </a:r>
            <a:r>
              <a:rPr lang="en-US" dirty="0" smtClean="0"/>
              <a:t> ` t</a:t>
            </a:r>
          </a:p>
          <a:p>
            <a:r>
              <a:rPr lang="en-US" dirty="0" smtClean="0"/>
              <a:t>It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54208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 have been running for half an hour.</a:t>
            </a:r>
          </a:p>
          <a:p>
            <a:r>
              <a:rPr lang="en-US" dirty="0" smtClean="0"/>
              <a:t>They have been practicing since last Monday.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Questions:</a:t>
            </a:r>
          </a:p>
          <a:p>
            <a:pPr marL="0" indent="0">
              <a:buNone/>
            </a:pPr>
            <a:r>
              <a:rPr lang="en-US" dirty="0" smtClean="0"/>
              <a:t>Have you been crying? Your eyes are red.</a:t>
            </a:r>
          </a:p>
          <a:p>
            <a:pPr marL="0" indent="0">
              <a:buNone/>
            </a:pPr>
            <a:r>
              <a:rPr lang="en-US" dirty="0" smtClean="0"/>
              <a:t>How long has she been working there?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Other examples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12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We use it for an activity that has recently or just stopped</a:t>
            </a:r>
          </a:p>
          <a:p>
            <a:r>
              <a:rPr lang="en-US" dirty="0" smtClean="0"/>
              <a:t>When we want to stress duration</a:t>
            </a:r>
          </a:p>
          <a:p>
            <a:r>
              <a:rPr lang="en-US" dirty="0" smtClean="0"/>
              <a:t>We often use expressions: how long, for…, since…</a:t>
            </a:r>
          </a:p>
          <a:p>
            <a:r>
              <a:rPr lang="en-US" dirty="0" smtClean="0"/>
              <a:t>When we see result of an activity and ask about it</a:t>
            </a:r>
          </a:p>
          <a:p>
            <a:r>
              <a:rPr lang="en-US" dirty="0" smtClean="0"/>
              <a:t>Stat</a:t>
            </a:r>
            <a:r>
              <a:rPr lang="cs-CZ" dirty="0" smtClean="0"/>
              <a:t>e</a:t>
            </a:r>
            <a:r>
              <a:rPr lang="en-US" dirty="0" smtClean="0"/>
              <a:t> words cannot be used here.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19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en-US" dirty="0" smtClean="0"/>
              <a:t>sister is all wet. I ask: What…………………….?</a:t>
            </a:r>
          </a:p>
          <a:p>
            <a:r>
              <a:rPr lang="en-US" dirty="0" smtClean="0"/>
              <a:t>My friend has just finished a very thick  book. I ask: How long have……………………………………….?</a:t>
            </a:r>
          </a:p>
          <a:p>
            <a:r>
              <a:rPr lang="en-US" dirty="0" smtClean="0"/>
              <a:t>My mum is very tired. Since when………………..? </a:t>
            </a:r>
          </a:p>
          <a:p>
            <a:r>
              <a:rPr lang="en-US" dirty="0" smtClean="0"/>
              <a:t>My friend is waiting for me when I meet him. I ask: Have ………………………………………………long</a:t>
            </a:r>
            <a:r>
              <a:rPr lang="cs-CZ" dirty="0" smtClean="0"/>
              <a:t>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19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noProof="1" smtClean="0">
                <a:latin typeface="Times New Roman" pitchFamily="18" charset="0"/>
                <a:cs typeface="Times New Roman" pitchFamily="18" charset="0"/>
              </a:rPr>
              <a:t>SOARS, Liz and John: </a:t>
            </a:r>
            <a:r>
              <a:rPr lang="cs-CZ" i="1" noProof="1" smtClean="0">
                <a:latin typeface="Times New Roman" pitchFamily="18" charset="0"/>
                <a:cs typeface="Times New Roman" pitchFamily="18" charset="0"/>
              </a:rPr>
              <a:t>New Headway, Pre-intermediate</a:t>
            </a:r>
            <a:r>
              <a:rPr lang="cs-CZ" noProof="1" smtClean="0">
                <a:latin typeface="Times New Roman" pitchFamily="18" charset="0"/>
                <a:cs typeface="Times New Roman" pitchFamily="18" charset="0"/>
              </a:rPr>
              <a:t>, Oxford University Press, Oxford, 2007, ISBN 978-0-19-471585-0. </a:t>
            </a:r>
          </a:p>
          <a:p>
            <a:r>
              <a:rPr lang="cs-CZ" noProof="1" smtClean="0">
                <a:latin typeface="Times New Roman" pitchFamily="18" charset="0"/>
                <a:cs typeface="Times New Roman" pitchFamily="18" charset="0"/>
              </a:rPr>
              <a:t>MURPHY, Raymond: </a:t>
            </a:r>
            <a:r>
              <a:rPr lang="cs-CZ" i="1" noProof="1" smtClean="0">
                <a:latin typeface="Times New Roman" pitchFamily="18" charset="0"/>
                <a:cs typeface="Times New Roman" pitchFamily="18" charset="0"/>
              </a:rPr>
              <a:t>English Grammar in Use</a:t>
            </a:r>
            <a:r>
              <a:rPr lang="cs-CZ" noProof="1" smtClean="0">
                <a:latin typeface="Times New Roman" pitchFamily="18" charset="0"/>
                <a:cs typeface="Times New Roman" pitchFamily="18" charset="0"/>
              </a:rPr>
              <a:t>, Cambridge University Press, Cambridge, 2004, ISBN 10 0-521-53289-2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15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45</TotalTime>
  <Words>260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Present Perfect Continuous</vt:lpstr>
      <vt:lpstr>Form</vt:lpstr>
      <vt:lpstr>Positive and negative</vt:lpstr>
      <vt:lpstr>Other examples</vt:lpstr>
      <vt:lpstr>Use</vt:lpstr>
      <vt:lpstr>Examples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Bára Studená</dc:creator>
  <cp:lastModifiedBy>Bára Studená</cp:lastModifiedBy>
  <cp:revision>13</cp:revision>
  <dcterms:created xsi:type="dcterms:W3CDTF">2013-09-08T23:03:15Z</dcterms:created>
  <dcterms:modified xsi:type="dcterms:W3CDTF">2014-10-29T19:03:17Z</dcterms:modified>
</cp:coreProperties>
</file>