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6" r:id="rId2"/>
    <p:sldId id="256" r:id="rId3"/>
    <p:sldId id="258" r:id="rId4"/>
    <p:sldId id="259" r:id="rId5"/>
    <p:sldId id="262" r:id="rId6"/>
    <p:sldId id="263" r:id="rId7"/>
    <p:sldId id="261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8167CE-11C2-4FCC-892C-537FC7996834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1153B-932F-4557-8B50-5D58EFF468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8167CE-11C2-4FCC-892C-537FC7996834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1153B-932F-4557-8B50-5D58EFF46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8167CE-11C2-4FCC-892C-537FC7996834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1153B-932F-4557-8B50-5D58EFF468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8167CE-11C2-4FCC-892C-537FC7996834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1153B-932F-4557-8B50-5D58EFF46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8167CE-11C2-4FCC-892C-537FC7996834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1153B-932F-4557-8B50-5D58EFF46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8167CE-11C2-4FCC-892C-537FC7996834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1153B-932F-4557-8B50-5D58EFF46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8167CE-11C2-4FCC-892C-537FC7996834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1153B-932F-4557-8B50-5D58EFF468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8167CE-11C2-4FCC-892C-537FC7996834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1153B-932F-4557-8B50-5D58EFF46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8167CE-11C2-4FCC-892C-537FC7996834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1153B-932F-4557-8B50-5D58EFF468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8167CE-11C2-4FCC-892C-537FC7996834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1153B-932F-4557-8B50-5D58EFF46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8167CE-11C2-4FCC-892C-537FC7996834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1153B-932F-4557-8B50-5D58EFF46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C8167CE-11C2-4FCC-892C-537FC7996834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401153B-932F-4557-8B50-5D58EFF468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sz="4800" b="1" i="1" dirty="0" smtClean="0"/>
              <a:t>Datum: 1. 12. 2013</a:t>
            </a:r>
            <a:endParaRPr lang="cs-CZ" sz="4800" dirty="0" smtClean="0"/>
          </a:p>
          <a:p>
            <a:r>
              <a:rPr lang="cs-CZ" sz="4800" b="1" i="1" dirty="0" smtClean="0"/>
              <a:t>Projekt:</a:t>
            </a:r>
            <a:r>
              <a:rPr lang="cs-CZ" sz="4800" b="1" dirty="0" smtClean="0"/>
              <a:t> </a:t>
            </a:r>
            <a:r>
              <a:rPr lang="cs-CZ" sz="4800" dirty="0" smtClean="0"/>
              <a:t>Kvalitní výuka</a:t>
            </a:r>
          </a:p>
          <a:p>
            <a:r>
              <a:rPr lang="cs-CZ" sz="4800" b="1" i="1" dirty="0" smtClean="0"/>
              <a:t>Registrační číslo:</a:t>
            </a:r>
            <a:r>
              <a:rPr lang="cs-CZ" sz="4800" b="1" dirty="0" smtClean="0"/>
              <a:t> </a:t>
            </a:r>
            <a:r>
              <a:rPr lang="cs-CZ" sz="4800" dirty="0" smtClean="0"/>
              <a:t>CZ.1.07/1.5.00/34.0731</a:t>
            </a:r>
          </a:p>
          <a:p>
            <a:r>
              <a:rPr lang="cs-CZ" sz="4800" b="1" i="1" dirty="0" smtClean="0"/>
              <a:t>Číslo DUM:</a:t>
            </a:r>
            <a:r>
              <a:rPr lang="cs-CZ" sz="4800" b="1" dirty="0" smtClean="0"/>
              <a:t> </a:t>
            </a:r>
            <a:r>
              <a:rPr lang="cs-CZ" sz="4800" dirty="0" smtClean="0"/>
              <a:t>VY_32_INOVACE_154</a:t>
            </a:r>
          </a:p>
          <a:p>
            <a:r>
              <a:rPr lang="cs-CZ" sz="4800" b="1" i="1" dirty="0" smtClean="0"/>
              <a:t>Jméno autora:</a:t>
            </a:r>
            <a:r>
              <a:rPr lang="cs-CZ" sz="4800" b="1" dirty="0" smtClean="0"/>
              <a:t> </a:t>
            </a:r>
            <a:r>
              <a:rPr lang="cs-CZ" sz="4800" dirty="0" smtClean="0"/>
              <a:t>Mgr. Lenka </a:t>
            </a:r>
            <a:r>
              <a:rPr lang="cs-CZ" sz="4800" dirty="0" err="1" smtClean="0"/>
              <a:t>Pávková</a:t>
            </a:r>
            <a:endParaRPr lang="cs-CZ" sz="4800" dirty="0" smtClean="0"/>
          </a:p>
          <a:p>
            <a:r>
              <a:rPr lang="cs-CZ" sz="4800" b="1" i="1" dirty="0" smtClean="0"/>
              <a:t>Název práce:</a:t>
            </a:r>
            <a:r>
              <a:rPr lang="cs-CZ" sz="4800" b="1" dirty="0" smtClean="0"/>
              <a:t> </a:t>
            </a:r>
            <a:r>
              <a:rPr lang="cs-CZ" sz="4800" dirty="0" err="1" smtClean="0"/>
              <a:t>Unregelmässige</a:t>
            </a:r>
            <a:r>
              <a:rPr lang="cs-CZ" sz="4800" dirty="0" smtClean="0"/>
              <a:t> Verben – </a:t>
            </a:r>
            <a:r>
              <a:rPr lang="cs-CZ" sz="4800" dirty="0" err="1" smtClean="0"/>
              <a:t>Konjugation</a:t>
            </a:r>
            <a:r>
              <a:rPr lang="cs-CZ" sz="4800" dirty="0" smtClean="0"/>
              <a:t> </a:t>
            </a:r>
          </a:p>
          <a:p>
            <a:r>
              <a:rPr lang="cs-CZ" sz="4800" b="1" i="1" dirty="0" smtClean="0"/>
              <a:t>Předmět</a:t>
            </a:r>
            <a:r>
              <a:rPr lang="cs-CZ" sz="4800" i="1" dirty="0" smtClean="0"/>
              <a:t>:</a:t>
            </a:r>
            <a:r>
              <a:rPr lang="cs-CZ" sz="4800" dirty="0" smtClean="0"/>
              <a:t> Německý jazyk</a:t>
            </a:r>
          </a:p>
          <a:p>
            <a:r>
              <a:rPr lang="cs-CZ" sz="4800" b="1" i="1" dirty="0" smtClean="0"/>
              <a:t>Ročník:</a:t>
            </a:r>
            <a:r>
              <a:rPr lang="cs-CZ" sz="4800" b="1" dirty="0" smtClean="0"/>
              <a:t> </a:t>
            </a:r>
            <a:r>
              <a:rPr lang="cs-CZ" sz="4800" dirty="0" smtClean="0"/>
              <a:t>1.</a:t>
            </a:r>
          </a:p>
          <a:p>
            <a:r>
              <a:rPr lang="cs-CZ" sz="4800" b="1" i="1" dirty="0" smtClean="0"/>
              <a:t>Časová dotace</a:t>
            </a:r>
            <a:r>
              <a:rPr lang="cs-CZ" sz="4800" i="1" dirty="0" smtClean="0"/>
              <a:t>:</a:t>
            </a:r>
            <a:r>
              <a:rPr lang="cs-CZ" sz="4800" dirty="0" smtClean="0"/>
              <a:t> 30 minut</a:t>
            </a:r>
          </a:p>
          <a:p>
            <a:r>
              <a:rPr lang="cs-CZ" sz="4800" b="1" i="1" dirty="0" smtClean="0"/>
              <a:t>Vzdělávací cíl</a:t>
            </a:r>
            <a:r>
              <a:rPr lang="cs-CZ" sz="4800" i="1" dirty="0" smtClean="0"/>
              <a:t>: </a:t>
            </a:r>
            <a:r>
              <a:rPr lang="cs-CZ" sz="4800" dirty="0" smtClean="0"/>
              <a:t>Žáci jsou schopni vytvořit k jednotlivým osobám správné slovesné tvary. Správně vyčasují sloveso a vytvoří větu.</a:t>
            </a:r>
          </a:p>
          <a:p>
            <a:r>
              <a:rPr lang="cs-CZ" sz="4800" b="1" i="1" dirty="0" smtClean="0"/>
              <a:t>Pomůcky</a:t>
            </a:r>
            <a:r>
              <a:rPr lang="cs-CZ" sz="4800" i="1" dirty="0" smtClean="0"/>
              <a:t>:</a:t>
            </a:r>
            <a:r>
              <a:rPr lang="cs-CZ" sz="4800" dirty="0" smtClean="0"/>
              <a:t> psací potřeby, počítač, projektor</a:t>
            </a:r>
          </a:p>
          <a:p>
            <a:r>
              <a:rPr lang="cs-CZ" sz="4800" b="1" i="1" dirty="0" smtClean="0"/>
              <a:t>Poznámka:</a:t>
            </a:r>
            <a:r>
              <a:rPr lang="cs-CZ" sz="4800" dirty="0" smtClean="0"/>
              <a:t> Vyučující promítne a vysvětlí novou gramatiku na plátno (tabuli). Žáci si novou gramatiku zapisují a ukazují si rozdíly s gramatikou v materiálu VY_32_INOVACE_149. Na tento materiál navazuje VY_32_INOVACE_155.</a:t>
            </a:r>
          </a:p>
          <a:p>
            <a:r>
              <a:rPr lang="cs-CZ" sz="4800" b="1" i="1" dirty="0" smtClean="0"/>
              <a:t>Inovace:</a:t>
            </a:r>
            <a:r>
              <a:rPr lang="cs-CZ" sz="4800" b="1" dirty="0" smtClean="0"/>
              <a:t> </a:t>
            </a:r>
            <a:r>
              <a:rPr lang="cs-CZ" sz="4800" dirty="0" smtClean="0"/>
              <a:t>Prezentace pomocí PowerPointu je názorná a přehledná</a:t>
            </a:r>
            <a:r>
              <a:rPr lang="cs-CZ" sz="4800" smtClean="0"/>
              <a:t>. </a:t>
            </a:r>
            <a:r>
              <a:rPr lang="cs-CZ" sz="4800" smtClean="0"/>
              <a:t> Žáci </a:t>
            </a:r>
            <a:r>
              <a:rPr lang="cs-CZ" sz="4800" dirty="0" smtClean="0"/>
              <a:t>lépe porozumí časování sloves. Zapojení audiovizuální techniky do výuky.</a:t>
            </a:r>
          </a:p>
          <a:p>
            <a:endParaRPr lang="cs-CZ" sz="48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8640"/>
            <a:ext cx="7488832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err="1" smtClean="0"/>
              <a:t>Konjugation</a:t>
            </a:r>
            <a:r>
              <a:rPr lang="cs-CZ" sz="6000" b="1" dirty="0" smtClean="0"/>
              <a:t> des </a:t>
            </a:r>
            <a:r>
              <a:rPr lang="cs-CZ" sz="6000" b="1" dirty="0" err="1" smtClean="0"/>
              <a:t>Verbs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err="1" smtClean="0"/>
              <a:t>Unregelmässige</a:t>
            </a:r>
            <a:r>
              <a:rPr lang="cs-CZ" sz="4800" b="1" dirty="0" smtClean="0"/>
              <a:t> Verben </a:t>
            </a:r>
            <a:endParaRPr lang="cs-CZ" sz="4800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einigen</a:t>
            </a:r>
            <a:r>
              <a:rPr lang="cs-CZ" dirty="0" smtClean="0"/>
              <a:t> Verben </a:t>
            </a:r>
            <a:r>
              <a:rPr lang="cs-CZ" dirty="0" err="1" smtClean="0"/>
              <a:t>müssen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b="1" u="sng" dirty="0" err="1" smtClean="0"/>
              <a:t>unregelmässige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Konjugation</a:t>
            </a:r>
            <a:r>
              <a:rPr lang="cs-CZ" b="1" u="sng" dirty="0" smtClean="0"/>
              <a:t> </a:t>
            </a:r>
            <a:r>
              <a:rPr lang="cs-CZ" dirty="0" err="1" smtClean="0"/>
              <a:t>benutzen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Die Verben </a:t>
            </a:r>
            <a:r>
              <a:rPr lang="cs-CZ" dirty="0" err="1" smtClean="0"/>
              <a:t>müssen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i="1" u="sng" dirty="0" err="1" smtClean="0"/>
              <a:t>auswendig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 některých sloves musíme použít </a:t>
            </a:r>
            <a:r>
              <a:rPr lang="cs-CZ" b="1" u="sng" dirty="0" smtClean="0"/>
              <a:t>nepravidelné časování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Tato slovesa se musíme naučit </a:t>
            </a:r>
            <a:r>
              <a:rPr lang="cs-CZ" i="1" u="sng" dirty="0" smtClean="0"/>
              <a:t>zpaměti.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/>
              <a:t>Es </a:t>
            </a:r>
            <a:r>
              <a:rPr lang="cs-CZ" sz="2800" b="1" dirty="0" err="1" smtClean="0"/>
              <a:t>sind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folgende</a:t>
            </a:r>
            <a:r>
              <a:rPr lang="cs-CZ" sz="2800" b="1" dirty="0" smtClean="0"/>
              <a:t> Verben.</a:t>
            </a:r>
            <a:br>
              <a:rPr lang="cs-CZ" sz="2800" b="1" dirty="0" smtClean="0"/>
            </a:br>
            <a:r>
              <a:rPr lang="cs-CZ" sz="2800" b="1" dirty="0" smtClean="0"/>
              <a:t>Jsou to následující slovesa.</a:t>
            </a:r>
            <a:br>
              <a:rPr lang="cs-CZ" sz="2800" b="1" dirty="0" smtClean="0"/>
            </a:b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4400" i="1" dirty="0" err="1" smtClean="0"/>
              <a:t>sprechen</a:t>
            </a:r>
            <a:endParaRPr lang="cs-CZ" sz="4400" i="1" dirty="0" smtClean="0"/>
          </a:p>
          <a:p>
            <a:pPr>
              <a:buNone/>
            </a:pPr>
            <a:r>
              <a:rPr lang="cs-CZ" sz="4400" i="1" dirty="0" err="1" smtClean="0"/>
              <a:t>essen</a:t>
            </a:r>
            <a:endParaRPr lang="cs-CZ" sz="4400" i="1" dirty="0" smtClean="0"/>
          </a:p>
          <a:p>
            <a:pPr>
              <a:buNone/>
            </a:pPr>
            <a:r>
              <a:rPr lang="cs-CZ" sz="4400" i="1" dirty="0" err="1" smtClean="0"/>
              <a:t>geben</a:t>
            </a:r>
            <a:endParaRPr lang="cs-CZ" sz="4400" i="1" dirty="0" smtClean="0"/>
          </a:p>
          <a:p>
            <a:pPr>
              <a:buNone/>
            </a:pPr>
            <a:r>
              <a:rPr lang="cs-CZ" sz="4400" i="1" dirty="0" err="1" smtClean="0"/>
              <a:t>helfen</a:t>
            </a:r>
            <a:endParaRPr lang="cs-CZ" sz="4400" i="1" dirty="0" smtClean="0"/>
          </a:p>
          <a:p>
            <a:pPr>
              <a:buNone/>
            </a:pPr>
            <a:r>
              <a:rPr lang="cs-CZ" sz="4400" i="1" dirty="0" err="1" smtClean="0"/>
              <a:t>nehmen</a:t>
            </a:r>
            <a:endParaRPr lang="cs-CZ" sz="4400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sz="4400" dirty="0" smtClean="0"/>
              <a:t>mluvit</a:t>
            </a:r>
          </a:p>
          <a:p>
            <a:pPr>
              <a:buNone/>
            </a:pPr>
            <a:r>
              <a:rPr lang="cs-CZ" sz="4400" dirty="0" smtClean="0"/>
              <a:t>jíst</a:t>
            </a:r>
          </a:p>
          <a:p>
            <a:pPr>
              <a:buNone/>
            </a:pPr>
            <a:r>
              <a:rPr lang="cs-CZ" sz="4400" dirty="0" smtClean="0"/>
              <a:t>dávat</a:t>
            </a:r>
          </a:p>
          <a:p>
            <a:pPr>
              <a:buNone/>
            </a:pPr>
            <a:r>
              <a:rPr lang="cs-CZ" sz="4400" dirty="0" smtClean="0"/>
              <a:t>pomáhat</a:t>
            </a:r>
          </a:p>
          <a:p>
            <a:pPr>
              <a:buNone/>
            </a:pPr>
            <a:r>
              <a:rPr lang="cs-CZ" sz="4400" dirty="0" smtClean="0"/>
              <a:t>brát, vzít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Unregelmässige</a:t>
            </a:r>
            <a:r>
              <a:rPr lang="cs-CZ" dirty="0" smtClean="0"/>
              <a:t> </a:t>
            </a:r>
            <a:r>
              <a:rPr lang="cs-CZ" dirty="0" err="1" smtClean="0"/>
              <a:t>Konjugation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nur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der 2. </a:t>
            </a:r>
            <a:r>
              <a:rPr lang="cs-CZ" dirty="0" err="1" smtClean="0"/>
              <a:t>und</a:t>
            </a:r>
            <a:r>
              <a:rPr lang="cs-CZ" dirty="0" smtClean="0"/>
              <a:t> 3.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Nepravidelné časování se vyskytuje pouze ve 2. a 3. os. j.č.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6000" b="1" u="sng" dirty="0" smtClean="0"/>
              <a:t>e</a:t>
            </a:r>
            <a:r>
              <a:rPr lang="cs-CZ" b="1" dirty="0" smtClean="0"/>
              <a:t>              </a:t>
            </a:r>
            <a:r>
              <a:rPr lang="cs-CZ" sz="6000" b="1" u="sng" dirty="0" smtClean="0"/>
              <a:t>i </a:t>
            </a:r>
          </a:p>
          <a:p>
            <a:pPr>
              <a:buNone/>
            </a:pPr>
            <a:r>
              <a:rPr lang="cs-CZ" dirty="0" smtClean="0"/>
              <a:t>z. B. : </a:t>
            </a:r>
            <a:r>
              <a:rPr lang="cs-CZ" dirty="0" err="1" smtClean="0"/>
              <a:t>spr</a:t>
            </a:r>
            <a:r>
              <a:rPr lang="cs-CZ" b="1" dirty="0" err="1" smtClean="0"/>
              <a:t>e</a:t>
            </a:r>
            <a:r>
              <a:rPr lang="cs-CZ" dirty="0" err="1" smtClean="0"/>
              <a:t>chen</a:t>
            </a:r>
            <a:r>
              <a:rPr lang="cs-CZ" dirty="0" smtClean="0"/>
              <a:t> –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spr</a:t>
            </a:r>
            <a:r>
              <a:rPr lang="cs-CZ" b="1" dirty="0" err="1" smtClean="0"/>
              <a:t>i</a:t>
            </a:r>
            <a:r>
              <a:rPr lang="cs-CZ" dirty="0" err="1" smtClean="0"/>
              <a:t>chst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z. B. : </a:t>
            </a:r>
            <a:r>
              <a:rPr lang="cs-CZ" dirty="0" err="1" smtClean="0"/>
              <a:t>h</a:t>
            </a:r>
            <a:r>
              <a:rPr lang="cs-CZ" b="1" dirty="0" err="1" smtClean="0"/>
              <a:t>e</a:t>
            </a:r>
            <a:r>
              <a:rPr lang="cs-CZ" dirty="0" err="1" smtClean="0"/>
              <a:t>lfen</a:t>
            </a:r>
            <a:r>
              <a:rPr lang="cs-CZ" dirty="0" smtClean="0"/>
              <a:t> –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h</a:t>
            </a:r>
            <a:r>
              <a:rPr lang="cs-CZ" b="1" dirty="0" err="1" smtClean="0"/>
              <a:t>i</a:t>
            </a:r>
            <a:r>
              <a:rPr lang="cs-CZ" dirty="0" err="1" smtClean="0"/>
              <a:t>lft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b="1" u="sng" dirty="0" smtClean="0"/>
          </a:p>
          <a:p>
            <a:pPr>
              <a:buNone/>
            </a:pPr>
            <a:endParaRPr lang="cs-CZ" sz="6000" b="1" u="sng" dirty="0"/>
          </a:p>
        </p:txBody>
      </p:sp>
      <p:sp>
        <p:nvSpPr>
          <p:cNvPr id="8" name="Šipka doprava 7"/>
          <p:cNvSpPr/>
          <p:nvPr/>
        </p:nvSpPr>
        <p:spPr>
          <a:xfrm>
            <a:off x="2267744" y="443711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435100" y="1447800"/>
          <a:ext cx="7499352" cy="259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892"/>
                <a:gridCol w="1238936"/>
                <a:gridCol w="1260848"/>
                <a:gridCol w="1249892"/>
                <a:gridCol w="1249892"/>
                <a:gridCol w="1249892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sprechen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essen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geben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helfen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nehmen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sg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ich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spreche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ich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esse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ich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gebe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ich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helfe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ich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err="1" smtClean="0"/>
                        <a:t>nehme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err="1" smtClean="0"/>
                        <a:t>sg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/>
                        <a:t>du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b="1" dirty="0" err="1" smtClean="0"/>
                        <a:t>sprichst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/>
                        <a:t>du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b="1" dirty="0" err="1" smtClean="0"/>
                        <a:t>isst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/>
                        <a:t>du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b="1" dirty="0" err="1" smtClean="0"/>
                        <a:t>gibst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/>
                        <a:t>du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b="1" dirty="0" err="1" smtClean="0"/>
                        <a:t>hilfst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/>
                        <a:t>du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b="1" dirty="0" err="1" smtClean="0"/>
                        <a:t>nimmst</a:t>
                      </a:r>
                      <a:endParaRPr lang="cs-CZ" sz="1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</a:t>
                      </a:r>
                      <a:r>
                        <a:rPr lang="cs-CZ" dirty="0" err="1" smtClean="0"/>
                        <a:t>sg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/>
                        <a:t>er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b="1" dirty="0" err="1" smtClean="0"/>
                        <a:t>spricht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/>
                        <a:t>er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b="1" dirty="0" err="1" smtClean="0"/>
                        <a:t>isst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/>
                        <a:t>er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b="1" dirty="0" err="1" smtClean="0"/>
                        <a:t>gibt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/>
                        <a:t>er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b="1" dirty="0" err="1" smtClean="0"/>
                        <a:t>hilft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/>
                        <a:t>er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b="1" dirty="0" err="1" smtClean="0"/>
                        <a:t>nimmt</a:t>
                      </a:r>
                      <a:endParaRPr lang="cs-CZ" sz="1400" b="1" dirty="0"/>
                    </a:p>
                  </a:txBody>
                  <a:tcPr/>
                </a:tc>
              </a:tr>
              <a:tr h="281816"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r>
                        <a:rPr lang="cs-CZ" dirty="0" err="1" smtClean="0"/>
                        <a:t>pl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wir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sprechen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wir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err="1" smtClean="0"/>
                        <a:t>essen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wir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geben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wir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helfen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wir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nehmen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err="1" smtClean="0"/>
                        <a:t>pl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ihr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sprecht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ihr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esst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ihr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gebt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ihr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helft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ihr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nehmt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</a:t>
                      </a:r>
                      <a:r>
                        <a:rPr lang="cs-CZ" dirty="0" err="1" smtClean="0"/>
                        <a:t>pl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sie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sprechen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sie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essen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sie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geben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sie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helfen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sie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nehmen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b="1" dirty="0" err="1" smtClean="0"/>
              <a:t>Andere</a:t>
            </a:r>
            <a:r>
              <a:rPr lang="cs-CZ" sz="3100" b="1" dirty="0" smtClean="0"/>
              <a:t> </a:t>
            </a:r>
            <a:r>
              <a:rPr lang="cs-CZ" sz="3100" b="1" dirty="0" err="1" smtClean="0"/>
              <a:t>unregelmässige</a:t>
            </a:r>
            <a:r>
              <a:rPr lang="cs-CZ" sz="3100" b="1" dirty="0" smtClean="0"/>
              <a:t> Verben</a:t>
            </a:r>
            <a:br>
              <a:rPr lang="cs-CZ" sz="3100" b="1" dirty="0" smtClean="0"/>
            </a:br>
            <a:r>
              <a:rPr lang="cs-CZ" sz="3100" b="1" dirty="0" smtClean="0"/>
              <a:t>Jiná nepravidelná slovesa</a:t>
            </a:r>
            <a:r>
              <a:rPr lang="cs-CZ" sz="4400" b="1" dirty="0" smtClean="0"/>
              <a:t/>
            </a:r>
            <a:br>
              <a:rPr lang="cs-CZ" sz="4400" b="1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i="1" dirty="0" err="1" smtClean="0"/>
              <a:t>einladen</a:t>
            </a:r>
            <a:endParaRPr lang="cs-CZ" sz="4400" i="1" dirty="0" smtClean="0"/>
          </a:p>
          <a:p>
            <a:pPr>
              <a:buNone/>
            </a:pPr>
            <a:r>
              <a:rPr lang="cs-CZ" sz="4400" i="1" dirty="0" err="1" smtClean="0"/>
              <a:t>heissen</a:t>
            </a:r>
            <a:endParaRPr lang="cs-CZ" sz="4400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pozvat</a:t>
            </a:r>
          </a:p>
          <a:p>
            <a:pPr>
              <a:buNone/>
            </a:pPr>
            <a:r>
              <a:rPr lang="cs-CZ" sz="4400" dirty="0" smtClean="0"/>
              <a:t>jmenovat se</a:t>
            </a:r>
            <a:endParaRPr lang="cs-CZ" sz="4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err="1" smtClean="0"/>
              <a:t>Unregelmässige</a:t>
            </a:r>
            <a:r>
              <a:rPr lang="cs-CZ" dirty="0" smtClean="0"/>
              <a:t> </a:t>
            </a:r>
            <a:r>
              <a:rPr lang="cs-CZ" dirty="0" err="1" smtClean="0"/>
              <a:t>Konjugation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nur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der 2. </a:t>
            </a:r>
            <a:r>
              <a:rPr lang="cs-CZ" dirty="0" err="1" smtClean="0"/>
              <a:t>und</a:t>
            </a:r>
            <a:r>
              <a:rPr lang="cs-CZ" dirty="0" smtClean="0"/>
              <a:t> 3. </a:t>
            </a:r>
            <a:r>
              <a:rPr lang="cs-CZ" dirty="0" err="1" smtClean="0"/>
              <a:t>sg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Nepravidelné časování se vyskytuje pouze ve 2. a 3. os. j.č.</a:t>
            </a:r>
          </a:p>
          <a:p>
            <a:pPr>
              <a:buNone/>
            </a:pPr>
            <a:r>
              <a:rPr lang="cs-CZ" u="sng" dirty="0" err="1" smtClean="0"/>
              <a:t>einl</a:t>
            </a:r>
            <a:r>
              <a:rPr lang="cs-CZ" b="1" u="sng" dirty="0" err="1" smtClean="0"/>
              <a:t>a</a:t>
            </a:r>
            <a:r>
              <a:rPr lang="cs-CZ" u="sng" dirty="0" err="1" smtClean="0"/>
              <a:t>den</a:t>
            </a:r>
            <a:r>
              <a:rPr lang="cs-CZ" u="sng" dirty="0" smtClean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l</a:t>
            </a:r>
            <a:r>
              <a:rPr lang="cs-CZ" b="1" dirty="0" err="1" smtClean="0"/>
              <a:t>ä</a:t>
            </a:r>
            <a:r>
              <a:rPr lang="cs-CZ" dirty="0" err="1" smtClean="0"/>
              <a:t>dt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l</a:t>
            </a:r>
            <a:r>
              <a:rPr lang="cs-CZ" b="1" dirty="0" err="1" smtClean="0"/>
              <a:t>ä</a:t>
            </a:r>
            <a:r>
              <a:rPr lang="cs-CZ" dirty="0" err="1" smtClean="0"/>
              <a:t>dt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sz="5200" b="1" u="sng" dirty="0" smtClean="0"/>
              <a:t>a</a:t>
            </a:r>
            <a:r>
              <a:rPr lang="cs-CZ" sz="5800" dirty="0" smtClean="0"/>
              <a:t> </a:t>
            </a:r>
            <a:r>
              <a:rPr lang="cs-CZ" dirty="0" smtClean="0"/>
              <a:t>             </a:t>
            </a:r>
            <a:r>
              <a:rPr lang="cs-CZ" sz="5200" b="1" u="sng" dirty="0" smtClean="0"/>
              <a:t>ä</a:t>
            </a:r>
            <a:r>
              <a:rPr lang="cs-CZ" sz="6000" b="1" u="sng" dirty="0" smtClean="0"/>
              <a:t>  </a:t>
            </a:r>
          </a:p>
          <a:p>
            <a:pPr>
              <a:buNone/>
            </a:pPr>
            <a:r>
              <a:rPr lang="cs-CZ" u="sng" dirty="0" err="1" smtClean="0"/>
              <a:t>h</a:t>
            </a:r>
            <a:r>
              <a:rPr lang="cs-CZ" b="1" u="sng" dirty="0" err="1" smtClean="0"/>
              <a:t>ei</a:t>
            </a:r>
            <a:r>
              <a:rPr lang="cs-CZ" u="sng" dirty="0" err="1" smtClean="0"/>
              <a:t>ssen</a:t>
            </a:r>
            <a:r>
              <a:rPr lang="cs-CZ" dirty="0" smtClean="0"/>
              <a:t> –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h</a:t>
            </a:r>
            <a:r>
              <a:rPr lang="cs-CZ" b="1" dirty="0" err="1" smtClean="0"/>
              <a:t>ei</a:t>
            </a:r>
            <a:r>
              <a:rPr lang="cs-CZ" dirty="0" err="1" smtClean="0"/>
              <a:t>sst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</a:t>
            </a:r>
            <a:r>
              <a:rPr lang="cs-CZ" b="1" dirty="0" err="1" smtClean="0"/>
              <a:t>ei</a:t>
            </a:r>
            <a:r>
              <a:rPr lang="cs-CZ" dirty="0" err="1" smtClean="0"/>
              <a:t>sst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Zde již nepřidáváme u 2. </a:t>
            </a:r>
            <a:r>
              <a:rPr lang="cs-CZ" dirty="0" err="1" smtClean="0"/>
              <a:t>sg</a:t>
            </a:r>
            <a:r>
              <a:rPr lang="cs-CZ" dirty="0" smtClean="0"/>
              <a:t>. – „s“ </a:t>
            </a:r>
          </a:p>
          <a:p>
            <a:pPr>
              <a:buNone/>
            </a:pPr>
            <a:r>
              <a:rPr lang="cs-CZ" dirty="0" smtClean="0"/>
              <a:t>2. a 3. os. j.č. mají </a:t>
            </a:r>
            <a:r>
              <a:rPr lang="cs-CZ" u="sng" dirty="0" smtClean="0"/>
              <a:t>stejný tvar</a:t>
            </a:r>
            <a:endParaRPr lang="cs-CZ" u="sng" dirty="0"/>
          </a:p>
        </p:txBody>
      </p:sp>
      <p:sp>
        <p:nvSpPr>
          <p:cNvPr id="7" name="Šipka doprava 6"/>
          <p:cNvSpPr/>
          <p:nvPr/>
        </p:nvSpPr>
        <p:spPr>
          <a:xfrm>
            <a:off x="2267744" y="400506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435100" y="1447800"/>
          <a:ext cx="7499349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4692"/>
                <a:gridCol w="2952328"/>
                <a:gridCol w="328232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einladen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heissen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r>
                        <a:rPr lang="cs-CZ" dirty="0" err="1" smtClean="0"/>
                        <a:t>sg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ich</a:t>
                      </a:r>
                      <a:r>
                        <a:rPr lang="cs-CZ" baseline="0" dirty="0" smtClean="0"/>
                        <a:t> lade </a:t>
                      </a:r>
                      <a:r>
                        <a:rPr lang="cs-CZ" baseline="0" dirty="0" err="1" smtClean="0"/>
                        <a:t>ein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ich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heisse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err="1" smtClean="0"/>
                        <a:t>sg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du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lädst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ein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du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heisst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</a:t>
                      </a:r>
                      <a:r>
                        <a:rPr lang="cs-CZ" dirty="0" err="1" smtClean="0"/>
                        <a:t>sg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er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lädt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ein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er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heisst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r>
                        <a:rPr lang="cs-CZ" dirty="0" err="1" smtClean="0"/>
                        <a:t>pl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laden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heissen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err="1" smtClean="0"/>
                        <a:t>pl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ihr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ladet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ihr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heisst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</a:t>
                      </a:r>
                      <a:r>
                        <a:rPr lang="cs-CZ" dirty="0" err="1" smtClean="0"/>
                        <a:t>pl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laden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heissen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sz="1600" dirty="0"/>
              <a:t>DALLAPIAZZA, Rosa-Maria, VON JAN, Eduard, SCHÖNHERR, Til: </a:t>
            </a:r>
            <a:r>
              <a:rPr lang="cs-CZ" sz="1600" i="1" dirty="0" err="1"/>
              <a:t>Tangram</a:t>
            </a:r>
            <a:r>
              <a:rPr lang="cs-CZ" sz="1600" i="1" dirty="0"/>
              <a:t> </a:t>
            </a:r>
            <a:r>
              <a:rPr lang="cs-CZ" sz="1600" i="1" dirty="0" err="1"/>
              <a:t>aktuell</a:t>
            </a:r>
            <a:r>
              <a:rPr lang="cs-CZ" sz="1600" i="1" dirty="0"/>
              <a:t> 1, </a:t>
            </a:r>
            <a:r>
              <a:rPr lang="cs-CZ" sz="1600" i="1" dirty="0" err="1"/>
              <a:t>Lektion</a:t>
            </a:r>
            <a:r>
              <a:rPr lang="cs-CZ" sz="1600" i="1" dirty="0"/>
              <a:t> 1-4, </a:t>
            </a:r>
            <a:r>
              <a:rPr lang="cs-CZ" sz="1600" i="1" dirty="0" err="1"/>
              <a:t>Kursbuch</a:t>
            </a:r>
            <a:r>
              <a:rPr lang="cs-CZ" sz="1600" i="1" dirty="0"/>
              <a:t> + </a:t>
            </a:r>
            <a:r>
              <a:rPr lang="cs-CZ" sz="1600" i="1" dirty="0" err="1"/>
              <a:t>Arbeitsbuch</a:t>
            </a:r>
            <a:r>
              <a:rPr lang="cs-CZ" sz="1600" i="1" dirty="0"/>
              <a:t>, </a:t>
            </a:r>
            <a:r>
              <a:rPr lang="cs-CZ" sz="1600" dirty="0"/>
              <a:t>Max </a:t>
            </a:r>
            <a:r>
              <a:rPr lang="cs-CZ" sz="1600" dirty="0" err="1"/>
              <a:t>Hueber</a:t>
            </a:r>
            <a:r>
              <a:rPr lang="cs-CZ" sz="1600" dirty="0"/>
              <a:t> </a:t>
            </a:r>
            <a:r>
              <a:rPr lang="cs-CZ" sz="1600" dirty="0" err="1"/>
              <a:t>Verlag</a:t>
            </a:r>
            <a:r>
              <a:rPr lang="cs-CZ" sz="1600" dirty="0"/>
              <a:t>, </a:t>
            </a:r>
            <a:r>
              <a:rPr lang="cs-CZ" sz="1600" dirty="0" err="1"/>
              <a:t>Ismaning</a:t>
            </a:r>
            <a:r>
              <a:rPr lang="cs-CZ" sz="1600" dirty="0"/>
              <a:t>, </a:t>
            </a:r>
            <a:r>
              <a:rPr lang="cs-CZ" sz="1600" dirty="0" err="1"/>
              <a:t>Deutschland</a:t>
            </a:r>
            <a:r>
              <a:rPr lang="cs-CZ" sz="1600" dirty="0"/>
              <a:t>, 2004, ISBN 3-19-001801-4</a:t>
            </a:r>
            <a:r>
              <a:rPr lang="cs-CZ" sz="1600" dirty="0" smtClean="0"/>
              <a:t>.</a:t>
            </a:r>
          </a:p>
          <a:p>
            <a:pPr marL="82296" indent="0">
              <a:buNone/>
            </a:pPr>
            <a:endParaRPr lang="cs-CZ" sz="1600" dirty="0"/>
          </a:p>
          <a:p>
            <a:pPr marL="82296" indent="0">
              <a:buNone/>
            </a:pPr>
            <a:r>
              <a:rPr lang="cs-CZ" sz="1600" dirty="0"/>
              <a:t>DUBOVÁ, Jarmila: </a:t>
            </a:r>
            <a:r>
              <a:rPr lang="cs-CZ" sz="1600" i="1" dirty="0"/>
              <a:t>Němčina – přehled středoškolské gramatiky, </a:t>
            </a:r>
            <a:r>
              <a:rPr lang="cs-CZ" sz="1600" dirty="0"/>
              <a:t>nakladatelství Petra </a:t>
            </a:r>
            <a:r>
              <a:rPr lang="cs-CZ" sz="1600" dirty="0" err="1"/>
              <a:t>Velanová</a:t>
            </a:r>
            <a:r>
              <a:rPr lang="cs-CZ" sz="1600" dirty="0"/>
              <a:t>, Třebíč, 2009, ISBN 978-80-86873-09-1.  </a:t>
            </a:r>
          </a:p>
          <a:p>
            <a:pPr marL="82296" indent="0">
              <a:buNone/>
            </a:pPr>
            <a:r>
              <a:rPr lang="cs-CZ" sz="1600" dirty="0"/>
              <a:t> </a:t>
            </a:r>
          </a:p>
          <a:p>
            <a:pPr marL="82296" indent="0">
              <a:buNone/>
            </a:pPr>
            <a:r>
              <a:rPr lang="cs-CZ" sz="1600" dirty="0"/>
              <a:t>DUBOVÁ, Jarmila: </a:t>
            </a:r>
            <a:r>
              <a:rPr lang="cs-CZ" sz="1600" i="1" dirty="0"/>
              <a:t>Němčina – cvičebnice středoškolské gramatiky, </a:t>
            </a:r>
            <a:r>
              <a:rPr lang="cs-CZ" sz="1600" dirty="0"/>
              <a:t>nakladatelství Petra </a:t>
            </a:r>
            <a:r>
              <a:rPr lang="cs-CZ" sz="1600" dirty="0" err="1"/>
              <a:t>Velanová</a:t>
            </a:r>
            <a:r>
              <a:rPr lang="cs-CZ" sz="1600" dirty="0"/>
              <a:t>, Třebíč, 2009, ISBN 978-80-86873-10-7.</a:t>
            </a:r>
          </a:p>
          <a:p>
            <a:pPr marL="82296" indent="0">
              <a:buNone/>
            </a:pPr>
            <a:r>
              <a:rPr lang="cs-CZ" sz="1600" dirty="0"/>
              <a:t> </a:t>
            </a:r>
          </a:p>
          <a:p>
            <a:pPr marL="82296" indent="0">
              <a:buNone/>
            </a:pPr>
            <a:r>
              <a:rPr lang="cs-CZ" sz="1600" dirty="0"/>
              <a:t>DUDEN. </a:t>
            </a:r>
            <a:r>
              <a:rPr lang="cs-CZ" sz="1600" i="1" dirty="0"/>
              <a:t>Německý výkladový slovník s českými ekvivalenty,</a:t>
            </a:r>
            <a:r>
              <a:rPr lang="cs-CZ" sz="1600" dirty="0"/>
              <a:t> Mladá Fronta, Praha, 1993, ISBN 80-204-0392-2.</a:t>
            </a:r>
          </a:p>
          <a:p>
            <a:pPr marL="82296" indent="0">
              <a:buNone/>
            </a:pPr>
            <a:endParaRPr lang="cs-CZ" sz="1600" dirty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168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66</TotalTime>
  <Words>517</Words>
  <Application>Microsoft Office PowerPoint</Application>
  <PresentationFormat>Předvádění na obrazovce (4:3)</PresentationFormat>
  <Paragraphs>121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Prezentace aplikace PowerPoint</vt:lpstr>
      <vt:lpstr>Konjugation des Verbs</vt:lpstr>
      <vt:lpstr>Prezentace aplikace PowerPoint</vt:lpstr>
      <vt:lpstr>Es sind folgende Verben. Jsou to následující slovesa. </vt:lpstr>
      <vt:lpstr>Prezentace aplikace PowerPoint</vt:lpstr>
      <vt:lpstr>Prezentace aplikace PowerPoint</vt:lpstr>
      <vt:lpstr>Andere unregelmässige Verben Jiná nepravidelná slovesa </vt:lpstr>
      <vt:lpstr>Prezentace aplikace PowerPoint</vt:lpstr>
      <vt:lpstr>Prezentace aplikace PowerPoint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Konjugation des Verbs</dc:title>
  <dc:creator>OEM</dc:creator>
  <cp:lastModifiedBy>Jiří Veselý</cp:lastModifiedBy>
  <cp:revision>9</cp:revision>
  <dcterms:created xsi:type="dcterms:W3CDTF">2013-11-30T21:32:38Z</dcterms:created>
  <dcterms:modified xsi:type="dcterms:W3CDTF">2014-03-03T20:43:23Z</dcterms:modified>
</cp:coreProperties>
</file>