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67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5B073F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3A14EDB-62FB-46B2-8986-849E9EA46317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A8C974-68A6-4666-AEEC-4BED13D628F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gif"/><Relationship Id="rId7" Type="http://schemas.openxmlformats.org/officeDocument/2006/relationships/image" Target="../media/image11.jp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gif"/><Relationship Id="rId9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10" Type="http://schemas.openxmlformats.org/officeDocument/2006/relationships/image" Target="../media/image23.jpeg"/><Relationship Id="rId4" Type="http://schemas.openxmlformats.org/officeDocument/2006/relationships/image" Target="../media/image17.jpg"/><Relationship Id="rId9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7" Type="http://schemas.openxmlformats.org/officeDocument/2006/relationships/image" Target="../media/image29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gif"/><Relationship Id="rId5" Type="http://schemas.openxmlformats.org/officeDocument/2006/relationships/image" Target="../media/image27.gif"/><Relationship Id="rId4" Type="http://schemas.openxmlformats.org/officeDocument/2006/relationships/image" Target="../media/image26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blog.hornakova.eu/blog/wp-content/uploads/cp_novelogo1.jpg" TargetMode="External"/><Relationship Id="rId13" Type="http://schemas.openxmlformats.org/officeDocument/2006/relationships/hyperlink" Target="http://www.tyden.cz/obrazek/201107/4e1dd8abe9191/crop-101526-4e1ddaa37f549-rentgen.jpg" TargetMode="External"/><Relationship Id="rId3" Type="http://schemas.openxmlformats.org/officeDocument/2006/relationships/hyperlink" Target="http://www.opojisteni.cz/res/data/027/003058_101_018176.jpg" TargetMode="External"/><Relationship Id="rId7" Type="http://schemas.openxmlformats.org/officeDocument/2006/relationships/hyperlink" Target="http://fcke.csae.cz/image/LogaSponzoru/VZP.jpg" TargetMode="External"/><Relationship Id="rId12" Type="http://schemas.openxmlformats.org/officeDocument/2006/relationships/hyperlink" Target="http://i.idnes.cz/09/103/cl6/PET2ea274_mandle.jpg" TargetMode="External"/><Relationship Id="rId17" Type="http://schemas.openxmlformats.org/officeDocument/2006/relationships/hyperlink" Target="http://stranypotapecske.cz/teorie/pojistenieu.jpg" TargetMode="External"/><Relationship Id="rId2" Type="http://schemas.openxmlformats.org/officeDocument/2006/relationships/hyperlink" Target="http://hypza.nl/images/stories/maatschappijen/allianz/allianz_logo.jpg" TargetMode="External"/><Relationship Id="rId16" Type="http://schemas.openxmlformats.org/officeDocument/2006/relationships/hyperlink" Target="http://mm.denik.cz/58/78/zubar_pohotovost_denik_clanek_sol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enerali.cz/Portal/Redakce/rs.nsf/logo_generali.gif" TargetMode="External"/><Relationship Id="rId11" Type="http://schemas.openxmlformats.org/officeDocument/2006/relationships/hyperlink" Target="http://i.idnes.cz/09/021/gal/BAD28e726_ORE_044472.jpg" TargetMode="External"/><Relationship Id="rId5" Type="http://schemas.openxmlformats.org/officeDocument/2006/relationships/hyperlink" Target="http://www.nadacepah.cz/pictures/image/partneri/logo-zpp-211-2012.gif" TargetMode="External"/><Relationship Id="rId15" Type="http://schemas.openxmlformats.org/officeDocument/2006/relationships/hyperlink" Target="http://ocni-optometrista.info/wp-content/uploads/2012/01/lekar.jpg" TargetMode="External"/><Relationship Id="rId10" Type="http://schemas.openxmlformats.org/officeDocument/2006/relationships/hyperlink" Target="http://g.denik.cz/1/e7/gynekologie_kreslo_denik-380.jpg" TargetMode="External"/><Relationship Id="rId4" Type="http://schemas.openxmlformats.org/officeDocument/2006/relationships/hyperlink" Target="http://www.strediskosuchdol.cz/img/picture/18/rbp.jpg" TargetMode="External"/><Relationship Id="rId9" Type="http://schemas.openxmlformats.org/officeDocument/2006/relationships/hyperlink" Target="http://mm.denik.cz/34/85/01_web_vysetreni_gynekologie_denik_clanek_solo.jpg" TargetMode="External"/><Relationship Id="rId14" Type="http://schemas.openxmlformats.org/officeDocument/2006/relationships/hyperlink" Target="http://www.irisoptik.cz/images/nahledOrdinac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025201" y="2967335"/>
            <a:ext cx="709360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Preventivní lékařská péče</a:t>
            </a:r>
            <a:endParaRPr lang="cs-CZ" sz="4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5777470"/>
            <a:ext cx="2541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Bc. Balonová Soňa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7769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3563" y="3861048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Proč chodíme na preventivní lékařské prohlídky?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7579" y="256490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</a:rPr>
              <a:t>„Preventivní lékařská péče“ </a:t>
            </a:r>
            <a:r>
              <a:rPr lang="cs-CZ" sz="2800" dirty="0" smtClean="0">
                <a:solidFill>
                  <a:srgbClr val="002060"/>
                </a:solidFill>
              </a:rPr>
              <a:t>?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7619" y="1647964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Co to znamená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10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68760"/>
            <a:ext cx="7444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Cíle preventivní lékařské prohlídky: 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7866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Clr>
                <a:srgbClr val="FF0066"/>
              </a:buClr>
              <a:buFont typeface="Wingdings" pitchFamily="2" charset="2"/>
              <a:buChar char="q"/>
            </a:pPr>
            <a:r>
              <a:rPr lang="cs-CZ" sz="2400" dirty="0" smtClean="0"/>
              <a:t>     </a:t>
            </a: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ředcházení nemocem, chorobám, epidemiím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3967" y="3126159"/>
            <a:ext cx="4652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Clr>
                <a:srgbClr val="FF0066"/>
              </a:buClr>
              <a:buFont typeface="Wingdings" pitchFamily="2" charset="2"/>
              <a:buChar char="q"/>
            </a:pPr>
            <a:r>
              <a:rPr lang="cs-CZ" sz="2400" dirty="0" smtClean="0"/>
              <a:t>     </a:t>
            </a:r>
            <a:r>
              <a:rPr lang="cs-CZ" sz="2400" dirty="0" smtClean="0">
                <a:solidFill>
                  <a:srgbClr val="002060"/>
                </a:solidFill>
              </a:rPr>
              <a:t>včasné odhalení nemocí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9129" y="4015664"/>
            <a:ext cx="3926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Clr>
                <a:srgbClr val="FF0066"/>
              </a:buClr>
              <a:buFont typeface="Wingdings" pitchFamily="2" charset="2"/>
              <a:buChar char="q"/>
            </a:pPr>
            <a:r>
              <a:rPr lang="cs-CZ" sz="2400" dirty="0" smtClean="0"/>
              <a:t>     stanovení diagnózy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9129" y="4836593"/>
            <a:ext cx="7334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Clr>
                <a:srgbClr val="FF0066"/>
              </a:buClr>
              <a:buFont typeface="Wingdings" pitchFamily="2" charset="2"/>
              <a:buChar char="q"/>
            </a:pPr>
            <a:r>
              <a:rPr lang="cs-CZ" sz="2400" dirty="0" smtClean="0"/>
              <a:t>     doporučení dalšího postupu léčby nemoci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2719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0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0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Kdo nejčastěji provádí preventivní prohlídky?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64502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Kam chodíš na preventivní prohlídky Ty?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18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1281" y="841067"/>
            <a:ext cx="2888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Dětský lékař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82977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Vzpomeň si, co všechno kontroluje lékař při preventivní prohlídce.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4961" y="3284984"/>
            <a:ext cx="3623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zjištění váhy a výšky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3100" y="3820398"/>
            <a:ext cx="5005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/>
              <a:t>m</a:t>
            </a:r>
            <a:r>
              <a:rPr lang="cs-CZ" sz="2400" dirty="0" smtClean="0"/>
              <a:t>ěření srdečního tlaku a tepové frekvence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4961" y="4797152"/>
            <a:ext cx="3719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yšetření krve a moči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5019" y="5430415"/>
            <a:ext cx="6106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kontrola stavby těla, zakřivení páteře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841067"/>
            <a:ext cx="1721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Pediatr</a:t>
            </a:r>
            <a:endParaRPr lang="cs-CZ" sz="3200" b="1" dirty="0">
              <a:solidFill>
                <a:srgbClr val="FF0066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097968"/>
            <a:ext cx="1758459" cy="19300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44511" y="671789"/>
            <a:ext cx="5998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=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603" y="469726"/>
            <a:ext cx="1675336" cy="167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3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4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9" grpId="0"/>
      <p:bldP spid="11" grpId="0"/>
      <p:bldP spid="1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80458"/>
            <a:ext cx="2395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Oční lékař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7656" y="2744794"/>
            <a:ext cx="5269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Měření zraku a zrakové ostrosti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4416" y="3429000"/>
            <a:ext cx="3611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Určuje počet dioptrií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16" y="4077072"/>
            <a:ext cx="4785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Předepisuje recepty na brýle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2458" y="4821252"/>
            <a:ext cx="76734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Na speciálních přístrojích vyšetřuje oční pozadí a měří nitrooční tlak, kdy může odhalit závažné onemocnění zraku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74721" y="880457"/>
            <a:ext cx="2534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Oftalmolog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09246" y="711180"/>
            <a:ext cx="5998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=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351" y="1469118"/>
            <a:ext cx="2333878" cy="1050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9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45713" y="1145649"/>
            <a:ext cx="2608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Zubní lékař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57810" y="1160795"/>
            <a:ext cx="26260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Stomatolog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3383" y="2252996"/>
            <a:ext cx="4079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Kontrola celého chrupu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3383" y="2852936"/>
            <a:ext cx="3791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Zjištění zubního kazu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031" y="3364810"/>
            <a:ext cx="3762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Oprava zubního kazu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13383" y="3859141"/>
            <a:ext cx="5129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Je-li to nutné, tak trhání zubů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031" y="4437112"/>
            <a:ext cx="6470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Doporučení pro správnou ústní hygienu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85" y="5275981"/>
            <a:ext cx="68341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Prevence vzniku paradentózy-zánětu dásní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3269" y="976371"/>
            <a:ext cx="6091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=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361379"/>
            <a:ext cx="1761944" cy="2245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85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0"/>
                            </p:stCondLst>
                            <p:childTnLst>
                              <p:par>
                                <p:cTn id="5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69783" y="631750"/>
            <a:ext cx="2436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Gynekolog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1921" y="1772816"/>
            <a:ext cx="853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Gynekologické vyšetření se provádí u dívek od 15-let.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486" y="2420888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Účelem je zjistit správný vývoj pohlavních orgánů, nebo jejich  odchylky.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3486" y="3251885"/>
            <a:ext cx="61187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66"/>
              </a:buClr>
              <a:buFont typeface="Wingdings" pitchFamily="2" charset="2"/>
              <a:buChar char="Ø"/>
            </a:pPr>
            <a:r>
              <a:rPr lang="cs-CZ" sz="2400" dirty="0" smtClean="0"/>
              <a:t>Gynekolog provádí poučení o správných hygienických návycích , pohlavním styku, antikoncepci, pohlavních chorobách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149303"/>
            <a:ext cx="2412954" cy="258395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256890" y="656194"/>
            <a:ext cx="2920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Ženský lékař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505610"/>
            <a:ext cx="5998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=</a:t>
            </a:r>
            <a:endParaRPr lang="cs-CZ" sz="54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91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000"/>
                            </p:stCondLst>
                            <p:childTnLst>
                              <p:par>
                                <p:cTn id="2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1284" y="995536"/>
            <a:ext cx="7960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Jak často se preventivní prohlídky uskutečňují?</a:t>
            </a:r>
            <a:endParaRPr lang="cs-CZ" sz="2400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8304" y="1916832"/>
            <a:ext cx="2207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Dětský lékař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875" y="3024216"/>
            <a:ext cx="1838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Oční lékař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5605" y="4149079"/>
            <a:ext cx="2059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Zubní lékař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8305" y="5445224"/>
            <a:ext cx="1871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Gynekolog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21463" y="1880690"/>
            <a:ext cx="5142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 tří let věku prohlídka co dva roky, mladší děti častěji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1463" y="4056745"/>
            <a:ext cx="4110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Školní děti dvakrát za rok, dospělý jednou ročně.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21463" y="3139033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Jedenkrát ročně.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21463" y="5352890"/>
            <a:ext cx="4884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Pokud nejsou potíže, tak jedenkrát ročně.</a:t>
            </a:r>
          </a:p>
          <a:p>
            <a:r>
              <a:rPr lang="cs-CZ" dirty="0" smtClean="0"/>
              <a:t>Při používání antikoncepce-co půl roku. 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3085582" y="1997681"/>
            <a:ext cx="453242" cy="299966"/>
          </a:xfrm>
          <a:prstGeom prst="rightArrow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/>
          </a:p>
        </p:txBody>
      </p:sp>
      <p:sp>
        <p:nvSpPr>
          <p:cNvPr id="14" name="Šipka doprava 13"/>
          <p:cNvSpPr/>
          <p:nvPr/>
        </p:nvSpPr>
        <p:spPr>
          <a:xfrm>
            <a:off x="3085582" y="3139033"/>
            <a:ext cx="453242" cy="299966"/>
          </a:xfrm>
          <a:prstGeom prst="rightArrow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/>
          </a:p>
        </p:txBody>
      </p:sp>
      <p:sp>
        <p:nvSpPr>
          <p:cNvPr id="15" name="Šipka doprava 14"/>
          <p:cNvSpPr/>
          <p:nvPr/>
        </p:nvSpPr>
        <p:spPr>
          <a:xfrm>
            <a:off x="3085582" y="4229928"/>
            <a:ext cx="453242" cy="299966"/>
          </a:xfrm>
          <a:prstGeom prst="rightArrow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/>
          </a:p>
        </p:txBody>
      </p:sp>
      <p:sp>
        <p:nvSpPr>
          <p:cNvPr id="16" name="Šipka doprava 15"/>
          <p:cNvSpPr/>
          <p:nvPr/>
        </p:nvSpPr>
        <p:spPr>
          <a:xfrm>
            <a:off x="3074080" y="5509251"/>
            <a:ext cx="453242" cy="299966"/>
          </a:xfrm>
          <a:prstGeom prst="rightArrow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6000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2635" y="2708920"/>
            <a:ext cx="81607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66"/>
                </a:solidFill>
              </a:rPr>
              <a:t>Všechny preventivní prohlídky jsou hrazeny zdravotní pojišťovnou. 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2635" y="1412776"/>
            <a:ext cx="8572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Kolik platíme za provedení preventivní prohlídky?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43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1161" y="908720"/>
            <a:ext cx="813690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66"/>
                </a:solidFill>
              </a:rPr>
              <a:t>U které zdravotní pojišťovny jste pojištěni?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242" y="3847082"/>
            <a:ext cx="2181225" cy="7048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9234" y="3723257"/>
            <a:ext cx="2095500" cy="952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9095" y="3704188"/>
            <a:ext cx="2400278" cy="10746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00000">
            <a:off x="6803933" y="1905647"/>
            <a:ext cx="1788658" cy="7989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47136">
            <a:off x="563408" y="2021669"/>
            <a:ext cx="1443038" cy="8572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991" y="5471962"/>
            <a:ext cx="1854687" cy="7418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9067" y="5380243"/>
            <a:ext cx="1111459" cy="83359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8048" y="5510369"/>
            <a:ext cx="2293372" cy="57334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123728" y="2564904"/>
            <a:ext cx="5078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Které pojišťovny ještě znáte 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169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268760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66"/>
                </a:solidFill>
              </a:rPr>
              <a:t>Co je nutné u každého lékaře předložit?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99695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PRŮKAZ POJIŠTĚNCE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4221088"/>
            <a:ext cx="2857500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7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341" y="1953123"/>
            <a:ext cx="2088232" cy="13176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57" y="4942868"/>
            <a:ext cx="1625600" cy="12573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207" y="3347605"/>
            <a:ext cx="2124236" cy="14352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22" y="3455653"/>
            <a:ext cx="1625600" cy="1219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0083" y="3455653"/>
            <a:ext cx="2368455" cy="14581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0083" y="1932651"/>
            <a:ext cx="2389244" cy="13103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0083" y="4942868"/>
            <a:ext cx="2416190" cy="127589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97" y="5077574"/>
            <a:ext cx="2050546" cy="118138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43608" y="548680"/>
            <a:ext cx="6622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Umíš pojmenovat tyto lékaře? Co vyšetřují?</a:t>
            </a:r>
            <a:endParaRPr lang="cs-CZ" sz="3200" b="1" dirty="0">
              <a:solidFill>
                <a:srgbClr val="FF0066"/>
              </a:solidFill>
            </a:endParaRPr>
          </a:p>
        </p:txBody>
      </p:sp>
      <p:pic>
        <p:nvPicPr>
          <p:cNvPr id="1026" name="Picture 2" descr="C:\Users\Balonová\AppData\Local\Microsoft\Windows\Temporary Internet Files\Content.IE5\6LBDUOG7\MP90040897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69" y="1705407"/>
            <a:ext cx="1572253" cy="157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95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982" y="2961134"/>
            <a:ext cx="1805844" cy="158191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146" y="2342381"/>
            <a:ext cx="2114550" cy="17621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07" y="2348880"/>
            <a:ext cx="1755626" cy="17556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000" y="5138631"/>
            <a:ext cx="1831826" cy="12969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07" y="4770490"/>
            <a:ext cx="1656184" cy="16561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484" y="4981575"/>
            <a:ext cx="2047875" cy="187642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67545" y="1268760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 NYNÍ NĚJAKÉ ANIMACE PRO VAŠE POBAVENÍ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6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42088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Lépe je nemocem předcházet, než je zdlouhavě a draze léčit.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182830"/>
            <a:ext cx="643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PAMATUJME SI !!!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933056"/>
            <a:ext cx="2015502" cy="204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433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6025" y="548680"/>
            <a:ext cx="268535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Použité zdroje: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http://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www.gify.nou.cz</a:t>
            </a:r>
            <a:r>
              <a:rPr lang="cs-CZ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/>
            </a:r>
            <a:br>
              <a:rPr lang="cs-CZ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Microsoft 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PowerPoint-klipart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6024" y="2026008"/>
            <a:ext cx="842846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hypza.nl/images/stories/maatschappijen/allianz/allianz_logo.jpg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www.opojisteni.cz/res/data/027/003058_101_018176.jpg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www.strediskosuchdol.cz/img/picture/18/rbp.jpg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www.nadacepah.cz/pictures/image/partneri/logo-zpp-211-2012.gif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www.generali.cz/Portal/Redakce/rs.nsf/logo_generali.gif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fcke.csae.cz/image/LogaSponzoru/VZP.jpg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blog.hornakova.eu/blog/wp-content/uploads/cp_novelogo1.jpg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mm.denik.cz/34/85/01_web_vysetreni_gynekologie_denik_clanek_solo.jpg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g.denik.cz/1/e7/gynekologie_kreslo_denik-380.jpg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i.idnes.cz/09/021/gal/BAD28e726_ORE_044472.jpg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i.idnes.cz/09/103/cl6/PET2ea274_mandle.jpg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www.tyden.cz/obrazek/201107/4e1dd8abe9191/crop-101526-4e1ddaa37f549-rentgen.jpg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</a:t>
            </a:r>
            <a:r>
              <a:rPr lang="cs-CZ" sz="1400" dirty="0">
                <a:hlinkClick r:id="rId14"/>
              </a:rPr>
              <a:t>://</a:t>
            </a:r>
            <a:r>
              <a:rPr lang="cs-CZ" sz="1400" dirty="0" smtClean="0">
                <a:hlinkClick r:id="rId14"/>
              </a:rPr>
              <a:t>www.irisoptik.cz/images/nahledOrdinace.gif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ocni-optometrista.info/wp-content/uploads/2012/01/lekar.jpg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mm.denik.cz/58/78/zubar_pohotovost_denik_clanek_solo.jpg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stranypotapecske.cz/teorie/pojistenieu.jpg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1631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Vlastní 1">
      <a:dk1>
        <a:srgbClr val="002060"/>
      </a:dk1>
      <a:lt1>
        <a:srgbClr val="E9F5DB"/>
      </a:lt1>
      <a:dk2>
        <a:srgbClr val="33CC33"/>
      </a:dk2>
      <a:lt2>
        <a:srgbClr val="00FF00"/>
      </a:lt2>
      <a:accent1>
        <a:srgbClr val="838D9B"/>
      </a:accent1>
      <a:accent2>
        <a:srgbClr val="00FF00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563</TotalTime>
  <Words>372</Words>
  <Application>Microsoft Office PowerPoint</Application>
  <PresentationFormat>Předvádění na obrazovce (4:3)</PresentationFormat>
  <Paragraphs>81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50</cp:revision>
  <dcterms:created xsi:type="dcterms:W3CDTF">2012-02-07T09:38:41Z</dcterms:created>
  <dcterms:modified xsi:type="dcterms:W3CDTF">2012-04-09T07:38:41Z</dcterms:modified>
</cp:coreProperties>
</file>