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8ED5006-217D-43E7-B766-BC618137CA83}" type="datetimeFigureOut">
              <a:rPr lang="cs-CZ" smtClean="0"/>
              <a:t>3.3.2014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3644159-AC69-4B35-A4CD-067F72D7786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8ED5006-217D-43E7-B766-BC618137CA83}" type="datetimeFigureOut">
              <a:rPr lang="cs-CZ" smtClean="0"/>
              <a:t>3.3.2014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3644159-AC69-4B35-A4CD-067F72D7786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8ED5006-217D-43E7-B766-BC618137CA83}" type="datetimeFigureOut">
              <a:rPr lang="cs-CZ" smtClean="0"/>
              <a:t>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3644159-AC69-4B35-A4CD-067F72D7786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D5006-217D-43E7-B766-BC618137CA83}" type="datetimeFigureOut">
              <a:rPr lang="cs-CZ" smtClean="0"/>
              <a:t>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44159-AC69-4B35-A4CD-067F72D7786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D5006-217D-43E7-B766-BC618137CA83}" type="datetimeFigureOut">
              <a:rPr lang="cs-CZ" smtClean="0"/>
              <a:t>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44159-AC69-4B35-A4CD-067F72D7786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8ED5006-217D-43E7-B766-BC618137CA83}" type="datetimeFigureOut">
              <a:rPr lang="cs-CZ" smtClean="0"/>
              <a:t>3.3.2014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3644159-AC69-4B35-A4CD-067F72D7786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D5006-217D-43E7-B766-BC618137CA83}" type="datetimeFigureOut">
              <a:rPr lang="cs-CZ" smtClean="0"/>
              <a:t>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44159-AC69-4B35-A4CD-067F72D778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8ED5006-217D-43E7-B766-BC618137CA83}" type="datetimeFigureOut">
              <a:rPr lang="cs-CZ" smtClean="0"/>
              <a:t>3.3.2014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3644159-AC69-4B35-A4CD-067F72D77869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8ED5006-217D-43E7-B766-BC618137CA83}" type="datetimeFigureOut">
              <a:rPr lang="cs-CZ" smtClean="0"/>
              <a:t>3.3.2014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3644159-AC69-4B35-A4CD-067F72D7786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D5006-217D-43E7-B766-BC618137CA83}" type="datetimeFigureOut">
              <a:rPr lang="cs-CZ" smtClean="0"/>
              <a:t>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44159-AC69-4B35-A4CD-067F72D778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D5006-217D-43E7-B766-BC618137CA83}" type="datetimeFigureOut">
              <a:rPr lang="cs-CZ" smtClean="0"/>
              <a:t>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44159-AC69-4B35-A4CD-067F72D778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8ED5006-217D-43E7-B766-BC618137CA83}" type="datetimeFigureOut">
              <a:rPr lang="cs-CZ" smtClean="0"/>
              <a:t>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3644159-AC69-4B35-A4CD-067F72D7786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b="1" i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 1. 12. 2013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Projekt: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Kvalitní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výuka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Registrační číslo: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CZ.1.07/1.5.00/34.0731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b="1" i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DUM: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VY_32_INOVACE_156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Jméno autora: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Mgr. Lenka Pávková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Název práce</a:t>
            </a:r>
            <a:r>
              <a:rPr lang="cs-CZ" b="1" i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Artikel</a:t>
            </a: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Německý jazyk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1.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Časová dotace</a:t>
            </a:r>
            <a:r>
              <a:rPr lang="cs-CZ" i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30 minut 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Vzdělávací cíl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Žáci jsou schopni přiradit správný člen ke konkrétnímu podstatnému jménu. Dokáží vysvětlit rozdíly mezi použitím různých členů. 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Pomůcky</a:t>
            </a:r>
            <a:r>
              <a:rPr lang="cs-CZ" i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psací potřeby, počítač, projektor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Poznámka: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Vyučující promítne novou gramatiku na tabuli nebo na plátno a vysvětlí. Žáci si novou gramatiku zapisují a případné nejasnosti konzultují s vyučujícím. 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Inovace: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Prezentace pomocí PowerPointu je názorná, studenti lépe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pochopí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rozdíly mezi použitím jednotlivých členů. Zapojení audiovizuální techniky do výuky. 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8640"/>
            <a:ext cx="7488832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49075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u="sng" dirty="0" smtClean="0"/>
              <a:t>ARTIKEL</a:t>
            </a:r>
            <a:endParaRPr lang="cs-CZ" sz="66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err="1" smtClean="0"/>
              <a:t>Im</a:t>
            </a:r>
            <a:r>
              <a:rPr lang="cs-CZ" u="sng" dirty="0" smtClean="0"/>
              <a:t> </a:t>
            </a:r>
            <a:r>
              <a:rPr lang="cs-CZ" u="sng" dirty="0" err="1" smtClean="0"/>
              <a:t>Deutschen</a:t>
            </a:r>
            <a:r>
              <a:rPr lang="cs-CZ" u="sng" dirty="0" smtClean="0"/>
              <a:t> </a:t>
            </a:r>
            <a:r>
              <a:rPr lang="cs-CZ" u="sng" dirty="0" err="1" smtClean="0"/>
              <a:t>benutzt</a:t>
            </a:r>
            <a:r>
              <a:rPr lang="cs-CZ" u="sng" dirty="0" smtClean="0"/>
              <a:t> man</a:t>
            </a:r>
            <a:r>
              <a:rPr lang="cs-CZ" dirty="0" smtClean="0"/>
              <a:t>:</a:t>
            </a:r>
          </a:p>
          <a:p>
            <a:pPr>
              <a:buFont typeface="Wingdings" pitchFamily="2" charset="2"/>
              <a:buChar char="Ø"/>
            </a:pPr>
            <a:r>
              <a:rPr lang="cs-CZ" b="1" dirty="0" err="1" smtClean="0"/>
              <a:t>bestimmten</a:t>
            </a:r>
            <a:r>
              <a:rPr lang="cs-CZ" dirty="0" smtClean="0"/>
              <a:t> </a:t>
            </a:r>
            <a:r>
              <a:rPr lang="cs-CZ" b="1" dirty="0" err="1" smtClean="0"/>
              <a:t>Artikel</a:t>
            </a: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err="1" smtClean="0"/>
              <a:t>unbestimmten</a:t>
            </a:r>
            <a:r>
              <a:rPr lang="cs-CZ" dirty="0" smtClean="0"/>
              <a:t> </a:t>
            </a:r>
            <a:r>
              <a:rPr lang="cs-CZ" b="1" dirty="0" err="1" smtClean="0"/>
              <a:t>Artikel</a:t>
            </a: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(negativen </a:t>
            </a:r>
            <a:r>
              <a:rPr lang="cs-CZ" dirty="0" err="1" smtClean="0"/>
              <a:t>Artikel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V němčině se používá</a:t>
            </a:r>
            <a:r>
              <a:rPr lang="cs-CZ" dirty="0" smtClean="0"/>
              <a:t>: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člen</a:t>
            </a:r>
            <a:r>
              <a:rPr lang="cs-CZ" dirty="0" smtClean="0"/>
              <a:t> </a:t>
            </a:r>
            <a:r>
              <a:rPr lang="cs-CZ" b="1" dirty="0" smtClean="0"/>
              <a:t>určitý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člen</a:t>
            </a:r>
            <a:r>
              <a:rPr lang="cs-CZ" dirty="0" smtClean="0"/>
              <a:t> </a:t>
            </a:r>
            <a:r>
              <a:rPr lang="cs-CZ" b="1" dirty="0" smtClean="0"/>
              <a:t>neurčitý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(negativní člen)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Der </a:t>
            </a:r>
            <a:r>
              <a:rPr lang="cs-CZ" b="1" dirty="0" err="1" smtClean="0"/>
              <a:t>bestimmte</a:t>
            </a:r>
            <a:r>
              <a:rPr lang="cs-CZ" b="1" dirty="0" smtClean="0"/>
              <a:t> </a:t>
            </a:r>
            <a:r>
              <a:rPr lang="cs-CZ" b="1" dirty="0" err="1" smtClean="0"/>
              <a:t>artikel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benutzen</a:t>
            </a:r>
            <a:r>
              <a:rPr lang="cs-CZ" dirty="0" smtClean="0"/>
              <a:t> </a:t>
            </a:r>
            <a:r>
              <a:rPr lang="cs-CZ" dirty="0" err="1" smtClean="0"/>
              <a:t>bestimmten</a:t>
            </a:r>
            <a:r>
              <a:rPr lang="cs-CZ" dirty="0" smtClean="0"/>
              <a:t> </a:t>
            </a:r>
            <a:r>
              <a:rPr lang="cs-CZ" dirty="0" err="1" smtClean="0"/>
              <a:t>Artikel</a:t>
            </a:r>
            <a:r>
              <a:rPr lang="cs-CZ" dirty="0" smtClean="0"/>
              <a:t> </a:t>
            </a:r>
            <a:r>
              <a:rPr lang="cs-CZ" dirty="0" err="1" smtClean="0"/>
              <a:t>bei</a:t>
            </a:r>
            <a:r>
              <a:rPr lang="cs-CZ" dirty="0" smtClean="0"/>
              <a:t> den </a:t>
            </a:r>
            <a:r>
              <a:rPr lang="cs-CZ" dirty="0" err="1" smtClean="0"/>
              <a:t>Leuten</a:t>
            </a:r>
            <a:r>
              <a:rPr lang="cs-CZ" dirty="0" smtClean="0"/>
              <a:t>, </a:t>
            </a:r>
            <a:r>
              <a:rPr lang="cs-CZ" dirty="0" err="1" smtClean="0"/>
              <a:t>Sachen</a:t>
            </a:r>
            <a:r>
              <a:rPr lang="cs-CZ" dirty="0" smtClean="0"/>
              <a:t>, </a:t>
            </a:r>
            <a:r>
              <a:rPr lang="cs-CZ" dirty="0" err="1" smtClean="0"/>
              <a:t>Gegenständen</a:t>
            </a:r>
            <a:r>
              <a:rPr lang="cs-CZ" dirty="0" smtClean="0"/>
              <a:t>,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schon</a:t>
            </a:r>
            <a:r>
              <a:rPr lang="cs-CZ" dirty="0" smtClean="0"/>
              <a:t> </a:t>
            </a:r>
            <a:r>
              <a:rPr lang="cs-CZ" dirty="0" err="1" smtClean="0"/>
              <a:t>kennen</a:t>
            </a:r>
            <a:r>
              <a:rPr lang="cs-CZ" dirty="0" smtClean="0"/>
              <a:t>. Es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uns</a:t>
            </a:r>
            <a:r>
              <a:rPr lang="cs-CZ" dirty="0" smtClean="0"/>
              <a:t> </a:t>
            </a:r>
            <a:r>
              <a:rPr lang="cs-CZ" dirty="0" err="1" smtClean="0"/>
              <a:t>bekannte</a:t>
            </a:r>
            <a:r>
              <a:rPr lang="cs-CZ" dirty="0" smtClean="0"/>
              <a:t> </a:t>
            </a:r>
            <a:r>
              <a:rPr lang="cs-CZ" dirty="0" err="1" smtClean="0"/>
              <a:t>Angelegenheiten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Člen určitý používáme u lidí, věcí, předmětů, které již známe. Jsou to pro nás již známé záležitosti.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Die </a:t>
            </a:r>
            <a:r>
              <a:rPr lang="cs-CZ" u="sng" dirty="0" err="1" smtClean="0"/>
              <a:t>Form</a:t>
            </a:r>
            <a:r>
              <a:rPr lang="cs-CZ" u="sng" dirty="0" smtClean="0"/>
              <a:t> – forma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/>
              <a:t>Maskulinum:	DER</a:t>
            </a:r>
          </a:p>
          <a:p>
            <a:pPr>
              <a:buNone/>
            </a:pPr>
            <a:r>
              <a:rPr lang="cs-CZ" dirty="0" smtClean="0"/>
              <a:t>Femininum:		DIE</a:t>
            </a:r>
          </a:p>
          <a:p>
            <a:pPr>
              <a:buNone/>
            </a:pPr>
            <a:r>
              <a:rPr lang="cs-CZ" dirty="0" smtClean="0"/>
              <a:t>Neutrum:		DAS</a:t>
            </a:r>
          </a:p>
          <a:p>
            <a:pPr>
              <a:buNone/>
            </a:pPr>
            <a:r>
              <a:rPr lang="cs-CZ" dirty="0" err="1" smtClean="0"/>
              <a:t>Plural</a:t>
            </a:r>
            <a:r>
              <a:rPr lang="cs-CZ" dirty="0" smtClean="0"/>
              <a:t>:		DIE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Der </a:t>
            </a:r>
            <a:r>
              <a:rPr lang="cs-CZ" b="1" dirty="0" err="1" smtClean="0"/>
              <a:t>unbestimmte</a:t>
            </a:r>
            <a:r>
              <a:rPr lang="cs-CZ" b="1" dirty="0" smtClean="0"/>
              <a:t> </a:t>
            </a:r>
            <a:r>
              <a:rPr lang="cs-CZ" b="1" dirty="0" err="1" smtClean="0"/>
              <a:t>artikel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benutzen</a:t>
            </a:r>
            <a:r>
              <a:rPr lang="cs-CZ" dirty="0" smtClean="0"/>
              <a:t> </a:t>
            </a:r>
            <a:r>
              <a:rPr lang="cs-CZ" dirty="0" err="1" smtClean="0"/>
              <a:t>unbestimmten</a:t>
            </a:r>
            <a:r>
              <a:rPr lang="cs-CZ" dirty="0" smtClean="0"/>
              <a:t> </a:t>
            </a:r>
            <a:r>
              <a:rPr lang="cs-CZ" dirty="0" err="1" smtClean="0"/>
              <a:t>Artikel</a:t>
            </a:r>
            <a:r>
              <a:rPr lang="cs-CZ" dirty="0" smtClean="0"/>
              <a:t> </a:t>
            </a:r>
            <a:r>
              <a:rPr lang="cs-CZ" dirty="0" err="1" smtClean="0"/>
              <a:t>bei</a:t>
            </a:r>
            <a:r>
              <a:rPr lang="cs-CZ" dirty="0" smtClean="0"/>
              <a:t> den </a:t>
            </a:r>
            <a:r>
              <a:rPr lang="cs-CZ" dirty="0" err="1" smtClean="0"/>
              <a:t>Leuten</a:t>
            </a:r>
            <a:r>
              <a:rPr lang="cs-CZ" dirty="0" smtClean="0"/>
              <a:t>, </a:t>
            </a:r>
            <a:r>
              <a:rPr lang="cs-CZ" dirty="0" err="1" smtClean="0"/>
              <a:t>Sachen</a:t>
            </a:r>
            <a:r>
              <a:rPr lang="cs-CZ" dirty="0" smtClean="0"/>
              <a:t>, </a:t>
            </a:r>
            <a:r>
              <a:rPr lang="cs-CZ" dirty="0" err="1" smtClean="0"/>
              <a:t>Gegenständen</a:t>
            </a:r>
            <a:r>
              <a:rPr lang="cs-CZ" dirty="0" smtClean="0"/>
              <a:t>,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noch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kennen</a:t>
            </a:r>
            <a:r>
              <a:rPr lang="cs-CZ" dirty="0" smtClean="0"/>
              <a:t>. Es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uns</a:t>
            </a:r>
            <a:r>
              <a:rPr lang="cs-CZ" dirty="0" smtClean="0"/>
              <a:t> </a:t>
            </a:r>
            <a:r>
              <a:rPr lang="cs-CZ" dirty="0" err="1" smtClean="0"/>
              <a:t>ganz</a:t>
            </a:r>
            <a:r>
              <a:rPr lang="cs-CZ" dirty="0" smtClean="0"/>
              <a:t> </a:t>
            </a:r>
            <a:r>
              <a:rPr lang="cs-CZ" dirty="0" err="1" smtClean="0"/>
              <a:t>neue</a:t>
            </a:r>
            <a:r>
              <a:rPr lang="cs-CZ" dirty="0" smtClean="0"/>
              <a:t> </a:t>
            </a:r>
            <a:r>
              <a:rPr lang="cs-CZ" dirty="0" err="1" smtClean="0"/>
              <a:t>Informationen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Člen neurčitý používáme u lidí, věcí, předmětů, které ještě neznáme. Jsou to pro nás zcela první informace.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Die </a:t>
            </a:r>
            <a:r>
              <a:rPr lang="cs-CZ" u="sng" dirty="0" err="1" smtClean="0"/>
              <a:t>Form</a:t>
            </a:r>
            <a:r>
              <a:rPr lang="cs-CZ" u="sng" dirty="0" smtClean="0"/>
              <a:t> – forma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/>
              <a:t>Maskulinum:		EIN</a:t>
            </a:r>
          </a:p>
          <a:p>
            <a:pPr>
              <a:buNone/>
            </a:pPr>
            <a:r>
              <a:rPr lang="cs-CZ" dirty="0" smtClean="0"/>
              <a:t>Femininum:		EINE</a:t>
            </a:r>
          </a:p>
          <a:p>
            <a:pPr>
              <a:buNone/>
            </a:pPr>
            <a:r>
              <a:rPr lang="cs-CZ" dirty="0" smtClean="0"/>
              <a:t>Neutrum:		EIN</a:t>
            </a:r>
          </a:p>
          <a:p>
            <a:pPr>
              <a:buNone/>
            </a:pPr>
            <a:r>
              <a:rPr lang="cs-CZ" dirty="0" err="1" smtClean="0"/>
              <a:t>Plural</a:t>
            </a:r>
            <a:r>
              <a:rPr lang="cs-CZ" dirty="0" smtClean="0"/>
              <a:t>:			   -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Der negative </a:t>
            </a:r>
            <a:r>
              <a:rPr lang="cs-CZ" b="1" dirty="0" err="1" smtClean="0"/>
              <a:t>artikel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benutzen</a:t>
            </a:r>
            <a:r>
              <a:rPr lang="cs-CZ" dirty="0" smtClean="0"/>
              <a:t> negativen </a:t>
            </a:r>
            <a:r>
              <a:rPr lang="cs-CZ" dirty="0" err="1" smtClean="0"/>
              <a:t>Artikel</a:t>
            </a:r>
            <a:r>
              <a:rPr lang="cs-CZ" dirty="0" smtClean="0"/>
              <a:t>, </a:t>
            </a:r>
            <a:r>
              <a:rPr lang="cs-CZ" dirty="0" err="1" smtClean="0"/>
              <a:t>wenn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unbestimmten</a:t>
            </a:r>
            <a:r>
              <a:rPr lang="cs-CZ" dirty="0" smtClean="0"/>
              <a:t> </a:t>
            </a:r>
            <a:r>
              <a:rPr lang="cs-CZ" dirty="0" err="1" smtClean="0"/>
              <a:t>Artikel</a:t>
            </a:r>
            <a:r>
              <a:rPr lang="cs-CZ" dirty="0" smtClean="0"/>
              <a:t> </a:t>
            </a:r>
            <a:r>
              <a:rPr lang="cs-CZ" dirty="0" err="1" smtClean="0"/>
              <a:t>negieren</a:t>
            </a:r>
            <a:r>
              <a:rPr lang="cs-CZ" dirty="0" smtClean="0"/>
              <a:t> </a:t>
            </a:r>
            <a:r>
              <a:rPr lang="cs-CZ" dirty="0" err="1" smtClean="0"/>
              <a:t>wollen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Negativní člen používáme, když chceme negovat neurčitý člen.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Die </a:t>
            </a:r>
            <a:r>
              <a:rPr lang="cs-CZ" u="sng" dirty="0" err="1" smtClean="0"/>
              <a:t>Form</a:t>
            </a:r>
            <a:r>
              <a:rPr lang="cs-CZ" u="sng" dirty="0" smtClean="0"/>
              <a:t> – forma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/>
              <a:t>Maskulinum:	KEIN</a:t>
            </a:r>
          </a:p>
          <a:p>
            <a:pPr>
              <a:buNone/>
            </a:pPr>
            <a:r>
              <a:rPr lang="cs-CZ" dirty="0" smtClean="0"/>
              <a:t>Femininum:		KEINE</a:t>
            </a:r>
          </a:p>
          <a:p>
            <a:pPr>
              <a:buNone/>
            </a:pPr>
            <a:r>
              <a:rPr lang="cs-CZ" dirty="0" smtClean="0"/>
              <a:t>Neutrum:		KEIN</a:t>
            </a:r>
          </a:p>
          <a:p>
            <a:pPr>
              <a:buNone/>
            </a:pPr>
            <a:r>
              <a:rPr lang="cs-CZ" dirty="0" err="1" smtClean="0"/>
              <a:t>Plural</a:t>
            </a:r>
            <a:r>
              <a:rPr lang="cs-CZ" dirty="0" smtClean="0"/>
              <a:t>:		KEINE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93520"/>
                <a:gridCol w="1493520"/>
                <a:gridCol w="1493520"/>
                <a:gridCol w="1493520"/>
                <a:gridCol w="1493520"/>
              </a:tblGrid>
              <a:tr h="370840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maskulinum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femininum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neutrum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Plural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der </a:t>
                      </a:r>
                      <a:r>
                        <a:rPr lang="cs-CZ" sz="1600" dirty="0" err="1" smtClean="0"/>
                        <a:t>bestimmte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Artikel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DIE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der </a:t>
                      </a:r>
                      <a:r>
                        <a:rPr lang="cs-CZ" sz="1600" dirty="0" err="1" smtClean="0"/>
                        <a:t>unbestimmte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Artikel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EINE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-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der negative </a:t>
                      </a:r>
                      <a:r>
                        <a:rPr lang="cs-CZ" sz="1600" dirty="0" err="1" smtClean="0"/>
                        <a:t>Artikel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KEIN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KEINE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KEIN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KEINE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BEISPIELE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i="1" dirty="0" err="1" smtClean="0"/>
              <a:t>erste</a:t>
            </a:r>
            <a:r>
              <a:rPr lang="cs-CZ" i="1" dirty="0" smtClean="0"/>
              <a:t> </a:t>
            </a:r>
            <a:r>
              <a:rPr lang="cs-CZ" i="1" dirty="0" err="1" smtClean="0"/>
              <a:t>Information</a:t>
            </a:r>
            <a:r>
              <a:rPr lang="cs-CZ" i="1" dirty="0" smtClean="0"/>
              <a:t> – první informace</a:t>
            </a:r>
          </a:p>
          <a:p>
            <a:pPr>
              <a:buNone/>
            </a:pPr>
            <a:r>
              <a:rPr lang="cs-CZ" dirty="0" smtClean="0"/>
              <a:t>Dort </a:t>
            </a:r>
            <a:r>
              <a:rPr lang="cs-CZ" dirty="0" err="1" smtClean="0"/>
              <a:t>steht</a:t>
            </a:r>
            <a:r>
              <a:rPr lang="cs-CZ" dirty="0" smtClean="0"/>
              <a:t> </a:t>
            </a:r>
            <a:r>
              <a:rPr lang="cs-CZ" b="1" u="sng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Frau</a:t>
            </a:r>
            <a:r>
              <a:rPr lang="cs-CZ" dirty="0" smtClean="0"/>
              <a:t>!</a:t>
            </a:r>
          </a:p>
          <a:p>
            <a:pPr>
              <a:buFont typeface="Wingdings" pitchFamily="2" charset="2"/>
              <a:buChar char="v"/>
            </a:pPr>
            <a:r>
              <a:rPr lang="cs-CZ" i="1" dirty="0" err="1" smtClean="0"/>
              <a:t>jetzt</a:t>
            </a:r>
            <a:r>
              <a:rPr lang="cs-CZ" i="1" dirty="0" smtClean="0"/>
              <a:t> </a:t>
            </a:r>
            <a:r>
              <a:rPr lang="cs-CZ" i="1" dirty="0" err="1" smtClean="0"/>
              <a:t>wissen</a:t>
            </a:r>
            <a:r>
              <a:rPr lang="cs-CZ" i="1" dirty="0" smtClean="0"/>
              <a:t> </a:t>
            </a:r>
            <a:r>
              <a:rPr lang="cs-CZ" i="1" dirty="0" err="1" smtClean="0"/>
              <a:t>wir</a:t>
            </a:r>
            <a:r>
              <a:rPr lang="cs-CZ" i="1" dirty="0" smtClean="0"/>
              <a:t> </a:t>
            </a:r>
            <a:r>
              <a:rPr lang="cs-CZ" i="1" dirty="0" err="1" smtClean="0"/>
              <a:t>schon</a:t>
            </a:r>
            <a:r>
              <a:rPr lang="cs-CZ" i="1" dirty="0" smtClean="0"/>
              <a:t>, </a:t>
            </a:r>
            <a:r>
              <a:rPr lang="cs-CZ" i="1" dirty="0" err="1" smtClean="0"/>
              <a:t>von</a:t>
            </a:r>
            <a:r>
              <a:rPr lang="cs-CZ" i="1" dirty="0" smtClean="0"/>
              <a:t> </a:t>
            </a:r>
            <a:r>
              <a:rPr lang="cs-CZ" i="1" dirty="0" err="1" smtClean="0"/>
              <a:t>wem</a:t>
            </a:r>
            <a:r>
              <a:rPr lang="cs-CZ" i="1" dirty="0" smtClean="0"/>
              <a:t> </a:t>
            </a:r>
            <a:r>
              <a:rPr lang="cs-CZ" i="1" dirty="0" err="1" smtClean="0"/>
              <a:t>wir</a:t>
            </a:r>
            <a:r>
              <a:rPr lang="cs-CZ" i="1" dirty="0" smtClean="0"/>
              <a:t> </a:t>
            </a:r>
            <a:r>
              <a:rPr lang="cs-CZ" i="1" dirty="0" err="1" smtClean="0"/>
              <a:t>sprechen</a:t>
            </a:r>
            <a:r>
              <a:rPr lang="cs-CZ" i="1" dirty="0" smtClean="0"/>
              <a:t> – nyní již víme, o kom mluvíme</a:t>
            </a:r>
          </a:p>
          <a:p>
            <a:pPr>
              <a:buNone/>
            </a:pPr>
            <a:r>
              <a:rPr lang="cs-CZ" dirty="0" err="1" smtClean="0"/>
              <a:t>Kennst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b="1" u="sng" dirty="0" err="1" smtClean="0"/>
              <a:t>die</a:t>
            </a:r>
            <a:r>
              <a:rPr lang="cs-CZ" b="1" dirty="0" smtClean="0"/>
              <a:t> </a:t>
            </a:r>
            <a:r>
              <a:rPr lang="cs-CZ" dirty="0" err="1" smtClean="0"/>
              <a:t>Frau</a:t>
            </a:r>
            <a:r>
              <a:rPr lang="cs-CZ" dirty="0" smtClean="0"/>
              <a:t>?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i="1" dirty="0" err="1" smtClean="0"/>
              <a:t>erste</a:t>
            </a:r>
            <a:r>
              <a:rPr lang="cs-CZ" i="1" dirty="0" smtClean="0"/>
              <a:t> </a:t>
            </a:r>
            <a:r>
              <a:rPr lang="cs-CZ" i="1" dirty="0" err="1" smtClean="0"/>
              <a:t>Information</a:t>
            </a:r>
            <a:r>
              <a:rPr lang="cs-CZ" i="1" dirty="0" smtClean="0"/>
              <a:t> – první informace</a:t>
            </a:r>
          </a:p>
          <a:p>
            <a:pPr>
              <a:buNone/>
            </a:pPr>
            <a:r>
              <a:rPr lang="cs-CZ" dirty="0" smtClean="0"/>
              <a:t>Vor </a:t>
            </a:r>
            <a:r>
              <a:rPr lang="cs-CZ" dirty="0" err="1" smtClean="0"/>
              <a:t>unserem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r>
              <a:rPr lang="cs-CZ" dirty="0" smtClean="0"/>
              <a:t> </a:t>
            </a:r>
            <a:r>
              <a:rPr lang="cs-CZ" dirty="0" err="1" smtClean="0"/>
              <a:t>steht</a:t>
            </a:r>
            <a:r>
              <a:rPr lang="cs-CZ" dirty="0" smtClean="0"/>
              <a:t> </a:t>
            </a:r>
            <a:r>
              <a:rPr lang="cs-CZ" b="1" u="sng" dirty="0" err="1" smtClean="0"/>
              <a:t>ein</a:t>
            </a:r>
            <a:r>
              <a:rPr lang="cs-CZ" dirty="0" smtClean="0"/>
              <a:t> Auto, </a:t>
            </a:r>
            <a:r>
              <a:rPr lang="cs-CZ" dirty="0" err="1" smtClean="0"/>
              <a:t>aber</a:t>
            </a:r>
            <a:r>
              <a:rPr lang="cs-CZ" dirty="0" smtClean="0"/>
              <a:t> 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unser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i="1" dirty="0" err="1" smtClean="0"/>
              <a:t>jetzt</a:t>
            </a:r>
            <a:r>
              <a:rPr lang="cs-CZ" i="1" dirty="0" smtClean="0"/>
              <a:t> </a:t>
            </a:r>
            <a:r>
              <a:rPr lang="cs-CZ" i="1" dirty="0" err="1" smtClean="0"/>
              <a:t>wissen</a:t>
            </a:r>
            <a:r>
              <a:rPr lang="cs-CZ" i="1" dirty="0" smtClean="0"/>
              <a:t> </a:t>
            </a:r>
            <a:r>
              <a:rPr lang="cs-CZ" i="1" dirty="0" err="1" smtClean="0"/>
              <a:t>wir</a:t>
            </a:r>
            <a:r>
              <a:rPr lang="cs-CZ" i="1" dirty="0" smtClean="0"/>
              <a:t> </a:t>
            </a:r>
            <a:r>
              <a:rPr lang="cs-CZ" i="1" dirty="0" err="1" smtClean="0"/>
              <a:t>schon</a:t>
            </a:r>
            <a:r>
              <a:rPr lang="cs-CZ" i="1" dirty="0" smtClean="0"/>
              <a:t>, </a:t>
            </a:r>
            <a:r>
              <a:rPr lang="cs-CZ" i="1" dirty="0" err="1" smtClean="0"/>
              <a:t>wovon</a:t>
            </a:r>
            <a:r>
              <a:rPr lang="cs-CZ" i="1" dirty="0" smtClean="0"/>
              <a:t> </a:t>
            </a:r>
            <a:r>
              <a:rPr lang="cs-CZ" i="1" dirty="0" err="1" smtClean="0"/>
              <a:t>wir</a:t>
            </a:r>
            <a:r>
              <a:rPr lang="cs-CZ" i="1" dirty="0" smtClean="0"/>
              <a:t> </a:t>
            </a:r>
            <a:r>
              <a:rPr lang="cs-CZ" i="1" dirty="0" err="1" smtClean="0"/>
              <a:t>sprechen</a:t>
            </a:r>
            <a:r>
              <a:rPr lang="cs-CZ" i="1" dirty="0" smtClean="0"/>
              <a:t> – nyní již víme, o čem mluvíme</a:t>
            </a:r>
          </a:p>
          <a:p>
            <a:pPr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weiss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, </a:t>
            </a:r>
            <a:r>
              <a:rPr lang="cs-CZ" b="1" u="sng" dirty="0" err="1" smtClean="0"/>
              <a:t>das</a:t>
            </a:r>
            <a:r>
              <a:rPr lang="cs-CZ" dirty="0" smtClean="0"/>
              <a:t> Auto </a:t>
            </a:r>
            <a:r>
              <a:rPr lang="cs-CZ" dirty="0" err="1" smtClean="0"/>
              <a:t>gehört</a:t>
            </a:r>
            <a:r>
              <a:rPr lang="cs-CZ" dirty="0" smtClean="0"/>
              <a:t> </a:t>
            </a:r>
            <a:r>
              <a:rPr lang="cs-CZ" dirty="0" err="1" smtClean="0"/>
              <a:t>unseren</a:t>
            </a:r>
            <a:r>
              <a:rPr lang="cs-CZ" dirty="0" smtClean="0"/>
              <a:t> </a:t>
            </a:r>
            <a:r>
              <a:rPr lang="cs-CZ" dirty="0" err="1" smtClean="0"/>
              <a:t>Nachbarn</a:t>
            </a:r>
            <a:r>
              <a:rPr lang="cs-CZ" dirty="0" smtClean="0"/>
              <a:t>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BEISPIELE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i="1" dirty="0" err="1" smtClean="0"/>
              <a:t>erste</a:t>
            </a:r>
            <a:r>
              <a:rPr lang="cs-CZ" i="1" dirty="0" smtClean="0"/>
              <a:t> </a:t>
            </a:r>
            <a:r>
              <a:rPr lang="cs-CZ" i="1" dirty="0" err="1" smtClean="0"/>
              <a:t>Information</a:t>
            </a:r>
            <a:r>
              <a:rPr lang="cs-CZ" i="1" dirty="0" smtClean="0"/>
              <a:t> – první informace</a:t>
            </a:r>
          </a:p>
          <a:p>
            <a:pPr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aber</a:t>
            </a:r>
            <a:r>
              <a:rPr lang="cs-CZ" dirty="0" smtClean="0"/>
              <a:t> </a:t>
            </a:r>
            <a:r>
              <a:rPr lang="cs-CZ" b="1" u="sng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schöner</a:t>
            </a:r>
            <a:r>
              <a:rPr lang="cs-CZ" dirty="0" smtClean="0"/>
              <a:t> </a:t>
            </a:r>
            <a:r>
              <a:rPr lang="cs-CZ" dirty="0" err="1" smtClean="0"/>
              <a:t>Hund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i="1" dirty="0" err="1" smtClean="0"/>
              <a:t>wir</a:t>
            </a:r>
            <a:r>
              <a:rPr lang="cs-CZ" i="1" dirty="0" smtClean="0"/>
              <a:t> </a:t>
            </a:r>
            <a:r>
              <a:rPr lang="cs-CZ" i="1" dirty="0" err="1" smtClean="0"/>
              <a:t>möchten</a:t>
            </a:r>
            <a:r>
              <a:rPr lang="cs-CZ" i="1" dirty="0" smtClean="0"/>
              <a:t> </a:t>
            </a:r>
            <a:r>
              <a:rPr lang="cs-CZ" i="1" dirty="0" err="1" smtClean="0"/>
              <a:t>die</a:t>
            </a:r>
            <a:r>
              <a:rPr lang="cs-CZ" i="1" dirty="0" smtClean="0"/>
              <a:t> </a:t>
            </a:r>
            <a:r>
              <a:rPr lang="cs-CZ" i="1" dirty="0" err="1" smtClean="0"/>
              <a:t>erste</a:t>
            </a:r>
            <a:r>
              <a:rPr lang="cs-CZ" i="1" dirty="0" smtClean="0"/>
              <a:t> </a:t>
            </a:r>
            <a:r>
              <a:rPr lang="cs-CZ" i="1" dirty="0" err="1" smtClean="0"/>
              <a:t>Information</a:t>
            </a:r>
            <a:r>
              <a:rPr lang="cs-CZ" i="1" dirty="0" smtClean="0"/>
              <a:t> </a:t>
            </a:r>
            <a:r>
              <a:rPr lang="cs-CZ" i="1" dirty="0" err="1" smtClean="0"/>
              <a:t>widerlegen</a:t>
            </a:r>
            <a:r>
              <a:rPr lang="cs-CZ" i="1" dirty="0" smtClean="0"/>
              <a:t> – prvotní informaci chceme vyvrátit</a:t>
            </a:r>
          </a:p>
          <a:p>
            <a:pPr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b="1" u="sng" dirty="0" err="1" smtClean="0"/>
              <a:t>kein</a:t>
            </a:r>
            <a:r>
              <a:rPr lang="cs-CZ" dirty="0" smtClean="0"/>
              <a:t> </a:t>
            </a:r>
            <a:r>
              <a:rPr lang="cs-CZ" dirty="0" err="1" smtClean="0"/>
              <a:t>Hund</a:t>
            </a:r>
            <a:r>
              <a:rPr lang="cs-CZ" dirty="0" smtClean="0"/>
              <a:t>,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Hündin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i="1" dirty="0" err="1" smtClean="0"/>
              <a:t>erste</a:t>
            </a:r>
            <a:r>
              <a:rPr lang="cs-CZ" i="1" dirty="0" smtClean="0"/>
              <a:t> </a:t>
            </a:r>
            <a:r>
              <a:rPr lang="cs-CZ" i="1" dirty="0" err="1" smtClean="0"/>
              <a:t>Information</a:t>
            </a:r>
            <a:r>
              <a:rPr lang="cs-CZ" i="1" dirty="0" smtClean="0"/>
              <a:t> – první informace</a:t>
            </a:r>
          </a:p>
          <a:p>
            <a:pPr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b="1" u="sng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schöne</a:t>
            </a:r>
            <a:r>
              <a:rPr lang="cs-CZ" dirty="0" smtClean="0"/>
              <a:t> </a:t>
            </a:r>
            <a:r>
              <a:rPr lang="cs-CZ" dirty="0" err="1" smtClean="0"/>
              <a:t>Kette</a:t>
            </a:r>
            <a:r>
              <a:rPr lang="cs-CZ" dirty="0" smtClean="0"/>
              <a:t>,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 </a:t>
            </a:r>
            <a:r>
              <a:rPr lang="cs-CZ" dirty="0" err="1" smtClean="0"/>
              <a:t>Gold</a:t>
            </a:r>
            <a:r>
              <a:rPr lang="cs-CZ" dirty="0" smtClean="0"/>
              <a:t>?</a:t>
            </a:r>
          </a:p>
          <a:p>
            <a:pPr>
              <a:buFont typeface="Wingdings" pitchFamily="2" charset="2"/>
              <a:buChar char="v"/>
            </a:pPr>
            <a:r>
              <a:rPr lang="cs-CZ" i="1" dirty="0" err="1" smtClean="0"/>
              <a:t>Wir</a:t>
            </a:r>
            <a:r>
              <a:rPr lang="cs-CZ" i="1" dirty="0" smtClean="0"/>
              <a:t> </a:t>
            </a:r>
            <a:r>
              <a:rPr lang="cs-CZ" i="1" dirty="0" err="1" smtClean="0"/>
              <a:t>möchten</a:t>
            </a:r>
            <a:r>
              <a:rPr lang="cs-CZ" i="1" dirty="0" smtClean="0"/>
              <a:t> </a:t>
            </a:r>
            <a:r>
              <a:rPr lang="cs-CZ" i="1" dirty="0" err="1" smtClean="0"/>
              <a:t>die</a:t>
            </a:r>
            <a:r>
              <a:rPr lang="cs-CZ" i="1" dirty="0" smtClean="0"/>
              <a:t> </a:t>
            </a:r>
            <a:r>
              <a:rPr lang="cs-CZ" i="1" dirty="0" err="1" smtClean="0"/>
              <a:t>erste</a:t>
            </a:r>
            <a:r>
              <a:rPr lang="cs-CZ" i="1" dirty="0" smtClean="0"/>
              <a:t> </a:t>
            </a:r>
            <a:r>
              <a:rPr lang="cs-CZ" i="1" dirty="0" err="1" smtClean="0"/>
              <a:t>Information</a:t>
            </a:r>
            <a:r>
              <a:rPr lang="cs-CZ" i="1" dirty="0" smtClean="0"/>
              <a:t> </a:t>
            </a:r>
            <a:r>
              <a:rPr lang="cs-CZ" i="1" dirty="0" err="1" smtClean="0"/>
              <a:t>widerlegen</a:t>
            </a:r>
            <a:r>
              <a:rPr lang="cs-CZ" i="1" dirty="0" smtClean="0"/>
              <a:t> – prvotní informaci chceme vyvrátit</a:t>
            </a:r>
          </a:p>
          <a:p>
            <a:pPr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b="1" u="sng" dirty="0" err="1" smtClean="0"/>
              <a:t>keine</a:t>
            </a:r>
            <a:r>
              <a:rPr lang="cs-CZ" dirty="0" smtClean="0"/>
              <a:t> </a:t>
            </a:r>
            <a:r>
              <a:rPr lang="cs-CZ" dirty="0" err="1" smtClean="0"/>
              <a:t>goldene</a:t>
            </a:r>
            <a:r>
              <a:rPr lang="cs-CZ" dirty="0" smtClean="0"/>
              <a:t> </a:t>
            </a:r>
            <a:r>
              <a:rPr lang="cs-CZ" dirty="0" err="1" smtClean="0"/>
              <a:t>Kette</a:t>
            </a:r>
            <a:r>
              <a:rPr lang="cs-CZ" dirty="0" smtClean="0"/>
              <a:t>, es </a:t>
            </a:r>
            <a:r>
              <a:rPr lang="cs-CZ" dirty="0" err="1" smtClean="0"/>
              <a:t>sieht</a:t>
            </a:r>
            <a:r>
              <a:rPr lang="cs-CZ" dirty="0" smtClean="0"/>
              <a:t> </a:t>
            </a:r>
            <a:r>
              <a:rPr lang="cs-CZ" dirty="0" err="1" smtClean="0"/>
              <a:t>nur</a:t>
            </a:r>
            <a:r>
              <a:rPr lang="cs-CZ" dirty="0" smtClean="0"/>
              <a:t> </a:t>
            </a:r>
            <a:r>
              <a:rPr lang="cs-CZ" dirty="0" err="1" smtClean="0"/>
              <a:t>so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ÜBUNGEN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AutoNum type="arabicParenR"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weiss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, ob </a:t>
            </a:r>
            <a:r>
              <a:rPr lang="cs-CZ" dirty="0" err="1" smtClean="0"/>
              <a:t>er</a:t>
            </a:r>
            <a:r>
              <a:rPr lang="cs-CZ" dirty="0" smtClean="0"/>
              <a:t> _______ </a:t>
            </a:r>
            <a:r>
              <a:rPr lang="cs-CZ" dirty="0" err="1" smtClean="0"/>
              <a:t>Schwester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. –  </a:t>
            </a:r>
            <a:r>
              <a:rPr lang="cs-CZ" dirty="0" err="1" smtClean="0"/>
              <a:t>Hat</a:t>
            </a:r>
            <a:r>
              <a:rPr lang="cs-CZ" dirty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_______ </a:t>
            </a:r>
            <a:r>
              <a:rPr lang="cs-CZ" dirty="0" err="1" smtClean="0"/>
              <a:t>Schwester</a:t>
            </a:r>
            <a:r>
              <a:rPr lang="cs-CZ" dirty="0" smtClean="0"/>
              <a:t>? </a:t>
            </a:r>
            <a:r>
              <a:rPr lang="cs-CZ" dirty="0" err="1" smtClean="0"/>
              <a:t>Ja</a:t>
            </a:r>
            <a:r>
              <a:rPr lang="cs-CZ" dirty="0" smtClean="0"/>
              <a:t>, _______ </a:t>
            </a:r>
            <a:r>
              <a:rPr lang="cs-CZ" dirty="0" err="1" smtClean="0"/>
              <a:t>Schwester</a:t>
            </a:r>
            <a:r>
              <a:rPr lang="cs-CZ" dirty="0" smtClean="0"/>
              <a:t> </a:t>
            </a:r>
            <a:r>
              <a:rPr lang="cs-CZ" dirty="0" err="1" smtClean="0"/>
              <a:t>heisst</a:t>
            </a:r>
            <a:r>
              <a:rPr lang="cs-CZ" dirty="0" smtClean="0"/>
              <a:t> Anna.</a:t>
            </a:r>
          </a:p>
          <a:p>
            <a:pPr marL="457200" indent="-457200">
              <a:buAutoNum type="arabicParenR"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_______ </a:t>
            </a:r>
            <a:r>
              <a:rPr lang="cs-CZ" dirty="0" err="1" smtClean="0"/>
              <a:t>Hund</a:t>
            </a:r>
            <a:r>
              <a:rPr lang="cs-CZ" dirty="0" smtClean="0"/>
              <a:t>. _______ </a:t>
            </a:r>
            <a:r>
              <a:rPr lang="cs-CZ" dirty="0" err="1" smtClean="0"/>
              <a:t>Hund</a:t>
            </a:r>
            <a:r>
              <a:rPr lang="cs-CZ" dirty="0" smtClean="0"/>
              <a:t> </a:t>
            </a:r>
            <a:r>
              <a:rPr lang="cs-CZ" dirty="0" err="1" smtClean="0"/>
              <a:t>heisst</a:t>
            </a:r>
            <a:r>
              <a:rPr lang="cs-CZ" dirty="0" smtClean="0"/>
              <a:t> Don. –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habt</a:t>
            </a:r>
            <a:r>
              <a:rPr lang="cs-CZ" dirty="0" smtClean="0"/>
              <a:t> es gut,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leider</a:t>
            </a:r>
            <a:r>
              <a:rPr lang="cs-CZ" dirty="0" smtClean="0"/>
              <a:t> _______ </a:t>
            </a:r>
            <a:r>
              <a:rPr lang="cs-CZ" dirty="0" err="1" smtClean="0"/>
              <a:t>Hund</a:t>
            </a:r>
            <a:r>
              <a:rPr lang="cs-CZ" dirty="0" smtClean="0"/>
              <a:t>.</a:t>
            </a:r>
          </a:p>
          <a:p>
            <a:pPr marL="457200" indent="-457200">
              <a:buAutoNum type="arabicParenR"/>
            </a:pP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_______ </a:t>
            </a:r>
            <a:r>
              <a:rPr lang="cs-CZ" dirty="0" err="1" smtClean="0"/>
              <a:t>Haus</a:t>
            </a:r>
            <a:r>
              <a:rPr lang="cs-CZ" dirty="0" smtClean="0"/>
              <a:t> oder _______ </a:t>
            </a:r>
            <a:r>
              <a:rPr lang="cs-CZ" dirty="0" err="1" smtClean="0"/>
              <a:t>Wohnung</a:t>
            </a:r>
            <a:r>
              <a:rPr lang="cs-CZ" dirty="0" smtClean="0"/>
              <a:t>? -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_______ </a:t>
            </a:r>
            <a:r>
              <a:rPr lang="cs-CZ" dirty="0" err="1" smtClean="0"/>
              <a:t>Wohnung</a:t>
            </a:r>
            <a:r>
              <a:rPr lang="cs-CZ" dirty="0" smtClean="0"/>
              <a:t>,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wohnen</a:t>
            </a:r>
            <a:r>
              <a:rPr lang="cs-CZ" dirty="0" smtClean="0"/>
              <a:t> in _______ </a:t>
            </a:r>
            <a:r>
              <a:rPr lang="cs-CZ" dirty="0" err="1" smtClean="0"/>
              <a:t>Haus</a:t>
            </a:r>
            <a:r>
              <a:rPr lang="cs-CZ" dirty="0" smtClean="0"/>
              <a:t>. _______ </a:t>
            </a:r>
            <a:r>
              <a:rPr lang="cs-CZ" dirty="0" err="1" smtClean="0"/>
              <a:t>Haus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klein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steht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Rande der </a:t>
            </a:r>
            <a:r>
              <a:rPr lang="cs-CZ" dirty="0" err="1" smtClean="0"/>
              <a:t>Stadt</a:t>
            </a:r>
            <a:r>
              <a:rPr lang="cs-CZ" dirty="0" smtClean="0"/>
              <a:t>.</a:t>
            </a:r>
          </a:p>
          <a:p>
            <a:pPr marL="457200" indent="-457200">
              <a:buAutoNum type="arabicParenR"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sehr</a:t>
            </a:r>
            <a:r>
              <a:rPr lang="cs-CZ" dirty="0" smtClean="0"/>
              <a:t> </a:t>
            </a:r>
            <a:r>
              <a:rPr lang="cs-CZ" dirty="0" err="1" smtClean="0"/>
              <a:t>gute</a:t>
            </a:r>
            <a:r>
              <a:rPr lang="cs-CZ" dirty="0" smtClean="0"/>
              <a:t> </a:t>
            </a:r>
            <a:r>
              <a:rPr lang="cs-CZ" dirty="0" err="1" smtClean="0"/>
              <a:t>Freunde</a:t>
            </a:r>
            <a:r>
              <a:rPr lang="cs-CZ" dirty="0" smtClean="0"/>
              <a:t>. _______ </a:t>
            </a:r>
            <a:r>
              <a:rPr lang="cs-CZ" dirty="0" err="1" smtClean="0"/>
              <a:t>Freunde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sehr</a:t>
            </a:r>
            <a:r>
              <a:rPr lang="cs-CZ" dirty="0" smtClean="0"/>
              <a:t> </a:t>
            </a:r>
            <a:r>
              <a:rPr lang="cs-CZ" dirty="0" err="1" smtClean="0"/>
              <a:t>nett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besuchen</a:t>
            </a:r>
            <a:r>
              <a:rPr lang="cs-CZ" dirty="0" smtClean="0"/>
              <a:t> </a:t>
            </a:r>
            <a:r>
              <a:rPr lang="cs-CZ" dirty="0" err="1" smtClean="0"/>
              <a:t>uns</a:t>
            </a:r>
            <a:r>
              <a:rPr lang="cs-CZ" dirty="0" smtClean="0"/>
              <a:t> </a:t>
            </a:r>
            <a:r>
              <a:rPr lang="cs-CZ" dirty="0" err="1" smtClean="0"/>
              <a:t>ziemlich</a:t>
            </a:r>
            <a:r>
              <a:rPr lang="cs-CZ" dirty="0" smtClean="0"/>
              <a:t> </a:t>
            </a:r>
            <a:r>
              <a:rPr lang="cs-CZ" dirty="0" err="1" smtClean="0"/>
              <a:t>oft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3703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DIE LÖSUNG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AutoNum type="arabicParenR"/>
            </a:pPr>
            <a:r>
              <a:rPr lang="cs-CZ" dirty="0" err="1" smtClean="0"/>
              <a:t>eine</a:t>
            </a:r>
            <a:r>
              <a:rPr lang="cs-CZ" dirty="0" smtClean="0"/>
              <a:t>, </a:t>
            </a:r>
            <a:r>
              <a:rPr lang="cs-CZ" dirty="0" err="1" smtClean="0"/>
              <a:t>eine</a:t>
            </a:r>
            <a:r>
              <a:rPr lang="cs-CZ" dirty="0" smtClean="0"/>
              <a:t>, </a:t>
            </a:r>
            <a:r>
              <a:rPr lang="cs-CZ" dirty="0" err="1" smtClean="0"/>
              <a:t>die</a:t>
            </a:r>
            <a:endParaRPr lang="cs-CZ" dirty="0" smtClean="0"/>
          </a:p>
          <a:p>
            <a:pPr marL="457200" indent="-457200">
              <a:buAutoNum type="arabicParenR"/>
            </a:pPr>
            <a:r>
              <a:rPr lang="cs-CZ" dirty="0" err="1"/>
              <a:t>e</a:t>
            </a:r>
            <a:r>
              <a:rPr lang="cs-CZ" dirty="0" err="1" smtClean="0"/>
              <a:t>inen</a:t>
            </a:r>
            <a:r>
              <a:rPr lang="cs-CZ" dirty="0" smtClean="0"/>
              <a:t>, der, </a:t>
            </a:r>
            <a:r>
              <a:rPr lang="cs-CZ" dirty="0" err="1" smtClean="0"/>
              <a:t>keinen</a:t>
            </a:r>
            <a:endParaRPr lang="cs-CZ" dirty="0" smtClean="0"/>
          </a:p>
          <a:p>
            <a:pPr marL="457200" indent="-457200">
              <a:buAutoNum type="arabicParenR"/>
            </a:pPr>
            <a:r>
              <a:rPr lang="cs-CZ" dirty="0" err="1"/>
              <a:t>e</a:t>
            </a:r>
            <a:r>
              <a:rPr lang="cs-CZ" dirty="0" err="1" smtClean="0"/>
              <a:t>in</a:t>
            </a:r>
            <a:r>
              <a:rPr lang="cs-CZ" dirty="0" smtClean="0"/>
              <a:t>, </a:t>
            </a:r>
            <a:r>
              <a:rPr lang="cs-CZ" dirty="0" err="1" smtClean="0"/>
              <a:t>eine</a:t>
            </a:r>
            <a:r>
              <a:rPr lang="cs-CZ" dirty="0" smtClean="0"/>
              <a:t>, </a:t>
            </a:r>
            <a:r>
              <a:rPr lang="cs-CZ" dirty="0" err="1" smtClean="0"/>
              <a:t>keine</a:t>
            </a:r>
            <a:r>
              <a:rPr lang="cs-CZ" dirty="0" smtClean="0"/>
              <a:t>, </a:t>
            </a:r>
            <a:r>
              <a:rPr lang="cs-CZ" dirty="0" err="1" smtClean="0"/>
              <a:t>einem</a:t>
            </a:r>
            <a:r>
              <a:rPr lang="cs-CZ" dirty="0" smtClean="0"/>
              <a:t>, </a:t>
            </a:r>
            <a:r>
              <a:rPr lang="cs-CZ" dirty="0" err="1" smtClean="0"/>
              <a:t>das</a:t>
            </a:r>
            <a:endParaRPr lang="cs-CZ" dirty="0" smtClean="0"/>
          </a:p>
          <a:p>
            <a:pPr marL="457200" indent="-457200">
              <a:buAutoNum type="arabicParenR"/>
            </a:pPr>
            <a:r>
              <a:rPr lang="cs-CZ" dirty="0" err="1"/>
              <a:t>d</a:t>
            </a:r>
            <a:r>
              <a:rPr lang="cs-CZ" dirty="0" err="1" smtClean="0"/>
              <a:t>ie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75276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600" dirty="0"/>
              <a:t>DALLAPIAZZA, Rosa-Maria, VON JAN, Eduard, SCHÖNHERR, Til: </a:t>
            </a:r>
            <a:r>
              <a:rPr lang="cs-CZ" sz="1600" i="1" dirty="0" err="1"/>
              <a:t>Tangram</a:t>
            </a:r>
            <a:r>
              <a:rPr lang="cs-CZ" sz="1600" i="1" dirty="0"/>
              <a:t> </a:t>
            </a:r>
            <a:r>
              <a:rPr lang="cs-CZ" sz="1600" i="1" dirty="0" err="1"/>
              <a:t>aktuell</a:t>
            </a:r>
            <a:r>
              <a:rPr lang="cs-CZ" sz="1600" i="1" dirty="0"/>
              <a:t> 1, </a:t>
            </a:r>
            <a:r>
              <a:rPr lang="cs-CZ" sz="1600" i="1" dirty="0" err="1"/>
              <a:t>Lektion</a:t>
            </a:r>
            <a:r>
              <a:rPr lang="cs-CZ" sz="1600" i="1" dirty="0"/>
              <a:t> 1-4, </a:t>
            </a:r>
            <a:r>
              <a:rPr lang="cs-CZ" sz="1600" i="1" dirty="0" err="1"/>
              <a:t>Kursbuch</a:t>
            </a:r>
            <a:r>
              <a:rPr lang="cs-CZ" sz="1600" i="1" dirty="0"/>
              <a:t> + </a:t>
            </a:r>
            <a:r>
              <a:rPr lang="cs-CZ" sz="1600" i="1" dirty="0" err="1"/>
              <a:t>Arbeitsbuch</a:t>
            </a:r>
            <a:r>
              <a:rPr lang="cs-CZ" sz="1600" i="1" dirty="0"/>
              <a:t>, </a:t>
            </a:r>
            <a:r>
              <a:rPr lang="cs-CZ" sz="1600" dirty="0"/>
              <a:t>Max </a:t>
            </a:r>
            <a:r>
              <a:rPr lang="cs-CZ" sz="1600" dirty="0" err="1"/>
              <a:t>Hueber</a:t>
            </a:r>
            <a:r>
              <a:rPr lang="cs-CZ" sz="1600" dirty="0"/>
              <a:t> </a:t>
            </a:r>
            <a:r>
              <a:rPr lang="cs-CZ" sz="1600" dirty="0" err="1"/>
              <a:t>Verlag</a:t>
            </a:r>
            <a:r>
              <a:rPr lang="cs-CZ" sz="1600" dirty="0"/>
              <a:t>, </a:t>
            </a:r>
            <a:r>
              <a:rPr lang="cs-CZ" sz="1600" dirty="0" err="1"/>
              <a:t>Ismaning</a:t>
            </a:r>
            <a:r>
              <a:rPr lang="cs-CZ" sz="1600" dirty="0"/>
              <a:t>, </a:t>
            </a:r>
            <a:r>
              <a:rPr lang="cs-CZ" sz="1600" dirty="0" err="1"/>
              <a:t>Deutschland</a:t>
            </a:r>
            <a:r>
              <a:rPr lang="cs-CZ" sz="1600" dirty="0"/>
              <a:t>, 2004, ISBN 3-19-001801-4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/>
              <a:t>DUBOVÁ, Jarmila: </a:t>
            </a:r>
            <a:r>
              <a:rPr lang="cs-CZ" sz="1600" i="1" dirty="0"/>
              <a:t>Němčina – cvičebnice středoškolské gramatiky, </a:t>
            </a:r>
            <a:r>
              <a:rPr lang="cs-CZ" sz="1600" dirty="0"/>
              <a:t>nakladatelství Petra </a:t>
            </a:r>
            <a:r>
              <a:rPr lang="cs-CZ" sz="1600" dirty="0" err="1"/>
              <a:t>Velanová</a:t>
            </a:r>
            <a:r>
              <a:rPr lang="cs-CZ" sz="1600" dirty="0"/>
              <a:t>, Třebíč, 2009, ISBN 978-80-86873-10-7.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3634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90</TotalTime>
  <Words>556</Words>
  <Application>Microsoft Office PowerPoint</Application>
  <PresentationFormat>Předvádění na obrazovce (4:3)</PresentationFormat>
  <Paragraphs>108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Prezentace aplikace PowerPoint</vt:lpstr>
      <vt:lpstr>ARTIKEL</vt:lpstr>
      <vt:lpstr>Prezentace aplikace PowerPoint</vt:lpstr>
      <vt:lpstr>Der bestimmte artikel</vt:lpstr>
      <vt:lpstr>Der unbestimmte artikel</vt:lpstr>
      <vt:lpstr>Der negative artikel</vt:lpstr>
      <vt:lpstr>Prezentace aplikace PowerPoint</vt:lpstr>
      <vt:lpstr>BEISPIELE</vt:lpstr>
      <vt:lpstr>BEISPIELE</vt:lpstr>
      <vt:lpstr>ÜBUNGEN</vt:lpstr>
      <vt:lpstr>DIE LÖSUNG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ARTIKEL</dc:title>
  <dc:creator>OEM</dc:creator>
  <cp:lastModifiedBy>Jiří Veselý</cp:lastModifiedBy>
  <cp:revision>10</cp:revision>
  <dcterms:created xsi:type="dcterms:W3CDTF">2013-12-08T21:11:49Z</dcterms:created>
  <dcterms:modified xsi:type="dcterms:W3CDTF">2014-03-03T20:46:47Z</dcterms:modified>
</cp:coreProperties>
</file>