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A2A2DB5-0DD3-4CF4-A0B4-5276464407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78C8DC-6AFD-4DA4-AC90-2CB2331FFC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7" Type="http://schemas.openxmlformats.org/officeDocument/2006/relationships/image" Target="../media/image38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wmf"/><Relationship Id="rId5" Type="http://schemas.openxmlformats.org/officeDocument/2006/relationships/image" Target="../media/image36.jpeg"/><Relationship Id="rId4" Type="http://schemas.openxmlformats.org/officeDocument/2006/relationships/image" Target="../media/image3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wmf"/><Relationship Id="rId4" Type="http://schemas.openxmlformats.org/officeDocument/2006/relationships/image" Target="../media/image51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wmf"/><Relationship Id="rId4" Type="http://schemas.openxmlformats.org/officeDocument/2006/relationships/image" Target="../media/image55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16. 12. 2013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Kvalitní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výuka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VY_32_INOVACE_159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Mgr. Lenka Pávková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Kaufhaus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Německý jazyk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20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minut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Žáci aktivně použijí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tématickou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slovní zásobu, jsou schopni popsat a vysvětlit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jednotlivé pojmy. Orientují se v nákupním domě a při nejasnostech se dokáží zeptat.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počítač, projektor, psací potřeby pro studenty.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Vyučující promítne látku na plátno nebo na tabuli a se studenty probere látku, studenti se aktivně zapojují a konverzují. Píší si poznámky a úkoly do svých sešitů nebo si mohou zapisovat do počítačů. Úkoly zpracují písemně nebo ústně. Na tento DUM navazuje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VY_32_INOVACE_160.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lépe pochopí probíranou látku.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Mohou si ji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procvičit. Zapojení audiovizuální techniky do výuky. Mezipředmětové vztahy – občanská nauka. 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441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im</a:t>
            </a:r>
            <a:r>
              <a:rPr lang="cs-CZ" sz="6000" dirty="0" smtClean="0"/>
              <a:t> </a:t>
            </a:r>
            <a:r>
              <a:rPr lang="cs-CZ" sz="6000" dirty="0" err="1" smtClean="0"/>
              <a:t>kaufhaus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Warum</a:t>
            </a:r>
            <a:r>
              <a:rPr lang="cs-CZ" b="1" dirty="0" smtClean="0"/>
              <a:t> </a:t>
            </a:r>
            <a:r>
              <a:rPr lang="cs-CZ" b="1" dirty="0" err="1" smtClean="0"/>
              <a:t>gehen</a:t>
            </a:r>
            <a:r>
              <a:rPr lang="cs-CZ" b="1" dirty="0" smtClean="0"/>
              <a:t>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ins</a:t>
            </a:r>
            <a:r>
              <a:rPr lang="cs-CZ" b="1" dirty="0" smtClean="0"/>
              <a:t> </a:t>
            </a:r>
            <a:r>
              <a:rPr lang="cs-CZ" b="1" dirty="0" err="1" smtClean="0"/>
              <a:t>kaufhaus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wollen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bestellen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schauen</a:t>
            </a:r>
            <a:r>
              <a:rPr lang="cs-CZ" dirty="0" smtClean="0"/>
              <a:t>,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Ware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Kaufhaus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suchen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brauchen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Neues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abteilungen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kaufhaus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i="1" dirty="0" err="1" smtClean="0"/>
              <a:t>Sportabteilung</a:t>
            </a:r>
            <a:r>
              <a:rPr lang="cs-CZ" i="1" dirty="0" smtClean="0"/>
              <a:t> – </a:t>
            </a:r>
            <a:r>
              <a:rPr lang="cs-CZ" i="1" dirty="0" err="1" smtClean="0"/>
              <a:t>Möbelabteilung</a:t>
            </a:r>
            <a:r>
              <a:rPr lang="cs-CZ" i="1" dirty="0" smtClean="0"/>
              <a:t> – </a:t>
            </a:r>
            <a:r>
              <a:rPr lang="cs-CZ" i="1" dirty="0" err="1" smtClean="0"/>
              <a:t>Lederwaren</a:t>
            </a:r>
            <a:r>
              <a:rPr lang="cs-CZ" i="1" dirty="0" smtClean="0"/>
              <a:t> – </a:t>
            </a:r>
            <a:r>
              <a:rPr lang="cs-CZ" i="1" dirty="0" err="1" smtClean="0"/>
              <a:t>Zeitschriften</a:t>
            </a:r>
            <a:r>
              <a:rPr lang="cs-CZ" i="1" dirty="0" smtClean="0"/>
              <a:t> – Kosmetik – </a:t>
            </a:r>
            <a:r>
              <a:rPr lang="cs-CZ" i="1" dirty="0" err="1" smtClean="0"/>
              <a:t>Schreibwaren</a:t>
            </a:r>
            <a:r>
              <a:rPr lang="cs-CZ" i="1" dirty="0" smtClean="0"/>
              <a:t>  – </a:t>
            </a:r>
            <a:r>
              <a:rPr lang="cs-CZ" i="1" dirty="0" err="1" smtClean="0"/>
              <a:t>Spielwaren</a:t>
            </a:r>
            <a:r>
              <a:rPr lang="cs-CZ" i="1" dirty="0" smtClean="0"/>
              <a:t> – </a:t>
            </a:r>
            <a:r>
              <a:rPr lang="cs-CZ" i="1" dirty="0" err="1" smtClean="0"/>
              <a:t>Haushaltswaren</a:t>
            </a:r>
            <a:r>
              <a:rPr lang="cs-CZ" i="1" dirty="0" smtClean="0"/>
              <a:t> – </a:t>
            </a:r>
            <a:r>
              <a:rPr lang="cs-CZ" i="1" dirty="0" err="1" smtClean="0"/>
              <a:t>Elektronikabteilung</a:t>
            </a:r>
            <a:r>
              <a:rPr lang="cs-CZ" i="1" dirty="0" smtClean="0"/>
              <a:t> – </a:t>
            </a:r>
            <a:r>
              <a:rPr lang="cs-CZ" i="1" dirty="0" err="1" smtClean="0"/>
              <a:t>Bekleidung</a:t>
            </a:r>
            <a:r>
              <a:rPr lang="cs-CZ" i="1" dirty="0" smtClean="0"/>
              <a:t> – </a:t>
            </a:r>
            <a:r>
              <a:rPr lang="cs-CZ" i="1" dirty="0" err="1" smtClean="0"/>
              <a:t>Bücher</a:t>
            </a:r>
            <a:r>
              <a:rPr lang="cs-CZ" i="1" dirty="0" smtClean="0"/>
              <a:t> 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u="sng" dirty="0" err="1" smtClean="0"/>
              <a:t>Was</a:t>
            </a:r>
            <a:r>
              <a:rPr lang="cs-CZ" u="sng" dirty="0" smtClean="0"/>
              <a:t> </a:t>
            </a:r>
            <a:r>
              <a:rPr lang="cs-CZ" u="sng" dirty="0" err="1" smtClean="0"/>
              <a:t>passt</a:t>
            </a:r>
            <a:r>
              <a:rPr lang="cs-CZ" u="sng" dirty="0" smtClean="0"/>
              <a:t> </a:t>
            </a:r>
            <a:r>
              <a:rPr lang="cs-CZ" u="sng" dirty="0" err="1" smtClean="0"/>
              <a:t>zusammen</a:t>
            </a:r>
            <a:r>
              <a:rPr lang="cs-CZ" u="sng" dirty="0" smtClean="0"/>
              <a:t>?</a:t>
            </a:r>
          </a:p>
          <a:p>
            <a:pPr>
              <a:buNone/>
            </a:pPr>
            <a:r>
              <a:rPr lang="cs-CZ" dirty="0" smtClean="0"/>
              <a:t>oděvy – 			časopisy –</a:t>
            </a:r>
          </a:p>
          <a:p>
            <a:pPr>
              <a:buNone/>
            </a:pPr>
            <a:r>
              <a:rPr lang="cs-CZ" dirty="0" smtClean="0"/>
              <a:t>nábytek – 			papírnictví –</a:t>
            </a:r>
          </a:p>
          <a:p>
            <a:pPr>
              <a:buNone/>
            </a:pPr>
            <a:r>
              <a:rPr lang="cs-CZ" dirty="0" smtClean="0"/>
              <a:t>hračky – 			sport – </a:t>
            </a:r>
          </a:p>
          <a:p>
            <a:pPr>
              <a:buNone/>
            </a:pPr>
            <a:r>
              <a:rPr lang="cs-CZ" dirty="0" smtClean="0"/>
              <a:t>kožené zboží – 		knihy – </a:t>
            </a:r>
          </a:p>
          <a:p>
            <a:pPr>
              <a:buNone/>
            </a:pPr>
            <a:r>
              <a:rPr lang="cs-CZ" dirty="0" smtClean="0"/>
              <a:t>elektronika – 		domácí potřeby - </a:t>
            </a:r>
          </a:p>
          <a:p>
            <a:pPr>
              <a:buNone/>
            </a:pPr>
            <a:r>
              <a:rPr lang="cs-CZ" dirty="0" smtClean="0"/>
              <a:t>kosmetika –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u="sng" dirty="0" smtClean="0"/>
              <a:t>Die </a:t>
            </a:r>
            <a:r>
              <a:rPr lang="cs-CZ" u="sng" dirty="0" err="1" smtClean="0"/>
              <a:t>Lösung</a:t>
            </a:r>
            <a:r>
              <a:rPr lang="cs-CZ" u="sng" dirty="0" smtClean="0"/>
              <a:t>:</a:t>
            </a:r>
          </a:p>
          <a:p>
            <a:pPr>
              <a:buNone/>
            </a:pPr>
            <a:r>
              <a:rPr lang="cs-CZ" dirty="0" smtClean="0"/>
              <a:t>oděvy – 		</a:t>
            </a:r>
            <a:r>
              <a:rPr lang="cs-CZ" dirty="0" err="1" smtClean="0"/>
              <a:t>Bekleidung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nábytek – 		</a:t>
            </a:r>
            <a:r>
              <a:rPr lang="cs-CZ" dirty="0" err="1" smtClean="0"/>
              <a:t>Möbelabteilung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hračky – 		</a:t>
            </a:r>
            <a:r>
              <a:rPr lang="cs-CZ" dirty="0" err="1" smtClean="0"/>
              <a:t>Spielwaren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kožené zboží – 	</a:t>
            </a:r>
            <a:r>
              <a:rPr lang="cs-CZ" dirty="0" err="1" smtClean="0"/>
              <a:t>Lederwaren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elektronika – 		</a:t>
            </a:r>
            <a:r>
              <a:rPr lang="cs-CZ" dirty="0" err="1" smtClean="0"/>
              <a:t>Elektronikabteilung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kosmetika – 		Kosmetik</a:t>
            </a:r>
          </a:p>
          <a:p>
            <a:pPr>
              <a:buNone/>
            </a:pPr>
            <a:r>
              <a:rPr lang="cs-CZ" dirty="0" smtClean="0"/>
              <a:t>časopisy –		</a:t>
            </a:r>
            <a:r>
              <a:rPr lang="cs-CZ" dirty="0" err="1" smtClean="0"/>
              <a:t>Zeitschriften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papírnictví –		</a:t>
            </a:r>
            <a:r>
              <a:rPr lang="cs-CZ" dirty="0" err="1" smtClean="0"/>
              <a:t>Schreibwaren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sport –			</a:t>
            </a:r>
            <a:r>
              <a:rPr lang="cs-CZ" dirty="0" err="1" smtClean="0"/>
              <a:t>Sportabteilung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knihy –		</a:t>
            </a:r>
            <a:r>
              <a:rPr lang="cs-CZ" dirty="0" err="1" smtClean="0"/>
              <a:t>Bücher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domácí potřeby – 	</a:t>
            </a:r>
            <a:r>
              <a:rPr lang="cs-CZ" dirty="0" err="1" smtClean="0"/>
              <a:t>Haushaltswaren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wo</a:t>
            </a:r>
            <a:r>
              <a:rPr lang="cs-CZ" b="1" dirty="0" smtClean="0"/>
              <a:t> </a:t>
            </a:r>
            <a:r>
              <a:rPr lang="cs-CZ" b="1" dirty="0" err="1" smtClean="0"/>
              <a:t>kaufen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SPORTABTEILUNG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Fahrräder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Jogginganzüge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Sportgeräte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Schier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Sportschuhe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Fahrradhelm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Ball</a:t>
            </a:r>
            <a:r>
              <a:rPr lang="cs-CZ" dirty="0" smtClean="0"/>
              <a:t>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				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Z7SFF2RA\MM90039571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060848"/>
            <a:ext cx="952500" cy="809625"/>
          </a:xfrm>
          <a:prstGeom prst="rect">
            <a:avLst/>
          </a:prstGeom>
          <a:noFill/>
        </p:spPr>
      </p:pic>
      <p:pic>
        <p:nvPicPr>
          <p:cNvPr id="1027" name="Picture 3" descr="C:\Users\OEM\AppData\Local\Microsoft\Windows\Temporary Internet Files\Content.IE5\IWEMH49H\MC9003354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0859" y="2603754"/>
            <a:ext cx="1261181" cy="1041270"/>
          </a:xfrm>
          <a:prstGeom prst="rect">
            <a:avLst/>
          </a:prstGeom>
          <a:noFill/>
        </p:spPr>
      </p:pic>
      <p:pic>
        <p:nvPicPr>
          <p:cNvPr id="1028" name="Picture 4" descr="C:\Users\OEM\AppData\Local\Microsoft\Windows\Temporary Internet Files\Content.IE5\Z7SFF2RA\MC9004402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789039"/>
            <a:ext cx="1102370" cy="720081"/>
          </a:xfrm>
          <a:prstGeom prst="rect">
            <a:avLst/>
          </a:prstGeom>
          <a:noFill/>
        </p:spPr>
      </p:pic>
      <p:pic>
        <p:nvPicPr>
          <p:cNvPr id="1029" name="Picture 5" descr="C:\Users\OEM\AppData\Local\Microsoft\Windows\Temporary Internet Files\Content.IE5\3YWPWA3H\MM91000114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3861048"/>
            <a:ext cx="936104" cy="1224136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3" y="5085184"/>
            <a:ext cx="1440160" cy="97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MÖBELABTEILUNG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Betten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Bilder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Sessel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Sofas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Stehlampen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Teppiche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Stühle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Tische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b="1" u="sng" dirty="0"/>
          </a:p>
        </p:txBody>
      </p:sp>
      <p:pic>
        <p:nvPicPr>
          <p:cNvPr id="2050" name="Picture 2" descr="C:\Users\OEM\AppData\Local\Microsoft\Windows\Temporary Internet Files\Content.IE5\3YWPWA3H\MC9002151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092859"/>
            <a:ext cx="864096" cy="1264133"/>
          </a:xfrm>
          <a:prstGeom prst="rect">
            <a:avLst/>
          </a:prstGeom>
          <a:noFill/>
        </p:spPr>
      </p:pic>
      <p:pic>
        <p:nvPicPr>
          <p:cNvPr id="2051" name="Picture 3" descr="C:\Users\OEM\AppData\Local\Microsoft\Windows\Temporary Internet Files\Content.IE5\IWEMH49H\MP9004305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204865"/>
            <a:ext cx="1440160" cy="792087"/>
          </a:xfrm>
          <a:prstGeom prst="rect">
            <a:avLst/>
          </a:prstGeom>
          <a:noFill/>
        </p:spPr>
      </p:pic>
      <p:pic>
        <p:nvPicPr>
          <p:cNvPr id="2055" name="Picture 7" descr="C:\Users\OEM\AppData\Local\Microsoft\Windows\Temporary Internet Files\Content.IE5\3YWPWA3H\MC9002514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3" y="3645024"/>
            <a:ext cx="1368152" cy="1299826"/>
          </a:xfrm>
          <a:prstGeom prst="rect">
            <a:avLst/>
          </a:prstGeom>
          <a:noFill/>
        </p:spPr>
      </p:pic>
      <p:pic>
        <p:nvPicPr>
          <p:cNvPr id="2056" name="Picture 8" descr="C:\Users\OEM\AppData\Local\Microsoft\Windows\Temporary Internet Files\Content.IE5\3YWPWA3H\MC9002871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933056"/>
            <a:ext cx="1569267" cy="1211655"/>
          </a:xfrm>
          <a:prstGeom prst="rect">
            <a:avLst/>
          </a:prstGeom>
          <a:noFill/>
        </p:spPr>
      </p:pic>
      <p:pic>
        <p:nvPicPr>
          <p:cNvPr id="2057" name="Picture 9" descr="C:\Users\OEM\AppData\Local\Microsoft\Windows\Temporary Internet Files\Content.IE5\3YWPWA3H\MP90034147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5157192"/>
            <a:ext cx="136815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KOSMETIK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Shampoo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Seife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Parfürm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Toilettenpapier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Taschentücher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Creme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Zahnpasta</a:t>
            </a:r>
            <a:r>
              <a:rPr lang="cs-CZ" dirty="0" smtClean="0"/>
              <a:t>	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Zahnbürste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u="sng" dirty="0"/>
          </a:p>
        </p:txBody>
      </p:sp>
      <p:pic>
        <p:nvPicPr>
          <p:cNvPr id="3074" name="Picture 2" descr="C:\Users\OEM\AppData\Local\Microsoft\Windows\Temporary Internet Files\Content.IE5\O628YB2C\MC9002006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700808"/>
            <a:ext cx="1152128" cy="1008112"/>
          </a:xfrm>
          <a:prstGeom prst="rect">
            <a:avLst/>
          </a:prstGeom>
          <a:noFill/>
        </p:spPr>
      </p:pic>
      <p:pic>
        <p:nvPicPr>
          <p:cNvPr id="3075" name="Picture 3" descr="C:\Users\OEM\AppData\Local\Microsoft\Windows\Temporary Internet Files\Content.IE5\Z7SFF2RA\MC9004126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348880"/>
            <a:ext cx="1954209" cy="1098742"/>
          </a:xfrm>
          <a:prstGeom prst="rect">
            <a:avLst/>
          </a:prstGeom>
          <a:noFill/>
        </p:spPr>
      </p:pic>
      <p:pic>
        <p:nvPicPr>
          <p:cNvPr id="3076" name="Picture 4" descr="C:\Users\OEM\AppData\Local\Microsoft\Windows\Temporary Internet Files\Content.IE5\3YWPWA3H\MC900305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068960"/>
            <a:ext cx="1368152" cy="936104"/>
          </a:xfrm>
          <a:prstGeom prst="rect">
            <a:avLst/>
          </a:prstGeom>
          <a:noFill/>
        </p:spPr>
      </p:pic>
      <p:pic>
        <p:nvPicPr>
          <p:cNvPr id="3078" name="Picture 6" descr="C:\Users\OEM\AppData\Local\Microsoft\Windows\Temporary Internet Files\Content.IE5\O628YB2C\MC9004418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789040"/>
            <a:ext cx="1371600" cy="936104"/>
          </a:xfrm>
          <a:prstGeom prst="rect">
            <a:avLst/>
          </a:prstGeom>
          <a:noFill/>
        </p:spPr>
      </p:pic>
      <p:pic>
        <p:nvPicPr>
          <p:cNvPr id="3079" name="Picture 7" descr="C:\Users\OEM\AppData\Local\Microsoft\Windows\Temporary Internet Files\Content.IE5\IWEMH49H\MC9003710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509121"/>
            <a:ext cx="1602262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HAUSHALTSWAREN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Waschmaschine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Staubsauger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Kühlschrank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Computer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Mikrowelle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Stereoanlage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Trockner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Spülmaschine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9" name="Picture 3" descr="C:\Users\OEM\AppData\Local\Microsoft\Windows\Temporary Internet Files\Content.IE5\3YWPWA3H\MC9003910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72816"/>
            <a:ext cx="1159922" cy="1224136"/>
          </a:xfrm>
          <a:prstGeom prst="rect">
            <a:avLst/>
          </a:prstGeom>
          <a:noFill/>
        </p:spPr>
      </p:pic>
      <p:pic>
        <p:nvPicPr>
          <p:cNvPr id="4100" name="Picture 4" descr="C:\Users\OEM\AppData\Local\Microsoft\Windows\Temporary Internet Files\Content.IE5\O628YB2C\MC900332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636912"/>
            <a:ext cx="1381207" cy="936104"/>
          </a:xfrm>
          <a:prstGeom prst="rect">
            <a:avLst/>
          </a:prstGeom>
          <a:noFill/>
        </p:spPr>
      </p:pic>
      <p:pic>
        <p:nvPicPr>
          <p:cNvPr id="4101" name="Picture 5" descr="C:\Users\OEM\AppData\Local\Microsoft\Windows\Temporary Internet Files\Content.IE5\Z7SFF2RA\MC9003707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068960"/>
            <a:ext cx="864096" cy="1440160"/>
          </a:xfrm>
          <a:prstGeom prst="rect">
            <a:avLst/>
          </a:prstGeom>
          <a:noFill/>
        </p:spPr>
      </p:pic>
      <p:pic>
        <p:nvPicPr>
          <p:cNvPr id="4102" name="Picture 6" descr="C:\Users\OEM\AppData\Local\Microsoft\Windows\Temporary Internet Files\Content.IE5\IWEMH49H\MC9003111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789039"/>
            <a:ext cx="1440160" cy="864097"/>
          </a:xfrm>
          <a:prstGeom prst="rect">
            <a:avLst/>
          </a:prstGeom>
          <a:noFill/>
        </p:spPr>
      </p:pic>
      <p:pic>
        <p:nvPicPr>
          <p:cNvPr id="4103" name="Picture 7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725144"/>
            <a:ext cx="1296144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/>
              <a:t>BEKLEIDUNG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Kleider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Anzüge</a:t>
            </a:r>
            <a:r>
              <a:rPr lang="cs-CZ" dirty="0" smtClean="0"/>
              <a:t>		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Hemden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Pullover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T-</a:t>
            </a:r>
            <a:r>
              <a:rPr lang="cs-CZ" dirty="0" err="1" smtClean="0"/>
              <a:t>shirts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Unterwäsche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Mäntel</a:t>
            </a:r>
            <a:r>
              <a:rPr lang="cs-CZ" dirty="0" smtClean="0"/>
              <a:t> 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Mützen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Socken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5122" name="Picture 2" descr="C:\Users\OEM\AppData\Local\Microsoft\Windows\Temporary Internet Files\Content.IE5\Z7SFF2RA\MP9004230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916832"/>
            <a:ext cx="1584176" cy="1296144"/>
          </a:xfrm>
          <a:prstGeom prst="rect">
            <a:avLst/>
          </a:prstGeom>
          <a:noFill/>
        </p:spPr>
      </p:pic>
      <p:pic>
        <p:nvPicPr>
          <p:cNvPr id="5123" name="Picture 3" descr="C:\Users\OEM\AppData\Local\Microsoft\Windows\Temporary Internet Files\Content.IE5\IWEMH49H\MC9004344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060848"/>
            <a:ext cx="1086619" cy="1296144"/>
          </a:xfrm>
          <a:prstGeom prst="rect">
            <a:avLst/>
          </a:prstGeom>
          <a:noFill/>
        </p:spPr>
      </p:pic>
      <p:pic>
        <p:nvPicPr>
          <p:cNvPr id="5124" name="Picture 4" descr="C:\Users\OEM\AppData\Local\Microsoft\Windows\Temporary Internet Files\Content.IE5\3YWPWA3H\MC9003601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717032"/>
            <a:ext cx="1152128" cy="1228962"/>
          </a:xfrm>
          <a:prstGeom prst="rect">
            <a:avLst/>
          </a:prstGeom>
          <a:noFill/>
        </p:spPr>
      </p:pic>
      <p:pic>
        <p:nvPicPr>
          <p:cNvPr id="5125" name="Picture 5" descr="C:\Users\OEM\AppData\Local\Microsoft\Windows\Temporary Internet Files\Content.IE5\O628YB2C\MC9004078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9" y="3645025"/>
            <a:ext cx="936104" cy="1152128"/>
          </a:xfrm>
          <a:prstGeom prst="rect">
            <a:avLst/>
          </a:prstGeom>
          <a:noFill/>
        </p:spPr>
      </p:pic>
      <p:pic>
        <p:nvPicPr>
          <p:cNvPr id="5126" name="Picture 6" descr="C:\Users\OEM\AppData\Local\Microsoft\Windows\Temporary Internet Files\Content.IE5\Z7SFF2RA\MC90030481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5013176"/>
            <a:ext cx="922630" cy="8494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SCHREIBWAREN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Hefte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Kugelschreiber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bunte</a:t>
            </a:r>
            <a:r>
              <a:rPr lang="cs-CZ" dirty="0" smtClean="0"/>
              <a:t> </a:t>
            </a:r>
            <a:r>
              <a:rPr lang="cs-CZ" dirty="0" err="1" smtClean="0"/>
              <a:t>Papiere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Buntstifte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Briefpapiere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Filzstifte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Pinsel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		</a:t>
            </a:r>
            <a:endParaRPr lang="cs-CZ" dirty="0"/>
          </a:p>
        </p:txBody>
      </p:sp>
      <p:pic>
        <p:nvPicPr>
          <p:cNvPr id="6146" name="Picture 2" descr="C:\Users\OEM\AppData\Local\Microsoft\Windows\Temporary Internet Files\Content.IE5\3YWPWA3H\MC9003055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060848"/>
            <a:ext cx="963091" cy="1050644"/>
          </a:xfrm>
          <a:prstGeom prst="rect">
            <a:avLst/>
          </a:prstGeom>
          <a:noFill/>
        </p:spPr>
      </p:pic>
      <p:pic>
        <p:nvPicPr>
          <p:cNvPr id="6147" name="Picture 3" descr="C:\Users\OEM\AppData\Local\Microsoft\Windows\Temporary Internet Files\Content.IE5\Z7SFF2RA\MC9004118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988840"/>
            <a:ext cx="782540" cy="1694087"/>
          </a:xfrm>
          <a:prstGeom prst="rect">
            <a:avLst/>
          </a:prstGeom>
          <a:noFill/>
        </p:spPr>
      </p:pic>
      <p:pic>
        <p:nvPicPr>
          <p:cNvPr id="6148" name="Picture 4" descr="C:\Users\OEM\AppData\Local\Microsoft\Windows\Temporary Internet Files\Content.IE5\3YWPWA3H\MP9004011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573016"/>
            <a:ext cx="1440160" cy="984512"/>
          </a:xfrm>
          <a:prstGeom prst="rect">
            <a:avLst/>
          </a:prstGeom>
          <a:noFill/>
        </p:spPr>
      </p:pic>
      <p:pic>
        <p:nvPicPr>
          <p:cNvPr id="6149" name="Picture 5" descr="C:\Users\OEM\AppData\Local\Microsoft\Windows\Temporary Internet Files\Content.IE5\IWEMH49H\MP9003415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149080"/>
            <a:ext cx="1684784" cy="1016512"/>
          </a:xfrm>
          <a:prstGeom prst="rect">
            <a:avLst/>
          </a:prstGeom>
          <a:noFill/>
        </p:spPr>
      </p:pic>
      <p:pic>
        <p:nvPicPr>
          <p:cNvPr id="6150" name="Picture 6" descr="C:\Users\OEM\AppData\Local\Microsoft\Windows\Temporary Internet Files\Content.IE5\O628YB2C\MC90005490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4653136"/>
            <a:ext cx="1520063" cy="10645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SPIELWAREN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Puppe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Autos</a:t>
            </a:r>
            <a:r>
              <a:rPr lang="cs-CZ" dirty="0" smtClean="0"/>
              <a:t>	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Baukasten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Lego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Brettspiele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Kinderwagen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Ritter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Spielzeugeisenbahn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7170" name="Picture 2" descr="C:\Users\OEM\AppData\Local\Microsoft\Windows\Temporary Internet Files\Content.IE5\O628YB2C\MC9002816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700808"/>
            <a:ext cx="1152128" cy="1224136"/>
          </a:xfrm>
          <a:prstGeom prst="rect">
            <a:avLst/>
          </a:prstGeom>
          <a:noFill/>
        </p:spPr>
      </p:pic>
      <p:pic>
        <p:nvPicPr>
          <p:cNvPr id="717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916833"/>
            <a:ext cx="1470589" cy="864096"/>
          </a:xfrm>
          <a:prstGeom prst="rect">
            <a:avLst/>
          </a:prstGeom>
          <a:noFill/>
        </p:spPr>
      </p:pic>
      <p:pic>
        <p:nvPicPr>
          <p:cNvPr id="7172" name="Picture 4" descr="C:\Users\OEM\AppData\Local\Microsoft\Windows\Temporary Internet Files\Content.IE5\Z7SFF2RA\MC9004247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65537" y="3356992"/>
            <a:ext cx="1338511" cy="573658"/>
          </a:xfrm>
          <a:prstGeom prst="rect">
            <a:avLst/>
          </a:prstGeom>
          <a:noFill/>
        </p:spPr>
      </p:pic>
      <p:pic>
        <p:nvPicPr>
          <p:cNvPr id="7175" name="Picture 7" descr="C:\Users\OEM\AppData\Local\Microsoft\Windows\Temporary Internet Files\Content.IE5\O628YB2C\MP9003416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212976"/>
            <a:ext cx="1368152" cy="936104"/>
          </a:xfrm>
          <a:prstGeom prst="rect">
            <a:avLst/>
          </a:prstGeom>
          <a:noFill/>
        </p:spPr>
      </p:pic>
      <p:pic>
        <p:nvPicPr>
          <p:cNvPr id="7176" name="Picture 8" descr="C:\Users\OEM\AppData\Local\Microsoft\Windows\Temporary Internet Files\Content.IE5\3YWPWA3H\MC9004159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4221088"/>
            <a:ext cx="1224136" cy="936104"/>
          </a:xfrm>
          <a:prstGeom prst="rect">
            <a:avLst/>
          </a:prstGeom>
          <a:noFill/>
        </p:spPr>
      </p:pic>
      <p:pic>
        <p:nvPicPr>
          <p:cNvPr id="7177" name="Picture 9" descr="C:\Users\OEM\AppData\Local\Microsoft\Windows\Temporary Internet Files\Content.IE5\Z7SFF2RA\MC9003055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869160"/>
            <a:ext cx="1226218" cy="11331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LEDERWAREN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Geldtasche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Handasche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Gürtel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Koffer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Schuhe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Sakko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Jacke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Handschuhe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8195" name="Picture 3" descr="C:\Users\OEM\AppData\Local\Microsoft\Windows\Temporary Internet Files\Content.IE5\Z7SFF2RA\MC9003605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060849"/>
            <a:ext cx="1224136" cy="720080"/>
          </a:xfrm>
          <a:prstGeom prst="rect">
            <a:avLst/>
          </a:prstGeom>
          <a:noFill/>
        </p:spPr>
      </p:pic>
      <p:pic>
        <p:nvPicPr>
          <p:cNvPr id="8196" name="Picture 4" descr="C:\Users\OEM\AppData\Local\Microsoft\Windows\Temporary Internet Files\Content.IE5\O628YB2C\MC9003401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204865"/>
            <a:ext cx="1436071" cy="1152128"/>
          </a:xfrm>
          <a:prstGeom prst="rect">
            <a:avLst/>
          </a:prstGeom>
          <a:noFill/>
        </p:spPr>
      </p:pic>
      <p:pic>
        <p:nvPicPr>
          <p:cNvPr id="8197" name="Picture 5" descr="C:\Users\OEM\AppData\Local\Microsoft\Windows\Temporary Internet Files\Content.IE5\IWEMH49H\MC9001133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212976"/>
            <a:ext cx="1224136" cy="648072"/>
          </a:xfrm>
          <a:prstGeom prst="rect">
            <a:avLst/>
          </a:prstGeom>
          <a:noFill/>
        </p:spPr>
      </p:pic>
      <p:pic>
        <p:nvPicPr>
          <p:cNvPr id="8200" name="Picture 8" descr="C:\Users\OEM\AppData\Local\Microsoft\Windows\Temporary Internet Files\Content.IE5\IWEMH49H\MC9003601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149080"/>
            <a:ext cx="1219818" cy="1150553"/>
          </a:xfrm>
          <a:prstGeom prst="rect">
            <a:avLst/>
          </a:prstGeom>
          <a:noFill/>
        </p:spPr>
      </p:pic>
      <p:pic>
        <p:nvPicPr>
          <p:cNvPr id="8203" name="Picture 11" descr="C:\Users\OEM\AppData\Local\Microsoft\Windows\Temporary Internet Files\Content.IE5\O628YB2C\MP90038733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4725144"/>
            <a:ext cx="1900808" cy="14485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84784"/>
            <a:ext cx="7467600" cy="4873752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ELEKTRONIKABTEILUNG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Kochkanne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Kaffeemaschine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Föhn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Handy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Fernseher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DVD				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CD-</a:t>
            </a:r>
            <a:r>
              <a:rPr lang="cs-CZ" dirty="0" err="1" smtClean="0"/>
              <a:t>Player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Bügeleisen</a:t>
            </a:r>
            <a:r>
              <a:rPr lang="cs-CZ" dirty="0" smtClean="0"/>
              <a:t> 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9218" name="Picture 2" descr="C:\Users\OEM\AppData\Local\Microsoft\Windows\Temporary Internet Files\Content.IE5\O628YB2C\MC900332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204864"/>
            <a:ext cx="1259137" cy="864096"/>
          </a:xfrm>
          <a:prstGeom prst="rect">
            <a:avLst/>
          </a:prstGeom>
          <a:noFill/>
        </p:spPr>
      </p:pic>
      <p:pic>
        <p:nvPicPr>
          <p:cNvPr id="9219" name="Picture 3" descr="C:\Users\OEM\AppData\Local\Microsoft\Windows\Temporary Internet Files\Content.IE5\IWEMH49H\MC900332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204864"/>
            <a:ext cx="1162440" cy="1152128"/>
          </a:xfrm>
          <a:prstGeom prst="rect">
            <a:avLst/>
          </a:prstGeom>
          <a:noFill/>
        </p:spPr>
      </p:pic>
      <p:pic>
        <p:nvPicPr>
          <p:cNvPr id="9220" name="Picture 4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212976"/>
            <a:ext cx="1527108" cy="1008113"/>
          </a:xfrm>
          <a:prstGeom prst="rect">
            <a:avLst/>
          </a:prstGeom>
          <a:noFill/>
        </p:spPr>
      </p:pic>
      <p:pic>
        <p:nvPicPr>
          <p:cNvPr id="9221" name="Picture 5" descr="C:\Users\OEM\AppData\Local\Microsoft\Windows\Temporary Internet Files\Content.IE5\3YWPWA3H\MC9004360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645024"/>
            <a:ext cx="1337444" cy="936104"/>
          </a:xfrm>
          <a:prstGeom prst="rect">
            <a:avLst/>
          </a:prstGeom>
          <a:noFill/>
        </p:spPr>
      </p:pic>
      <p:pic>
        <p:nvPicPr>
          <p:cNvPr id="9222" name="Picture 6" descr="C:\Users\OEM\AppData\Local\Microsoft\Windows\Temporary Internet Files\Content.IE5\3YWPWA3H\MC9003606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509120"/>
            <a:ext cx="1831543" cy="9372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BÜCHER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Kinderbücher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Bilderbücher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Sagenbücher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Scifi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Krimi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Romane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Kochbücher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Wörterbücher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</a:p>
        </p:txBody>
      </p:sp>
      <p:pic>
        <p:nvPicPr>
          <p:cNvPr id="10244" name="Picture 4" descr="C:\Users\OEM\AppData\Local\Microsoft\Windows\Temporary Internet Files\Content.IE5\IWEMH49H\MP9004423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772816"/>
            <a:ext cx="1800200" cy="1224136"/>
          </a:xfrm>
          <a:prstGeom prst="rect">
            <a:avLst/>
          </a:prstGeom>
          <a:noFill/>
        </p:spPr>
      </p:pic>
      <p:pic>
        <p:nvPicPr>
          <p:cNvPr id="10245" name="Picture 5" descr="C:\Users\OEM\AppData\Local\Microsoft\Windows\Temporary Internet Files\Content.IE5\3YWPWA3H\MC9000193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564904"/>
            <a:ext cx="1512168" cy="1440159"/>
          </a:xfrm>
          <a:prstGeom prst="rect">
            <a:avLst/>
          </a:prstGeom>
          <a:noFill/>
        </p:spPr>
      </p:pic>
      <p:pic>
        <p:nvPicPr>
          <p:cNvPr id="10246" name="Picture 6" descr="C:\Users\OEM\AppData\Local\Microsoft\Windows\Temporary Internet Files\Content.IE5\IWEMH49H\MC9002903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573016"/>
            <a:ext cx="1728192" cy="1440160"/>
          </a:xfrm>
          <a:prstGeom prst="rect">
            <a:avLst/>
          </a:prstGeom>
          <a:noFill/>
        </p:spPr>
      </p:pic>
      <p:pic>
        <p:nvPicPr>
          <p:cNvPr id="10247" name="Picture 7" descr="C:\Users\OEM\AppData\Local\Microsoft\Windows\Temporary Internet Files\Content.IE5\O628YB2C\MC9002371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4221088"/>
            <a:ext cx="1016257" cy="13488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ZEITSCHRIFTEN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Zeitungen</a:t>
            </a:r>
            <a:r>
              <a:rPr lang="cs-CZ" dirty="0" smtClean="0"/>
              <a:t>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Zeitschriften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Kinderzeitschriften</a:t>
            </a:r>
            <a:r>
              <a:rPr lang="cs-CZ" dirty="0" smtClean="0"/>
              <a:t>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Rubbellos</a:t>
            </a:r>
            <a:r>
              <a:rPr lang="cs-CZ" dirty="0" smtClean="0"/>
              <a:t>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Zigaretten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Briefmarken</a:t>
            </a:r>
            <a:r>
              <a:rPr lang="cs-CZ" dirty="0" smtClean="0"/>
              <a:t>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Kreuzworträtsel</a:t>
            </a:r>
            <a:r>
              <a:rPr lang="cs-CZ" dirty="0" smtClean="0"/>
              <a:t> 				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usw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1266" name="Picture 2" descr="C:\Users\OEM\AppData\Local\Microsoft\Windows\Temporary Internet Files\Content.IE5\3YWPWA3H\MP9003853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772816"/>
            <a:ext cx="1584176" cy="1008112"/>
          </a:xfrm>
          <a:prstGeom prst="rect">
            <a:avLst/>
          </a:prstGeom>
          <a:noFill/>
        </p:spPr>
      </p:pic>
      <p:pic>
        <p:nvPicPr>
          <p:cNvPr id="11267" name="Picture 3" descr="C:\Users\OEM\AppData\Local\Microsoft\Windows\Temporary Internet Files\Content.IE5\3YWPWA3H\MP9003853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420888"/>
            <a:ext cx="1368152" cy="1512168"/>
          </a:xfrm>
          <a:prstGeom prst="rect">
            <a:avLst/>
          </a:prstGeom>
          <a:noFill/>
        </p:spPr>
      </p:pic>
      <p:pic>
        <p:nvPicPr>
          <p:cNvPr id="11269" name="Picture 5" descr="C:\Users\OEM\AppData\Local\Microsoft\Windows\Temporary Internet Files\Content.IE5\IWEMH49H\MC9003243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356992"/>
            <a:ext cx="1296144" cy="1008112"/>
          </a:xfrm>
          <a:prstGeom prst="rect">
            <a:avLst/>
          </a:prstGeom>
          <a:noFill/>
        </p:spPr>
      </p:pic>
      <p:pic>
        <p:nvPicPr>
          <p:cNvPr id="11270" name="Picture 6" descr="C:\Users\OEM\AppData\Local\Microsoft\Windows\Temporary Internet Files\Content.IE5\Z7SFF2RA\MC9002873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4509120"/>
            <a:ext cx="1661311" cy="11844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Was</a:t>
            </a:r>
            <a:r>
              <a:rPr lang="cs-CZ" b="1" dirty="0" smtClean="0"/>
              <a:t> machen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Kaufhaus</a:t>
            </a:r>
            <a:r>
              <a:rPr lang="cs-CZ" b="1" dirty="0" smtClean="0"/>
              <a:t>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b="1" dirty="0" smtClean="0"/>
              <a:t>der </a:t>
            </a:r>
            <a:r>
              <a:rPr lang="cs-CZ" b="1" dirty="0" err="1" smtClean="0"/>
              <a:t>Eintritt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treten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Kaufhaus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nehmen</a:t>
            </a:r>
            <a:r>
              <a:rPr lang="cs-CZ" dirty="0" smtClean="0"/>
              <a:t> den </a:t>
            </a:r>
            <a:r>
              <a:rPr lang="cs-CZ" dirty="0" err="1" smtClean="0"/>
              <a:t>Einkaufskorb</a:t>
            </a:r>
            <a:endParaRPr lang="cs-CZ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wählen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Ware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endParaRPr lang="cs-CZ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Kasse</a:t>
            </a:r>
            <a:endParaRPr lang="cs-CZ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bezahlen</a:t>
            </a:r>
            <a:endParaRPr lang="cs-CZ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Sachen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Einkaufstasche</a:t>
            </a:r>
            <a:endParaRPr lang="cs-CZ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verlassen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/>
              <a:t>d</a:t>
            </a:r>
            <a:r>
              <a:rPr lang="cs-CZ" b="1" dirty="0" smtClean="0"/>
              <a:t>er </a:t>
            </a:r>
            <a:r>
              <a:rPr lang="cs-CZ" b="1" dirty="0" err="1" smtClean="0"/>
              <a:t>Ausgang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9862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Wenn</a:t>
            </a:r>
            <a:r>
              <a:rPr lang="cs-CZ" b="1" dirty="0" smtClean="0"/>
              <a:t>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etwas</a:t>
            </a:r>
            <a:r>
              <a:rPr lang="cs-CZ" b="1" dirty="0" smtClean="0"/>
              <a:t> </a:t>
            </a:r>
            <a:r>
              <a:rPr lang="cs-CZ" b="1" dirty="0" err="1" smtClean="0"/>
              <a:t>brauchen</a:t>
            </a:r>
            <a:r>
              <a:rPr lang="cs-CZ" b="1" dirty="0" smtClean="0"/>
              <a:t>,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fragen</a:t>
            </a:r>
            <a:r>
              <a:rPr lang="cs-CZ" b="1" dirty="0" smtClean="0"/>
              <a:t> </a:t>
            </a:r>
            <a:r>
              <a:rPr lang="cs-CZ" b="1" dirty="0" err="1" smtClean="0"/>
              <a:t>wir</a:t>
            </a:r>
            <a:r>
              <a:rPr lang="cs-CZ" b="1" dirty="0" smtClean="0"/>
              <a:t>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err="1" smtClean="0"/>
              <a:t>Entschuldigen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, </a:t>
            </a:r>
            <a:r>
              <a:rPr lang="cs-CZ" i="1" dirty="0" err="1" smtClean="0"/>
              <a:t>wo</a:t>
            </a:r>
            <a:r>
              <a:rPr lang="cs-CZ" i="1" dirty="0" smtClean="0"/>
              <a:t> </a:t>
            </a:r>
            <a:r>
              <a:rPr lang="cs-CZ" i="1" dirty="0" err="1" smtClean="0"/>
              <a:t>finde</a:t>
            </a:r>
            <a:r>
              <a:rPr lang="cs-CZ" i="1" dirty="0" smtClean="0"/>
              <a:t> </a:t>
            </a:r>
            <a:r>
              <a:rPr lang="cs-CZ" i="1" dirty="0" err="1" smtClean="0"/>
              <a:t>ich</a:t>
            </a:r>
            <a:r>
              <a:rPr lang="cs-CZ" i="1" dirty="0" smtClean="0"/>
              <a:t>………. ? 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err="1" smtClean="0"/>
              <a:t>Könnten</a:t>
            </a:r>
            <a:r>
              <a:rPr lang="cs-CZ" i="1" dirty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mir</a:t>
            </a:r>
            <a:r>
              <a:rPr lang="cs-CZ" i="1" dirty="0" smtClean="0"/>
              <a:t>, </a:t>
            </a:r>
            <a:r>
              <a:rPr lang="cs-CZ" i="1" dirty="0" err="1" smtClean="0"/>
              <a:t>bitte</a:t>
            </a:r>
            <a:r>
              <a:rPr lang="cs-CZ" i="1" dirty="0" smtClean="0"/>
              <a:t>, </a:t>
            </a:r>
            <a:r>
              <a:rPr lang="cs-CZ" i="1" dirty="0" err="1" smtClean="0"/>
              <a:t>helfen</a:t>
            </a:r>
            <a:r>
              <a:rPr lang="cs-CZ" i="1" dirty="0" smtClean="0"/>
              <a:t>,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suche</a:t>
            </a:r>
            <a:r>
              <a:rPr lang="cs-CZ" i="1" dirty="0" smtClean="0"/>
              <a:t>…………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kann </a:t>
            </a:r>
            <a:r>
              <a:rPr lang="cs-CZ" i="1" dirty="0" err="1" smtClean="0"/>
              <a:t>leider</a:t>
            </a:r>
            <a:r>
              <a:rPr lang="cs-CZ" i="1" dirty="0" smtClean="0"/>
              <a:t> </a:t>
            </a:r>
            <a:r>
              <a:rPr lang="cs-CZ" i="1" dirty="0" err="1" smtClean="0"/>
              <a:t>nicht</a:t>
            </a:r>
            <a:r>
              <a:rPr lang="cs-CZ" i="1" dirty="0" smtClean="0"/>
              <a:t> ………. </a:t>
            </a:r>
            <a:r>
              <a:rPr lang="cs-CZ" i="1" dirty="0" err="1"/>
              <a:t>f</a:t>
            </a:r>
            <a:r>
              <a:rPr lang="cs-CZ" i="1" dirty="0" err="1" smtClean="0"/>
              <a:t>inden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Kann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mit</a:t>
            </a:r>
            <a:r>
              <a:rPr lang="cs-CZ" i="1" dirty="0" smtClean="0"/>
              <a:t> der </a:t>
            </a:r>
            <a:r>
              <a:rPr lang="cs-CZ" i="1" dirty="0" err="1" smtClean="0"/>
              <a:t>Kreditkarte</a:t>
            </a:r>
            <a:r>
              <a:rPr lang="cs-CZ" i="1" dirty="0" smtClean="0"/>
              <a:t> </a:t>
            </a:r>
            <a:r>
              <a:rPr lang="cs-CZ" i="1" dirty="0" err="1" smtClean="0"/>
              <a:t>bezahlen</a:t>
            </a:r>
            <a:r>
              <a:rPr lang="cs-CZ" i="1" dirty="0" smtClean="0"/>
              <a:t>?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err="1" smtClean="0"/>
              <a:t>Bekomme</a:t>
            </a:r>
            <a:r>
              <a:rPr lang="cs-CZ" i="1" dirty="0" smtClean="0"/>
              <a:t>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an</a:t>
            </a:r>
            <a:r>
              <a:rPr lang="cs-CZ" i="1" dirty="0" smtClean="0"/>
              <a:t> der </a:t>
            </a:r>
            <a:r>
              <a:rPr lang="cs-CZ" i="1" dirty="0" err="1" smtClean="0"/>
              <a:t>Kasse</a:t>
            </a:r>
            <a:r>
              <a:rPr lang="cs-CZ" i="1" dirty="0" smtClean="0"/>
              <a:t>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Einkakufstasche</a:t>
            </a:r>
            <a:r>
              <a:rPr lang="cs-CZ" i="1" dirty="0" smtClean="0"/>
              <a:t>? 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2205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FISCHER-MITZIVIRIS, </a:t>
            </a:r>
            <a:r>
              <a:rPr lang="cs-CZ" sz="1600" dirty="0" err="1"/>
              <a:t>Anni</a:t>
            </a:r>
            <a:r>
              <a:rPr lang="cs-CZ" sz="1600" dirty="0"/>
              <a:t>: </a:t>
            </a:r>
            <a:r>
              <a:rPr lang="cs-CZ" sz="1600" i="1" dirty="0"/>
              <a:t>So </a:t>
            </a:r>
            <a:r>
              <a:rPr lang="cs-CZ" sz="1600" i="1" dirty="0" err="1"/>
              <a:t>geht´s</a:t>
            </a:r>
            <a:r>
              <a:rPr lang="cs-CZ" sz="1600" i="1" dirty="0"/>
              <a:t> </a:t>
            </a:r>
            <a:r>
              <a:rPr lang="cs-CZ" sz="1600" i="1" dirty="0" err="1"/>
              <a:t>noch</a:t>
            </a:r>
            <a:r>
              <a:rPr lang="cs-CZ" sz="1600" i="1" dirty="0"/>
              <a:t> </a:t>
            </a:r>
            <a:r>
              <a:rPr lang="cs-CZ" sz="1600" i="1" dirty="0" err="1"/>
              <a:t>besser</a:t>
            </a:r>
            <a:r>
              <a:rPr lang="cs-CZ" sz="1600" i="1" dirty="0"/>
              <a:t>, </a:t>
            </a:r>
            <a:r>
              <a:rPr lang="cs-CZ" sz="1600" dirty="0"/>
              <a:t>Ernst </a:t>
            </a:r>
            <a:r>
              <a:rPr lang="cs-CZ" sz="1600" dirty="0" err="1"/>
              <a:t>Klett</a:t>
            </a:r>
            <a:r>
              <a:rPr lang="cs-CZ" sz="1600" dirty="0"/>
              <a:t> </a:t>
            </a:r>
            <a:r>
              <a:rPr lang="cs-CZ" sz="1600" dirty="0" err="1"/>
              <a:t>Sprachen</a:t>
            </a:r>
            <a:r>
              <a:rPr lang="cs-CZ" sz="1600" dirty="0"/>
              <a:t>, Stuttgart, </a:t>
            </a:r>
            <a:r>
              <a:rPr lang="cs-CZ" sz="1600" dirty="0" err="1"/>
              <a:t>Deutschland</a:t>
            </a:r>
            <a:r>
              <a:rPr lang="cs-CZ" sz="1600" dirty="0"/>
              <a:t>, 2010, ISBN 978-3-12-675578-8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/>
              <a:t>JUSTOVÁ, Hana: </a:t>
            </a:r>
            <a:r>
              <a:rPr lang="cs-CZ" sz="1600" i="1" dirty="0" err="1"/>
              <a:t>Wir</a:t>
            </a:r>
            <a:r>
              <a:rPr lang="cs-CZ" sz="1600" i="1" dirty="0"/>
              <a:t> </a:t>
            </a:r>
            <a:r>
              <a:rPr lang="cs-CZ" sz="1600" i="1" dirty="0" err="1"/>
              <a:t>wiederholen</a:t>
            </a:r>
            <a:r>
              <a:rPr lang="cs-CZ" sz="1600" i="1" dirty="0"/>
              <a:t> </a:t>
            </a:r>
            <a:r>
              <a:rPr lang="cs-CZ" sz="1600" i="1" dirty="0" err="1"/>
              <a:t>fürs</a:t>
            </a:r>
            <a:r>
              <a:rPr lang="cs-CZ" sz="1600" i="1" dirty="0"/>
              <a:t> </a:t>
            </a:r>
            <a:r>
              <a:rPr lang="cs-CZ" sz="1600" i="1" dirty="0" err="1"/>
              <a:t>Abitur</a:t>
            </a:r>
            <a:r>
              <a:rPr lang="cs-CZ" sz="1600" i="1" dirty="0"/>
              <a:t>, </a:t>
            </a:r>
            <a:r>
              <a:rPr lang="cs-CZ" sz="1600" dirty="0"/>
              <a:t>Fragment, Havlíčkův Brod, 2003, ISBN 80-7200-284-8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/>
              <a:t>DUDEN. </a:t>
            </a:r>
            <a:r>
              <a:rPr lang="cs-CZ" sz="1600" i="1" dirty="0"/>
              <a:t>Německý výkladový slovník s českými ekvivalenty,</a:t>
            </a:r>
            <a:r>
              <a:rPr lang="cs-CZ" sz="1600" dirty="0"/>
              <a:t> Mladá Fronta, Praha, 1993, ISBN 80-204-0392-2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altLang="cs-CZ" sz="1600"/>
              <a:t>Klipart sady Microsoft Office </a:t>
            </a:r>
            <a:r>
              <a:rPr lang="cs-CZ" altLang="cs-CZ" sz="1600" smtClean="0"/>
              <a:t>2010</a:t>
            </a:r>
            <a:endParaRPr lang="cs-CZ" altLang="cs-CZ" sz="160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4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121</TotalTime>
  <Words>408</Words>
  <Application>Microsoft Office PowerPoint</Application>
  <PresentationFormat>Předvádění na obrazovce (4:3)</PresentationFormat>
  <Paragraphs>185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im kaufhaus</vt:lpstr>
      <vt:lpstr>Warum gehen wir ins kaufhaus?</vt:lpstr>
      <vt:lpstr>abteilungen im kaufhaus</vt:lpstr>
      <vt:lpstr>Prezentace aplikace PowerPoint</vt:lpstr>
      <vt:lpstr>Was kann man wo kaufen?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Was machen wir im Kaufhaus? </vt:lpstr>
      <vt:lpstr>Wenn wir etwas brauchen, was fragen wir? 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 kaufhaus</dc:title>
  <dc:creator>OEM</dc:creator>
  <cp:lastModifiedBy>Lenka Pávková</cp:lastModifiedBy>
  <cp:revision>17</cp:revision>
  <dcterms:created xsi:type="dcterms:W3CDTF">2013-12-12T09:10:55Z</dcterms:created>
  <dcterms:modified xsi:type="dcterms:W3CDTF">2014-03-31T11:28:04Z</dcterms:modified>
</cp:coreProperties>
</file>