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7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6" r:id="rId11"/>
    <p:sldId id="264" r:id="rId12"/>
    <p:sldId id="26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A990F"/>
    <a:srgbClr val="038303"/>
    <a:srgbClr val="00642D"/>
    <a:srgbClr val="131DEB"/>
    <a:srgbClr val="000000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96" y="-9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667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31282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308019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16013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326878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758946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74774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89740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00423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9201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74628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F15F47-6E45-4DC3-BB58-65FE4BF58CC1}" type="datetimeFigureOut">
              <a:rPr lang="cs-CZ" smtClean="0"/>
              <a:t>27.1.2014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4904DD-811E-4871-B515-E881FCCA1D8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93613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908472"/>
            <a:ext cx="8856984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i="1" dirty="0"/>
              <a:t>Datum: 1.3.2013</a:t>
            </a:r>
            <a:endParaRPr lang="cs-CZ" dirty="0"/>
          </a:p>
          <a:p>
            <a:r>
              <a:rPr lang="cs-CZ" b="1" i="1" dirty="0" smtClean="0"/>
              <a:t>Projekt</a:t>
            </a:r>
            <a:r>
              <a:rPr lang="cs-CZ" b="1" i="1" dirty="0"/>
              <a:t>:</a:t>
            </a:r>
            <a:r>
              <a:rPr lang="cs-CZ" b="1" dirty="0"/>
              <a:t> </a:t>
            </a:r>
            <a:r>
              <a:rPr lang="cs-CZ" dirty="0"/>
              <a:t>Kvalitní výuka</a:t>
            </a:r>
          </a:p>
          <a:p>
            <a:r>
              <a:rPr lang="cs-CZ" b="1" i="1" dirty="0" smtClean="0"/>
              <a:t>Registrační </a:t>
            </a:r>
            <a:r>
              <a:rPr lang="cs-CZ" b="1" i="1" dirty="0"/>
              <a:t>číslo:</a:t>
            </a:r>
            <a:r>
              <a:rPr lang="cs-CZ" b="1" dirty="0"/>
              <a:t> </a:t>
            </a:r>
            <a:r>
              <a:rPr lang="cs-CZ" dirty="0"/>
              <a:t>CZ.1.07/1.5.00/34.0731</a:t>
            </a:r>
          </a:p>
          <a:p>
            <a:r>
              <a:rPr lang="cs-CZ" b="1" i="1" dirty="0" smtClean="0"/>
              <a:t>Číslo </a:t>
            </a:r>
            <a:r>
              <a:rPr lang="cs-CZ" b="1" i="1" dirty="0"/>
              <a:t>DUM:</a:t>
            </a:r>
            <a:r>
              <a:rPr lang="cs-CZ" b="1" dirty="0"/>
              <a:t> </a:t>
            </a:r>
            <a:r>
              <a:rPr lang="cs-CZ" dirty="0"/>
              <a:t>VY_32_INOVACE_001</a:t>
            </a:r>
            <a:r>
              <a:rPr lang="cs-CZ" b="1" dirty="0"/>
              <a:t>	</a:t>
            </a:r>
            <a:endParaRPr lang="cs-CZ" dirty="0"/>
          </a:p>
          <a:p>
            <a:r>
              <a:rPr lang="cs-CZ" b="1" i="1" dirty="0" smtClean="0"/>
              <a:t>Jméno </a:t>
            </a:r>
            <a:r>
              <a:rPr lang="cs-CZ" b="1" i="1" dirty="0"/>
              <a:t>autora:</a:t>
            </a:r>
            <a:r>
              <a:rPr lang="cs-CZ" b="1" dirty="0"/>
              <a:t> Jiří </a:t>
            </a:r>
            <a:r>
              <a:rPr lang="cs-CZ" b="1" dirty="0" err="1"/>
              <a:t>Langhammer</a:t>
            </a:r>
            <a:endParaRPr lang="cs-CZ" dirty="0"/>
          </a:p>
          <a:p>
            <a:r>
              <a:rPr lang="cs-CZ" b="1" i="1" dirty="0" smtClean="0"/>
              <a:t>Název </a:t>
            </a:r>
            <a:r>
              <a:rPr lang="cs-CZ" b="1" i="1" dirty="0"/>
              <a:t>práce:</a:t>
            </a:r>
            <a:r>
              <a:rPr lang="cs-CZ" b="1" dirty="0"/>
              <a:t> </a:t>
            </a:r>
            <a:r>
              <a:rPr lang="cs-CZ" dirty="0"/>
              <a:t>Funkce </a:t>
            </a:r>
          </a:p>
          <a:p>
            <a:r>
              <a:rPr lang="cs-CZ" b="1" i="1" dirty="0" smtClean="0"/>
              <a:t>Předmět</a:t>
            </a:r>
            <a:r>
              <a:rPr lang="cs-CZ" i="1" dirty="0"/>
              <a:t>:</a:t>
            </a:r>
            <a:r>
              <a:rPr lang="cs-CZ" dirty="0"/>
              <a:t> MATEMATIKA</a:t>
            </a:r>
          </a:p>
          <a:p>
            <a:r>
              <a:rPr lang="cs-CZ" b="1" i="1" dirty="0" smtClean="0"/>
              <a:t>Ročník</a:t>
            </a:r>
            <a:r>
              <a:rPr lang="cs-CZ" b="1" i="1" dirty="0"/>
              <a:t>:</a:t>
            </a:r>
            <a:r>
              <a:rPr lang="cs-CZ" b="1" dirty="0"/>
              <a:t> </a:t>
            </a:r>
            <a:r>
              <a:rPr lang="cs-CZ" dirty="0"/>
              <a:t>2</a:t>
            </a:r>
          </a:p>
          <a:p>
            <a:r>
              <a:rPr lang="cs-CZ" b="1" i="1" dirty="0" smtClean="0"/>
              <a:t>Časová </a:t>
            </a:r>
            <a:r>
              <a:rPr lang="cs-CZ" b="1" i="1" dirty="0"/>
              <a:t>dotace</a:t>
            </a:r>
            <a:r>
              <a:rPr lang="cs-CZ" i="1" dirty="0"/>
              <a:t>:</a:t>
            </a:r>
            <a:r>
              <a:rPr lang="cs-CZ" dirty="0"/>
              <a:t> 25 minut</a:t>
            </a:r>
          </a:p>
          <a:p>
            <a:r>
              <a:rPr lang="cs-CZ" b="1" i="1" dirty="0" smtClean="0"/>
              <a:t>Vzdělávací </a:t>
            </a:r>
            <a:r>
              <a:rPr lang="cs-CZ" b="1" i="1" dirty="0"/>
              <a:t>cíl</a:t>
            </a:r>
            <a:r>
              <a:rPr lang="cs-CZ" i="1" dirty="0"/>
              <a:t>:</a:t>
            </a:r>
            <a:r>
              <a:rPr lang="cs-CZ" dirty="0"/>
              <a:t> </a:t>
            </a:r>
            <a:r>
              <a:rPr lang="cs-CZ" dirty="0" smtClean="0"/>
              <a:t>naučit se a rozumět </a:t>
            </a:r>
            <a:r>
              <a:rPr lang="cs-CZ" dirty="0"/>
              <a:t>pojmu funkce, základním pojmům a způsobům zápisů</a:t>
            </a:r>
          </a:p>
          <a:p>
            <a:r>
              <a:rPr lang="cs-CZ" b="1" i="1" dirty="0" smtClean="0"/>
              <a:t>Pomůcky</a:t>
            </a:r>
            <a:r>
              <a:rPr lang="cs-CZ" i="1" dirty="0"/>
              <a:t>:</a:t>
            </a:r>
            <a:r>
              <a:rPr lang="cs-CZ" dirty="0"/>
              <a:t> psací potřeby</a:t>
            </a:r>
          </a:p>
          <a:p>
            <a:r>
              <a:rPr lang="cs-CZ" b="1" i="1" dirty="0" smtClean="0"/>
              <a:t>Poznámka</a:t>
            </a:r>
            <a:r>
              <a:rPr lang="cs-CZ" b="1" i="1" dirty="0"/>
              <a:t>:</a:t>
            </a:r>
            <a:r>
              <a:rPr lang="cs-CZ" dirty="0"/>
              <a:t> Tento materiál je součástí tematického balíčku Funkce</a:t>
            </a:r>
          </a:p>
          <a:p>
            <a:r>
              <a:rPr lang="cs-CZ" b="1" i="1" dirty="0" smtClean="0"/>
              <a:t>Inovace</a:t>
            </a:r>
            <a:r>
              <a:rPr lang="cs-CZ" b="1" i="1" dirty="0"/>
              <a:t>:</a:t>
            </a:r>
            <a:r>
              <a:rPr lang="cs-CZ" b="1" dirty="0"/>
              <a:t> </a:t>
            </a:r>
            <a:r>
              <a:rPr lang="cs-CZ" dirty="0"/>
              <a:t>Mezipředmětové vztahy, zapojení audiovizuální techniky do výuky</a:t>
            </a:r>
          </a:p>
        </p:txBody>
      </p:sp>
      <p:pic>
        <p:nvPicPr>
          <p:cNvPr id="4" name="obrázek 1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51172"/>
            <a:ext cx="5762625" cy="12573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23938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30492" y="1556792"/>
            <a:ext cx="2436886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latin typeface="Comic Sans MS" pitchFamily="66" charset="0"/>
              </a:rPr>
              <a:t>Funkce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19106" y="3242077"/>
            <a:ext cx="4896544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Zavedení, </a:t>
            </a: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základní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pojmy, </a:t>
            </a:r>
            <a:endParaRPr lang="cs-CZ" sz="2800" b="1" dirty="0" smtClean="0">
              <a:solidFill>
                <a:srgbClr val="FF0000"/>
              </a:solidFill>
              <a:latin typeface="Comic Sans MS" pitchFamily="66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způsoby 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zápisu funkcí</a:t>
            </a:r>
          </a:p>
        </p:txBody>
      </p:sp>
    </p:spTree>
    <p:extLst>
      <p:ext uri="{BB962C8B-B14F-4D97-AF65-F5344CB8AC3E}">
        <p14:creationId xmlns:p14="http://schemas.microsoft.com/office/powerpoint/2010/main" val="3748564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D:\fotky\2011_Senec\IMG_880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6" y="3190067"/>
            <a:ext cx="4853997" cy="3640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0" y="384221"/>
            <a:ext cx="823837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Představme si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například situaci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, že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pojedeme 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někam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autem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pic>
        <p:nvPicPr>
          <p:cNvPr id="1026" name="Picture 2" descr="D:\fotky\2011_Senec\IMG_8788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344" y="1215218"/>
            <a:ext cx="4847728" cy="3636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64088" y="2433618"/>
            <a:ext cx="31309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nebo třeba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na kole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824143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98833" y="260648"/>
            <a:ext cx="6347701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Naše průměrná rychlost bude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v=70 km/h </a:t>
            </a:r>
          </a:p>
          <a:p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(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nebo 20 km/h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)</a:t>
            </a:r>
          </a:p>
        </p:txBody>
      </p:sp>
      <p:sp>
        <p:nvSpPr>
          <p:cNvPr id="3" name="Obdélník 2"/>
          <p:cNvSpPr/>
          <p:nvPr/>
        </p:nvSpPr>
        <p:spPr>
          <a:xfrm>
            <a:off x="314073" y="1196752"/>
            <a:ext cx="81172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A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nyní chceme 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vyjádřit ujetou dráhu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s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v závislosti na čase </a:t>
            </a:r>
            <a:r>
              <a:rPr lang="cs-CZ" sz="2400" b="1" u="sng" dirty="0" smtClean="0">
                <a:solidFill>
                  <a:srgbClr val="038303"/>
                </a:solidFill>
                <a:latin typeface="Comic Sans MS" pitchFamily="66" charset="0"/>
              </a:rPr>
              <a:t>t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 – neboli kolik km ujedeme za určitou dobu. 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43335" y="4793379"/>
            <a:ext cx="622959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a za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t hodin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ujedeme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70t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km   (</a:t>
            </a:r>
            <a:r>
              <a:rPr lang="cs-CZ" sz="2400" b="1" u="sng" dirty="0">
                <a:solidFill>
                  <a:srgbClr val="FF0000"/>
                </a:solidFill>
                <a:latin typeface="Comic Sans MS" pitchFamily="66" charset="0"/>
              </a:rPr>
              <a:t>20t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 km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)</a:t>
            </a:r>
          </a:p>
        </p:txBody>
      </p:sp>
      <p:sp>
        <p:nvSpPr>
          <p:cNvPr id="5" name="Obdélník 4"/>
          <p:cNvSpPr/>
          <p:nvPr/>
        </p:nvSpPr>
        <p:spPr>
          <a:xfrm>
            <a:off x="1153437" y="2420888"/>
            <a:ext cx="665919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Tak za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1 hodinu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ujedeme 70 km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  (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20 km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),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835696" y="3152001"/>
            <a:ext cx="60372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za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2 hodiny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ujedeme 140 km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 (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40 km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),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835696" y="3861048"/>
            <a:ext cx="60372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za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3 hodiny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ujedeme 210 km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 (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60 km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),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39552" y="5517232"/>
            <a:ext cx="7006982" cy="1077218"/>
          </a:xfrm>
          <a:prstGeom prst="rect">
            <a:avLst/>
          </a:prstGeom>
          <a:noFill/>
          <a:ln>
            <a:noFill/>
          </a:ln>
          <a:effectLst>
            <a:outerShdw blurRad="50800" dist="50800" dir="5400000" sx="1000" sy="1000" algn="ctr" rotWithShape="0">
              <a:srgbClr val="000000">
                <a:alpha val="43137"/>
              </a:srgbClr>
            </a:outerShdw>
          </a:effectLst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Tím jsme vyjádřili například jeden ze základních vztahů ve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fyzice</a:t>
            </a:r>
            <a:r>
              <a:rPr lang="cs-CZ" sz="2400" b="1" dirty="0" smtClean="0">
                <a:latin typeface="Comic Sans MS" pitchFamily="66" charset="0"/>
              </a:rPr>
              <a:t>     </a:t>
            </a:r>
            <a:r>
              <a:rPr lang="cs-CZ" sz="40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 = v.t</a:t>
            </a:r>
            <a:endParaRPr lang="cs-CZ" sz="40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9" name="Ovál 8"/>
          <p:cNvSpPr/>
          <p:nvPr/>
        </p:nvSpPr>
        <p:spPr>
          <a:xfrm>
            <a:off x="5202056" y="5877272"/>
            <a:ext cx="2106247" cy="864096"/>
          </a:xfrm>
          <a:prstGeom prst="ellipse">
            <a:avLst/>
          </a:prstGeom>
          <a:noFill/>
          <a:ln w="66675">
            <a:solidFill>
              <a:srgbClr val="C00000"/>
            </a:solidFill>
          </a:ln>
          <a:effectLst>
            <a:outerShdw blurRad="50800" dist="50800" dir="5400000" algn="ctr" rotWithShape="0">
              <a:schemeClr val="bg1"/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60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7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260648"/>
            <a:ext cx="54248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Tak a teď budeme chvíli přemýšlet</a:t>
            </a:r>
          </a:p>
        </p:txBody>
      </p:sp>
      <p:pic>
        <p:nvPicPr>
          <p:cNvPr id="2050" name="Picture 2" descr="D:\fotky\2011_Senec\IMG_885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317" y="980728"/>
            <a:ext cx="5586891" cy="4190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459372" y="2060848"/>
            <a:ext cx="253306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</a:t>
            </a:r>
            <a:r>
              <a:rPr lang="cs-CZ" sz="4000" b="1" baseline="-25000" dirty="0" err="1" smtClean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</a:t>
            </a:r>
            <a:r>
              <a:rPr lang="cs-CZ" sz="4000" b="1" dirty="0" smtClean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= 70.t</a:t>
            </a:r>
          </a:p>
        </p:txBody>
      </p:sp>
      <p:sp>
        <p:nvSpPr>
          <p:cNvPr id="4" name="Obdélník 3"/>
          <p:cNvSpPr/>
          <p:nvPr/>
        </p:nvSpPr>
        <p:spPr>
          <a:xfrm>
            <a:off x="6501050" y="3429000"/>
            <a:ext cx="2491388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40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</a:t>
            </a:r>
            <a:r>
              <a:rPr lang="cs-CZ" sz="4000" b="1" baseline="-25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</a:t>
            </a:r>
            <a:r>
              <a:rPr lang="cs-CZ" sz="4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</a:t>
            </a:r>
            <a:r>
              <a:rPr lang="cs-CZ" sz="4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= 20.t</a:t>
            </a:r>
          </a:p>
        </p:txBody>
      </p:sp>
      <p:sp>
        <p:nvSpPr>
          <p:cNvPr id="5" name="Obdélník 4"/>
          <p:cNvSpPr/>
          <p:nvPr/>
        </p:nvSpPr>
        <p:spPr>
          <a:xfrm>
            <a:off x="827584" y="5373216"/>
            <a:ext cx="792088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0642D"/>
                </a:solidFill>
                <a:latin typeface="Comic Sans MS" pitchFamily="66" charset="0"/>
              </a:rPr>
              <a:t>Dostali jsme dráhu </a:t>
            </a:r>
            <a:r>
              <a:rPr lang="cs-CZ" sz="2400" b="1" u="sng" dirty="0">
                <a:solidFill>
                  <a:srgbClr val="00642D"/>
                </a:solidFill>
                <a:latin typeface="Comic Sans MS" pitchFamily="66" charset="0"/>
              </a:rPr>
              <a:t>s</a:t>
            </a:r>
            <a:r>
              <a:rPr lang="cs-CZ" sz="2400" b="1" dirty="0">
                <a:solidFill>
                  <a:srgbClr val="00642D"/>
                </a:solidFill>
                <a:latin typeface="Comic Sans MS" pitchFamily="66" charset="0"/>
              </a:rPr>
              <a:t> jako závislost průměrné rychlosti </a:t>
            </a:r>
            <a:r>
              <a:rPr lang="cs-CZ" sz="2400" b="1" u="sng" dirty="0">
                <a:solidFill>
                  <a:srgbClr val="00642D"/>
                </a:solidFill>
                <a:latin typeface="Comic Sans MS" pitchFamily="66" charset="0"/>
              </a:rPr>
              <a:t>v</a:t>
            </a:r>
            <a:r>
              <a:rPr lang="cs-CZ" sz="2400" b="1" dirty="0">
                <a:solidFill>
                  <a:srgbClr val="00642D"/>
                </a:solidFill>
                <a:latin typeface="Comic Sans MS" pitchFamily="66" charset="0"/>
              </a:rPr>
              <a:t> (70 km/h,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20 km/h</a:t>
            </a:r>
            <a:r>
              <a:rPr lang="cs-CZ" sz="2400" b="1" dirty="0">
                <a:solidFill>
                  <a:srgbClr val="00642D"/>
                </a:solidFill>
                <a:latin typeface="Comic Sans MS" pitchFamily="66" charset="0"/>
              </a:rPr>
              <a:t>) na čase </a:t>
            </a:r>
            <a:r>
              <a:rPr lang="cs-CZ" sz="2400" b="1" u="sng" dirty="0">
                <a:solidFill>
                  <a:srgbClr val="00642D"/>
                </a:solidFill>
                <a:latin typeface="Comic Sans MS" pitchFamily="66" charset="0"/>
              </a:rPr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27144889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83568" y="692696"/>
            <a:ext cx="8064896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Jinými slovy – vyjádřili jsme dráhu jako </a:t>
            </a:r>
            <a:r>
              <a:rPr lang="cs-CZ" sz="3200" b="1" u="sng" dirty="0">
                <a:solidFill>
                  <a:srgbClr val="038303"/>
                </a:solidFill>
                <a:latin typeface="Comic Sans MS" pitchFamily="66" charset="0"/>
              </a:rPr>
              <a:t>funkci f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dané průměrné 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rychlosti v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na 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času </a:t>
            </a:r>
            <a:r>
              <a:rPr lang="cs-CZ" sz="2400" b="1" u="sng" dirty="0">
                <a:solidFill>
                  <a:srgbClr val="038303"/>
                </a:solidFill>
                <a:latin typeface="Comic Sans MS" pitchFamily="66" charset="0"/>
              </a:rPr>
              <a:t>t</a:t>
            </a:r>
          </a:p>
        </p:txBody>
      </p:sp>
      <p:sp>
        <p:nvSpPr>
          <p:cNvPr id="3" name="Obdélník 2"/>
          <p:cNvSpPr/>
          <p:nvPr/>
        </p:nvSpPr>
        <p:spPr>
          <a:xfrm>
            <a:off x="683568" y="2894984"/>
            <a:ext cx="756084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Obecně lze říct, že funkce f  je jakýsi 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předpis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, kterému je 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ke každé proměnné x přiřazena právě jedna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hodnota y neboli </a:t>
            </a:r>
            <a:r>
              <a:rPr lang="cs-CZ" sz="2800" b="1" u="sng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funkční hodnota</a:t>
            </a:r>
            <a:r>
              <a:rPr lang="cs-CZ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.</a:t>
            </a:r>
          </a:p>
        </p:txBody>
      </p:sp>
      <p:sp>
        <p:nvSpPr>
          <p:cNvPr id="4" name="Obdélník 3"/>
          <p:cNvSpPr/>
          <p:nvPr/>
        </p:nvSpPr>
        <p:spPr>
          <a:xfrm>
            <a:off x="3851920" y="4947821"/>
            <a:ext cx="2952328" cy="923330"/>
          </a:xfrm>
          <a:prstGeom prst="rect">
            <a:avLst/>
          </a:prstGeom>
          <a:solidFill>
            <a:srgbClr val="FFFF00"/>
          </a:solidFill>
          <a:ln w="38100">
            <a:solidFill>
              <a:srgbClr val="FF0000"/>
            </a:solidFill>
          </a:ln>
        </p:spPr>
        <p:txBody>
          <a:bodyPr wrap="square">
            <a:spAutoFit/>
          </a:bodyPr>
          <a:lstStyle/>
          <a:p>
            <a:r>
              <a:rPr lang="cs-CZ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f(x)</a:t>
            </a:r>
          </a:p>
        </p:txBody>
      </p:sp>
      <p:sp>
        <p:nvSpPr>
          <p:cNvPr id="5" name="Obdélník 4"/>
          <p:cNvSpPr/>
          <p:nvPr/>
        </p:nvSpPr>
        <p:spPr>
          <a:xfrm>
            <a:off x="741706" y="6102433"/>
            <a:ext cx="781816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Nyní si uvedeme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způsoby zápisu a příklady funkcí: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793829" y="1816079"/>
            <a:ext cx="2072836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b="1" dirty="0" err="1" smtClean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</a:t>
            </a:r>
            <a:r>
              <a:rPr lang="cs-CZ" sz="3200" b="1" baseline="-25000" dirty="0" err="1" smtClean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</a:t>
            </a:r>
            <a:r>
              <a:rPr lang="cs-CZ" sz="3200" b="1" dirty="0" smtClean="0">
                <a:solidFill>
                  <a:srgbClr val="03830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= 70.t</a:t>
            </a:r>
            <a:endParaRPr lang="cs-CZ" sz="3200" b="1" dirty="0">
              <a:solidFill>
                <a:srgbClr val="03830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74525" y="1816078"/>
            <a:ext cx="202972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s</a:t>
            </a:r>
            <a:r>
              <a:rPr lang="cs-CZ" sz="3200" b="1" baseline="-25000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K</a:t>
            </a:r>
            <a:r>
              <a:rPr lang="cs-CZ" sz="32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 = 20.t</a:t>
            </a:r>
            <a:endParaRPr lang="cs-CZ" sz="32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11560" y="2549380"/>
            <a:ext cx="7704856" cy="3537529"/>
          </a:xfrm>
          <a:prstGeom prst="rect">
            <a:avLst/>
          </a:prstGeom>
          <a:solidFill>
            <a:srgbClr val="FFFF00">
              <a:alpha val="25000"/>
            </a:srgbClr>
          </a:solidFill>
          <a:ln w="635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7594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2" presetClass="entr" presetSubtype="8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5" grpId="0"/>
      <p:bldP spid="6" grpId="0"/>
      <p:bldP spid="7" grpId="0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92275" y="404664"/>
            <a:ext cx="7560840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038303"/>
                </a:solidFill>
                <a:latin typeface="Comic Sans MS" pitchFamily="66" charset="0"/>
              </a:rPr>
              <a:t>Nejpřesnější a nejpoužívanější způsob zápisů funkcí </a:t>
            </a:r>
            <a:r>
              <a:rPr lang="cs-CZ" sz="2800" b="1" dirty="0" smtClean="0">
                <a:solidFill>
                  <a:srgbClr val="038303"/>
                </a:solidFill>
                <a:latin typeface="Comic Sans MS" pitchFamily="66" charset="0"/>
              </a:rPr>
              <a:t>je: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 	     </a:t>
            </a:r>
            <a:r>
              <a:rPr lang="cs-CZ" sz="3600" b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a) předpis</a:t>
            </a:r>
            <a:endParaRPr lang="cs-CZ" sz="3600" b="1" u="sng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870871" y="2034639"/>
            <a:ext cx="1829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1:</a:t>
            </a:r>
            <a:r>
              <a:rPr lang="cs-CZ" sz="2400" b="1" dirty="0" smtClean="0">
                <a:latin typeface="Comic Sans MS" pitchFamily="66" charset="0"/>
              </a:rPr>
              <a:t> </a:t>
            </a:r>
            <a:r>
              <a:rPr lang="cs-CZ" sz="2400" b="1" dirty="0" err="1" smtClean="0">
                <a:solidFill>
                  <a:srgbClr val="038303"/>
                </a:solidFill>
                <a:latin typeface="Comic Sans MS" pitchFamily="66" charset="0"/>
              </a:rPr>
              <a:t>s</a:t>
            </a:r>
            <a:r>
              <a:rPr lang="cs-CZ" sz="2400" b="1" baseline="-25000" dirty="0" err="1" smtClean="0">
                <a:solidFill>
                  <a:srgbClr val="038303"/>
                </a:solidFill>
                <a:latin typeface="Comic Sans MS" pitchFamily="66" charset="0"/>
              </a:rPr>
              <a:t>A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= </a:t>
            </a:r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70t</a:t>
            </a:r>
          </a:p>
        </p:txBody>
      </p:sp>
      <p:sp>
        <p:nvSpPr>
          <p:cNvPr id="4" name="Obdélník 3"/>
          <p:cNvSpPr/>
          <p:nvPr/>
        </p:nvSpPr>
        <p:spPr>
          <a:xfrm>
            <a:off x="3699643" y="2034639"/>
            <a:ext cx="191590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2</a:t>
            </a:r>
            <a:r>
              <a:rPr lang="cs-CZ" sz="2400" b="1" dirty="0" smtClean="0">
                <a:latin typeface="Comic Sans MS" pitchFamily="66" charset="0"/>
              </a:rPr>
              <a:t>: </a:t>
            </a:r>
            <a:r>
              <a:rPr lang="cs-CZ" sz="2400" b="1" dirty="0" err="1" smtClean="0">
                <a:latin typeface="Comic Sans MS" pitchFamily="66" charset="0"/>
              </a:rPr>
              <a:t>s</a:t>
            </a:r>
            <a:r>
              <a:rPr lang="cs-CZ" sz="2400" b="1" baseline="-25000" dirty="0" err="1" smtClean="0">
                <a:latin typeface="Comic Sans MS" pitchFamily="66" charset="0"/>
              </a:rPr>
              <a:t>B</a:t>
            </a:r>
            <a:r>
              <a:rPr lang="cs-CZ" sz="2400" b="1" dirty="0" smtClean="0">
                <a:latin typeface="Comic Sans MS" pitchFamily="66" charset="0"/>
              </a:rPr>
              <a:t>=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20t</a:t>
            </a:r>
          </a:p>
        </p:txBody>
      </p:sp>
      <p:sp>
        <p:nvSpPr>
          <p:cNvPr id="5" name="Obdélník 4"/>
          <p:cNvSpPr/>
          <p:nvPr/>
        </p:nvSpPr>
        <p:spPr>
          <a:xfrm>
            <a:off x="6516216" y="2508915"/>
            <a:ext cx="200407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nebo i takto</a:t>
            </a:r>
          </a:p>
        </p:txBody>
      </p:sp>
      <p:sp>
        <p:nvSpPr>
          <p:cNvPr id="6" name="Obdélník 5"/>
          <p:cNvSpPr/>
          <p:nvPr/>
        </p:nvSpPr>
        <p:spPr>
          <a:xfrm>
            <a:off x="214030" y="4875375"/>
            <a:ext cx="904767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1</a:t>
            </a:r>
            <a:r>
              <a:rPr lang="cs-CZ" sz="2400" b="1" dirty="0" smtClean="0">
                <a:latin typeface="Comic Sans MS" pitchFamily="66" charset="0"/>
              </a:rPr>
              <a:t>(x): y= 70x=70.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5</a:t>
            </a:r>
            <a:r>
              <a:rPr lang="cs-CZ" sz="2400" b="1" dirty="0" smtClean="0">
                <a:latin typeface="Comic Sans MS" pitchFamily="66" charset="0"/>
              </a:rPr>
              <a:t>=350  (</a:t>
            </a:r>
            <a:r>
              <a:rPr lang="cs-CZ" sz="2000" b="1" dirty="0" smtClean="0">
                <a:latin typeface="Comic Sans MS" pitchFamily="66" charset="0"/>
              </a:rPr>
              <a:t>autem jsme ujeli za 5 hodin 350 km)</a:t>
            </a:r>
            <a:endParaRPr lang="cs-CZ" sz="2000" b="1" dirty="0"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702113" y="2738036"/>
            <a:ext cx="231826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2</a:t>
            </a:r>
            <a:r>
              <a:rPr lang="cs-CZ" sz="2400" b="1" dirty="0" smtClean="0">
                <a:latin typeface="Comic Sans MS" pitchFamily="66" charset="0"/>
              </a:rPr>
              <a:t>(x): y = 20x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92274" y="1844760"/>
            <a:ext cx="5627883" cy="1566173"/>
          </a:xfrm>
          <a:prstGeom prst="rect">
            <a:avLst/>
          </a:prstGeom>
          <a:noFill/>
          <a:ln w="381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37400" y="3861048"/>
            <a:ext cx="84705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solidFill>
                  <a:srgbClr val="038303"/>
                </a:solidFill>
                <a:latin typeface="Comic Sans MS" pitchFamily="66" charset="0"/>
              </a:rPr>
              <a:t>A co znamená například zápis f(5) nebo f(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2,5</a:t>
            </a:r>
            <a:r>
              <a:rPr lang="cs-CZ" sz="2800" b="1" dirty="0">
                <a:solidFill>
                  <a:srgbClr val="038303"/>
                </a:solidFill>
                <a:latin typeface="Comic Sans MS" pitchFamily="66" charset="0"/>
              </a:rPr>
              <a:t>)?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902384" y="2766757"/>
            <a:ext cx="245131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1</a:t>
            </a:r>
            <a:r>
              <a:rPr lang="cs-CZ" sz="2400" b="1" dirty="0" smtClean="0">
                <a:latin typeface="Comic Sans MS" pitchFamily="66" charset="0"/>
              </a:rPr>
              <a:t>(x):  y = 70x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214030" y="5553546"/>
            <a:ext cx="880401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2</a:t>
            </a:r>
            <a:r>
              <a:rPr lang="cs-CZ" sz="2400" b="1" dirty="0" smtClean="0">
                <a:latin typeface="Comic Sans MS" pitchFamily="66" charset="0"/>
              </a:rPr>
              <a:t>(x): y= 20x=20.</a:t>
            </a:r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2,5</a:t>
            </a:r>
            <a:r>
              <a:rPr lang="cs-CZ" sz="2400" b="1" dirty="0" smtClean="0">
                <a:latin typeface="Comic Sans MS" pitchFamily="66" charset="0"/>
              </a:rPr>
              <a:t>=50 </a:t>
            </a:r>
            <a:r>
              <a:rPr lang="cs-CZ" sz="2000" b="1" dirty="0" smtClean="0">
                <a:latin typeface="Comic Sans MS" pitchFamily="66" charset="0"/>
              </a:rPr>
              <a:t>(na kole jsme ujeli za 2,5 hod 50 km)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3423643" y="1841273"/>
            <a:ext cx="5193466" cy="156966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f(x)</a:t>
            </a:r>
          </a:p>
        </p:txBody>
      </p:sp>
    </p:spTree>
    <p:extLst>
      <p:ext uri="{BB962C8B-B14F-4D97-AF65-F5344CB8AC3E}">
        <p14:creationId xmlns:p14="http://schemas.microsoft.com/office/powerpoint/2010/main" val="569415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 animBg="1"/>
      <p:bldP spid="10" grpId="0"/>
      <p:bldP spid="11" grpId="0"/>
      <p:bldP spid="12" grpId="0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611560" y="548680"/>
            <a:ext cx="564930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Jiné funkce a způsoby jejich zápisu: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11560" y="1340768"/>
            <a:ext cx="312617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latin typeface="Comic Sans MS" pitchFamily="66" charset="0"/>
              </a:rPr>
              <a:t>f</a:t>
            </a:r>
            <a:r>
              <a:rPr lang="cs-CZ" sz="2400" b="1" baseline="-25000" dirty="0">
                <a:latin typeface="Comic Sans MS" pitchFamily="66" charset="0"/>
              </a:rPr>
              <a:t>3</a:t>
            </a:r>
            <a:r>
              <a:rPr lang="cs-CZ" sz="2400" b="1" dirty="0">
                <a:latin typeface="Comic Sans MS" pitchFamily="66" charset="0"/>
              </a:rPr>
              <a:t>: y = x</a:t>
            </a:r>
            <a:r>
              <a:rPr lang="cs-CZ" sz="2400" b="1" baseline="30000" dirty="0">
                <a:latin typeface="Comic Sans MS" pitchFamily="66" charset="0"/>
              </a:rPr>
              <a:t>2</a:t>
            </a:r>
            <a:r>
              <a:rPr lang="cs-CZ" sz="2400" b="1" dirty="0">
                <a:latin typeface="Comic Sans MS" pitchFamily="66" charset="0"/>
              </a:rPr>
              <a:t> </a:t>
            </a:r>
            <a:r>
              <a:rPr lang="cs-CZ" sz="2400" b="1" dirty="0" smtClean="0">
                <a:latin typeface="Comic Sans MS" pitchFamily="66" charset="0"/>
              </a:rPr>
              <a:t>+ 2x + 1</a:t>
            </a:r>
            <a:endParaRPr lang="cs-CZ" sz="2400" b="1" dirty="0">
              <a:latin typeface="Comic Sans MS" pitchFamily="66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88368" y="2236222"/>
            <a:ext cx="331052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>
                <a:latin typeface="Comic Sans MS" pitchFamily="66" charset="0"/>
              </a:rPr>
              <a:t>f</a:t>
            </a:r>
            <a:r>
              <a:rPr lang="cs-CZ" sz="2400" b="1" baseline="-25000" dirty="0" smtClean="0">
                <a:latin typeface="Comic Sans MS" pitchFamily="66" charset="0"/>
              </a:rPr>
              <a:t>4</a:t>
            </a:r>
            <a:r>
              <a:rPr lang="cs-CZ" sz="2400" b="1" dirty="0" smtClean="0">
                <a:latin typeface="Comic Sans MS" pitchFamily="66" charset="0"/>
              </a:rPr>
              <a:t>: y = │2x + 1│- 3</a:t>
            </a:r>
            <a:endParaRPr lang="cs-CZ" sz="2400" dirty="0">
              <a:latin typeface="Comic Sans MS" pitchFamily="66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Obdélník 4"/>
              <p:cNvSpPr/>
              <p:nvPr/>
            </p:nvSpPr>
            <p:spPr>
              <a:xfrm>
                <a:off x="467544" y="3076065"/>
                <a:ext cx="2698215" cy="505203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400" b="1" i="0" smtClean="0">
                          <a:latin typeface="Cambria Math"/>
                        </a:rPr>
                        <m:t>𝐟</m:t>
                      </m:r>
                      <m:r>
                        <a:rPr lang="cs-CZ" sz="2400" b="1" i="0" baseline="-25000" smtClean="0">
                          <a:latin typeface="Cambria Math"/>
                        </a:rPr>
                        <m:t>𝟓</m:t>
                      </m:r>
                      <m:r>
                        <a:rPr lang="cs-CZ" sz="2400" b="1" i="0" smtClean="0">
                          <a:latin typeface="Cambria Math"/>
                        </a:rPr>
                        <m:t>: </m:t>
                      </m:r>
                      <m:r>
                        <a:rPr lang="cs-CZ" sz="2400" b="1" i="1">
                          <a:latin typeface="Cambria Math"/>
                        </a:rPr>
                        <m:t>𝒚</m:t>
                      </m:r>
                      <m:r>
                        <a:rPr lang="cs-CZ" sz="2400" b="1">
                          <a:latin typeface="Cambria Math"/>
                        </a:rPr>
                        <m:t>= </m:t>
                      </m:r>
                      <m:rad>
                        <m:radPr>
                          <m:degHide m:val="on"/>
                          <m:ctrlPr>
                            <a:rPr lang="cs-CZ" sz="2400" b="1" i="1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𝒙</m:t>
                          </m:r>
                          <m:r>
                            <a:rPr lang="cs-CZ" sz="2400" b="1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𝟒</m:t>
                          </m:r>
                        </m:e>
                      </m:rad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5" name="Obdélník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076065"/>
                <a:ext cx="2698215" cy="505203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588368" y="3884387"/>
                <a:ext cx="2260491" cy="792396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1" i="1">
                              <a:latin typeface="Cambria Math"/>
                            </a:rPr>
                            <m:t>𝐟</m:t>
                          </m:r>
                        </m:e>
                        <m:sub>
                          <m:r>
                            <a:rPr lang="cs-CZ" sz="2400" b="1" i="1">
                              <a:latin typeface="Cambria Math"/>
                            </a:rPr>
                            <m:t>𝟔</m:t>
                          </m:r>
                        </m:sub>
                      </m:sSub>
                      <m:r>
                        <a:rPr lang="cs-CZ" sz="2400" b="1">
                          <a:latin typeface="Cambria Math"/>
                        </a:rPr>
                        <m:t>:</m:t>
                      </m:r>
                      <m:r>
                        <a:rPr lang="cs-CZ" sz="2400" b="1" i="1" smtClean="0">
                          <a:latin typeface="Cambria Math"/>
                        </a:rPr>
                        <m:t> </m:t>
                      </m:r>
                      <m:r>
                        <a:rPr lang="cs-CZ" sz="2400" b="1" i="1">
                          <a:latin typeface="Cambria Math"/>
                        </a:rPr>
                        <m:t>𝐲</m:t>
                      </m:r>
                      <m:r>
                        <a:rPr lang="cs-CZ" sz="2400" b="1">
                          <a:latin typeface="Cambria Math"/>
                        </a:rPr>
                        <m:t>= </m:t>
                      </m:r>
                      <m:f>
                        <m:fPr>
                          <m:ctrlPr>
                            <a:rPr lang="cs-CZ" sz="2400" b="1" i="1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400" b="1" i="1">
                              <a:latin typeface="Cambria Math"/>
                            </a:rPr>
                            <m:t>𝟐𝐱</m:t>
                          </m:r>
                          <m:r>
                            <a:rPr lang="cs-CZ" sz="2400" b="1" i="1">
                              <a:latin typeface="Cambria Math"/>
                            </a:rPr>
                            <m:t>−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2400" b="1" i="1">
                              <a:latin typeface="Cambria Math"/>
                            </a:rPr>
                            <m:t>𝐱</m:t>
                          </m:r>
                          <m:r>
                            <a:rPr lang="cs-CZ" sz="2400" b="1">
                              <a:latin typeface="Cambria Math"/>
                            </a:rPr>
                            <m:t>+</m:t>
                          </m:r>
                          <m:r>
                            <a:rPr lang="cs-CZ" sz="2400" b="1" i="1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2400" dirty="0"/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8368" y="3884387"/>
                <a:ext cx="2260491" cy="79239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Obdélník 6"/>
          <p:cNvSpPr/>
          <p:nvPr/>
        </p:nvSpPr>
        <p:spPr>
          <a:xfrm>
            <a:off x="611560" y="4941168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Vidíme na těchto zápisech, že mají společný styl, ale zápisy se odlišují. Podle toho také později vytvoříme určité skupiny funkcí.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436211" y="2796438"/>
            <a:ext cx="5193466" cy="1569660"/>
          </a:xfrm>
          <a:prstGeom prst="rect">
            <a:avLst/>
          </a:prstGeom>
          <a:solidFill>
            <a:schemeClr val="accent1"/>
          </a:solidFill>
        </p:spPr>
        <p:txBody>
          <a:bodyPr wrap="squar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f(x)</a:t>
            </a:r>
          </a:p>
        </p:txBody>
      </p:sp>
    </p:spTree>
    <p:extLst>
      <p:ext uri="{BB962C8B-B14F-4D97-AF65-F5344CB8AC3E}">
        <p14:creationId xmlns:p14="http://schemas.microsoft.com/office/powerpoint/2010/main" val="4061922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6000"/>
                            </p:stCondLst>
                            <p:childTnLst>
                              <p:par>
                                <p:cTn id="16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9000"/>
                            </p:stCondLst>
                            <p:childTnLst>
                              <p:par>
                                <p:cTn id="2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548680"/>
            <a:ext cx="8136904" cy="132343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A ještě jedna důležitá vlastnost. Jak rozumíme slovnímu spojení 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„</a:t>
            </a:r>
            <a:r>
              <a:rPr lang="cs-CZ" sz="2800" b="1" u="sng" dirty="0" smtClean="0">
                <a:solidFill>
                  <a:srgbClr val="FF0000"/>
                </a:solidFill>
                <a:latin typeface="Comic Sans MS" pitchFamily="66" charset="0"/>
              </a:rPr>
              <a:t>ke každé proměnné x je přiřazena právě jedna funkční hodnota y</a:t>
            </a:r>
            <a:r>
              <a:rPr lang="cs-CZ" sz="2400" b="1" dirty="0" smtClean="0">
                <a:solidFill>
                  <a:srgbClr val="038303"/>
                </a:solidFill>
                <a:latin typeface="Comic Sans MS" pitchFamily="66" charset="0"/>
              </a:rPr>
              <a:t>“</a:t>
            </a:r>
            <a:endParaRPr lang="cs-CZ" sz="2400" b="1" dirty="0">
              <a:solidFill>
                <a:srgbClr val="038303"/>
              </a:solidFill>
              <a:latin typeface="Comic Sans MS" pitchFamily="66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541004" y="1872119"/>
            <a:ext cx="839198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Vysvětlení je velice jednoduché na výchozím příkladu.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76282" y="2360393"/>
            <a:ext cx="785380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Co myslíte, můžeme autem za 3 hodiny při průměrné rychlosti  70 km/h ujet jednou 210 km a podruhé třeba jenom 100 km?</a:t>
            </a:r>
          </a:p>
        </p:txBody>
      </p:sp>
      <p:sp>
        <p:nvSpPr>
          <p:cNvPr id="5" name="Obdélník 4"/>
          <p:cNvSpPr/>
          <p:nvPr/>
        </p:nvSpPr>
        <p:spPr>
          <a:xfrm>
            <a:off x="576995" y="4132523"/>
            <a:ext cx="755938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Vidíte, že je to velice jednoduché, ale nezapomeňme 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důležité!!!</a:t>
            </a:r>
          </a:p>
        </p:txBody>
      </p:sp>
      <p:sp>
        <p:nvSpPr>
          <p:cNvPr id="6" name="Obdélník 5"/>
          <p:cNvSpPr/>
          <p:nvPr/>
        </p:nvSpPr>
        <p:spPr>
          <a:xfrm>
            <a:off x="576282" y="5373216"/>
            <a:ext cx="8028166" cy="1384995"/>
          </a:xfrm>
          <a:prstGeom prst="rect">
            <a:avLst/>
          </a:prstGeom>
          <a:solidFill>
            <a:srgbClr val="FFFF66"/>
          </a:solidFill>
        </p:spPr>
        <p:txBody>
          <a:bodyPr wrap="square">
            <a:spAutoFit/>
          </a:bodyPr>
          <a:lstStyle/>
          <a:p>
            <a:pPr algn="ctr"/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Tedy u jedné funkce neplatí jednou f(2) = 5 a podruhé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   f(2</a:t>
            </a:r>
            <a:r>
              <a:rPr lang="cs-CZ" sz="2800" b="1" dirty="0">
                <a:solidFill>
                  <a:srgbClr val="FF0000"/>
                </a:solidFill>
                <a:latin typeface="Comic Sans MS" pitchFamily="66" charset="0"/>
              </a:rPr>
              <a:t>) = 8 </a:t>
            </a:r>
            <a:r>
              <a:rPr lang="cs-CZ" sz="2800" b="1" dirty="0" smtClean="0">
                <a:solidFill>
                  <a:srgbClr val="FF0000"/>
                </a:solidFill>
                <a:latin typeface="Comic Sans MS" pitchFamily="66" charset="0"/>
              </a:rPr>
              <a:t>                               !!!!!</a:t>
            </a:r>
            <a:endParaRPr lang="cs-CZ" sz="28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82959" y="5373215"/>
            <a:ext cx="8028166" cy="1384995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2693787" y="3533012"/>
            <a:ext cx="4498347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>
                <a:solidFill>
                  <a:srgbClr val="131DEB"/>
                </a:solidFill>
                <a:latin typeface="Comic Sans MS" pitchFamily="66" charset="0"/>
              </a:rPr>
              <a:t>To je přece nesmysl!!!</a:t>
            </a:r>
          </a:p>
        </p:txBody>
      </p:sp>
    </p:spTree>
    <p:extLst>
      <p:ext uri="{BB962C8B-B14F-4D97-AF65-F5344CB8AC3E}">
        <p14:creationId xmlns:p14="http://schemas.microsoft.com/office/powerpoint/2010/main" val="2443591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 animBg="1"/>
      <p:bldP spid="7" grpId="0" animBg="1"/>
      <p:bldP spid="1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08720"/>
            <a:ext cx="46249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A krátké zopakování nakonec.</a:t>
            </a:r>
          </a:p>
        </p:txBody>
      </p:sp>
      <p:sp>
        <p:nvSpPr>
          <p:cNvPr id="3" name="Obdélník 2"/>
          <p:cNvSpPr/>
          <p:nvPr/>
        </p:nvSpPr>
        <p:spPr>
          <a:xfrm>
            <a:off x="827584" y="1628800"/>
            <a:ext cx="268855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4A990F"/>
                </a:solidFill>
                <a:latin typeface="Comic Sans MS" pitchFamily="66" charset="0"/>
              </a:rPr>
              <a:t>Co to je funkce?</a:t>
            </a:r>
          </a:p>
        </p:txBody>
      </p:sp>
      <p:sp>
        <p:nvSpPr>
          <p:cNvPr id="4" name="Obdélník 3"/>
          <p:cNvSpPr/>
          <p:nvPr/>
        </p:nvSpPr>
        <p:spPr>
          <a:xfrm>
            <a:off x="827584" y="2335884"/>
            <a:ext cx="690605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>
                <a:solidFill>
                  <a:srgbClr val="038303"/>
                </a:solidFill>
                <a:latin typeface="Comic Sans MS" pitchFamily="66" charset="0"/>
              </a:rPr>
              <a:t>Zkus vymyslet jiné příklady funkcí ze života.</a:t>
            </a:r>
          </a:p>
        </p:txBody>
      </p:sp>
      <p:sp>
        <p:nvSpPr>
          <p:cNvPr id="5" name="Obdélník 4"/>
          <p:cNvSpPr/>
          <p:nvPr/>
        </p:nvSpPr>
        <p:spPr>
          <a:xfrm>
            <a:off x="884606" y="3217817"/>
            <a:ext cx="430438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smtClean="0">
                <a:solidFill>
                  <a:srgbClr val="4A990F"/>
                </a:solidFill>
                <a:latin typeface="Comic Sans MS" pitchFamily="66" charset="0"/>
              </a:rPr>
              <a:t>Pojmenuj v </a:t>
            </a:r>
            <a:r>
              <a:rPr lang="cs-CZ" sz="2400" b="1" dirty="0" smtClean="0">
                <a:solidFill>
                  <a:srgbClr val="4A990F"/>
                </a:solidFill>
                <a:latin typeface="Comic Sans MS" pitchFamily="66" charset="0"/>
              </a:rPr>
              <a:t>předpisu x, y, f</a:t>
            </a:r>
            <a:endParaRPr lang="cs-CZ" sz="2400" b="1" dirty="0">
              <a:solidFill>
                <a:srgbClr val="4A990F"/>
              </a:solidFill>
              <a:latin typeface="Comic Sans MS" pitchFamily="66" charset="0"/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516141" y="3789040"/>
            <a:ext cx="4937570" cy="1569660"/>
          </a:xfrm>
          <a:prstGeom prst="rect">
            <a:avLst/>
          </a:prstGeom>
          <a:solidFill>
            <a:schemeClr val="accent1"/>
          </a:solidFill>
        </p:spPr>
        <p:txBody>
          <a:bodyPr wrap="none">
            <a:spAutoFit/>
          </a:bodyPr>
          <a:lstStyle/>
          <a:p>
            <a:r>
              <a:rPr lang="cs-CZ" sz="96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mic Sans MS" pitchFamily="66" charset="0"/>
              </a:rPr>
              <a:t>y = f(x)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1118" y="5587499"/>
            <a:ext cx="757582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A nezapomeň na poslední „</a:t>
            </a:r>
            <a:r>
              <a:rPr lang="cs-CZ" sz="2400" b="1" u="sng" dirty="0">
                <a:solidFill>
                  <a:srgbClr val="FF0000"/>
                </a:solidFill>
                <a:latin typeface="Comic Sans MS" pitchFamily="66" charset="0"/>
              </a:rPr>
              <a:t>ke každé proměnné x je přiřazena právě jedna funkční hodnota y</a:t>
            </a:r>
            <a:r>
              <a:rPr lang="cs-CZ" sz="2400" b="1" dirty="0">
                <a:solidFill>
                  <a:srgbClr val="FF0000"/>
                </a:solidFill>
                <a:latin typeface="Comic Sans MS" pitchFamily="66" charset="0"/>
              </a:rPr>
              <a:t>“</a:t>
            </a:r>
          </a:p>
        </p:txBody>
      </p:sp>
    </p:spTree>
    <p:extLst>
      <p:ext uri="{BB962C8B-B14F-4D97-AF65-F5344CB8AC3E}">
        <p14:creationId xmlns:p14="http://schemas.microsoft.com/office/powerpoint/2010/main" val="35501111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7" grpId="0" animBg="1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fotky\2011_Senec\IMG_8878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1" y="1268760"/>
            <a:ext cx="6624739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771800" y="620686"/>
            <a:ext cx="278153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  <a:latin typeface="Comic Sans MS" pitchFamily="66" charset="0"/>
              </a:rPr>
              <a:t>Pozor na funkce!!!</a:t>
            </a:r>
            <a:endParaRPr lang="cs-CZ" sz="24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4011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633670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Použité obrázky</a:t>
            </a:r>
            <a:r>
              <a:rPr lang="cs-CZ" sz="2400" dirty="0" smtClean="0"/>
              <a:t>: </a:t>
            </a:r>
            <a:r>
              <a:rPr lang="cs-CZ" dirty="0" smtClean="0"/>
              <a:t>	soukromý archív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1273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503</Words>
  <Application>Microsoft Office PowerPoint</Application>
  <PresentationFormat>Předvádění na obrazovce (4:3)</PresentationFormat>
  <Paragraphs>68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Jiří Langhammer</dc:creator>
  <cp:lastModifiedBy>Jiří Langhammer</cp:lastModifiedBy>
  <cp:revision>43</cp:revision>
  <dcterms:created xsi:type="dcterms:W3CDTF">2013-08-04T13:10:39Z</dcterms:created>
  <dcterms:modified xsi:type="dcterms:W3CDTF">2014-01-27T05:51:48Z</dcterms:modified>
  <cp:contentStatus>Konečný</cp:contentStatus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MarkAsFinal">
    <vt:bool>true</vt:bool>
  </property>
</Properties>
</file>