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A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6" y="-9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8310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521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39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004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618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823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260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978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437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791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799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58E06-6AD5-49B2-A728-20FD2D29EFE8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A480E-6870-4F32-B7DB-21AE63064D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317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lunecnice.cz/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2420888"/>
            <a:ext cx="84604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Datum: 2.3.2013</a:t>
            </a:r>
            <a:endParaRPr lang="cs-CZ" dirty="0"/>
          </a:p>
          <a:p>
            <a:r>
              <a:rPr lang="cs-CZ" b="1" i="1" dirty="0"/>
              <a:t>Projekt:</a:t>
            </a:r>
            <a:r>
              <a:rPr lang="cs-CZ" b="1" dirty="0"/>
              <a:t> </a:t>
            </a:r>
            <a:r>
              <a:rPr lang="cs-CZ" dirty="0"/>
              <a:t>Kvalitní výuka</a:t>
            </a:r>
          </a:p>
          <a:p>
            <a:r>
              <a:rPr lang="cs-CZ" b="1" i="1" dirty="0"/>
              <a:t>Registrační číslo:</a:t>
            </a:r>
            <a:r>
              <a:rPr lang="cs-CZ" b="1" dirty="0"/>
              <a:t> </a:t>
            </a:r>
            <a:r>
              <a:rPr lang="cs-CZ" dirty="0"/>
              <a:t>CZ.1.07/1.5.00/34.0731</a:t>
            </a:r>
          </a:p>
          <a:p>
            <a:r>
              <a:rPr lang="cs-CZ" b="1" i="1" dirty="0"/>
              <a:t>Číslo DUM:</a:t>
            </a:r>
            <a:r>
              <a:rPr lang="cs-CZ" b="1" dirty="0"/>
              <a:t> </a:t>
            </a:r>
            <a:r>
              <a:rPr lang="cs-CZ" dirty="0"/>
              <a:t>VY_32_INOVACE_002</a:t>
            </a:r>
            <a:r>
              <a:rPr lang="cs-CZ" b="1" dirty="0"/>
              <a:t>	</a:t>
            </a:r>
            <a:endParaRPr lang="cs-CZ" dirty="0"/>
          </a:p>
          <a:p>
            <a:r>
              <a:rPr lang="cs-CZ" b="1" i="1" dirty="0"/>
              <a:t>Jméno autora:</a:t>
            </a:r>
            <a:r>
              <a:rPr lang="cs-CZ" b="1" dirty="0"/>
              <a:t> Jiří </a:t>
            </a:r>
            <a:r>
              <a:rPr lang="cs-CZ" b="1" dirty="0" err="1"/>
              <a:t>Langhammer</a:t>
            </a:r>
            <a:endParaRPr lang="cs-CZ" dirty="0"/>
          </a:p>
          <a:p>
            <a:r>
              <a:rPr lang="cs-CZ" b="1" i="1" dirty="0"/>
              <a:t>Název práce:</a:t>
            </a:r>
            <a:r>
              <a:rPr lang="cs-CZ" b="1" dirty="0"/>
              <a:t> </a:t>
            </a:r>
            <a:r>
              <a:rPr lang="cs-CZ" dirty="0"/>
              <a:t>Funkce- druhy zápisů, druhy funkcí </a:t>
            </a:r>
          </a:p>
          <a:p>
            <a:r>
              <a:rPr lang="cs-CZ" b="1" i="1" dirty="0"/>
              <a:t>Předmět</a:t>
            </a:r>
            <a:r>
              <a:rPr lang="cs-CZ" i="1" dirty="0"/>
              <a:t>:</a:t>
            </a:r>
            <a:r>
              <a:rPr lang="cs-CZ" dirty="0"/>
              <a:t> MATEMATIKA</a:t>
            </a:r>
          </a:p>
          <a:p>
            <a:r>
              <a:rPr lang="cs-CZ" b="1" i="1" dirty="0"/>
              <a:t>Ročník:</a:t>
            </a:r>
            <a:r>
              <a:rPr lang="cs-CZ" b="1" dirty="0"/>
              <a:t> </a:t>
            </a:r>
            <a:r>
              <a:rPr lang="cs-CZ" dirty="0"/>
              <a:t>2</a:t>
            </a:r>
          </a:p>
          <a:p>
            <a:r>
              <a:rPr lang="cs-CZ" b="1" i="1" dirty="0"/>
              <a:t>Časová dotace</a:t>
            </a:r>
            <a:r>
              <a:rPr lang="cs-CZ" i="1" dirty="0"/>
              <a:t>:</a:t>
            </a:r>
            <a:r>
              <a:rPr lang="cs-CZ" dirty="0"/>
              <a:t> 20 minut</a:t>
            </a:r>
          </a:p>
          <a:p>
            <a:r>
              <a:rPr lang="cs-CZ" b="1" i="1" dirty="0"/>
              <a:t>Vzdělávací cíl</a:t>
            </a:r>
            <a:r>
              <a:rPr lang="cs-CZ" i="1" dirty="0"/>
              <a:t>:</a:t>
            </a:r>
            <a:r>
              <a:rPr lang="cs-CZ" dirty="0"/>
              <a:t> rozlišit zápisy funkce, různé druhy funkcí a znát jejich výhody</a:t>
            </a:r>
          </a:p>
          <a:p>
            <a:r>
              <a:rPr lang="cs-CZ" b="1" i="1" dirty="0"/>
              <a:t>Pomůcky</a:t>
            </a:r>
            <a:r>
              <a:rPr lang="cs-CZ" i="1" dirty="0"/>
              <a:t>:</a:t>
            </a:r>
            <a:r>
              <a:rPr lang="cs-CZ" dirty="0"/>
              <a:t> psací potřeby</a:t>
            </a:r>
          </a:p>
          <a:p>
            <a:r>
              <a:rPr lang="cs-CZ" b="1" i="1" dirty="0"/>
              <a:t>Poznámka:</a:t>
            </a:r>
            <a:r>
              <a:rPr lang="cs-CZ" dirty="0"/>
              <a:t> Tento materiál je součástí tematického balíčku Funkce</a:t>
            </a:r>
          </a:p>
          <a:p>
            <a:r>
              <a:rPr lang="cs-CZ" b="1" i="1" dirty="0"/>
              <a:t>Inovace:</a:t>
            </a:r>
            <a:r>
              <a:rPr lang="cs-CZ" b="1" dirty="0"/>
              <a:t> </a:t>
            </a:r>
            <a:r>
              <a:rPr lang="cs-CZ" dirty="0"/>
              <a:t>Mezipředmětové vztahy, zapojení audiovizuální techniky do výuky</a:t>
            </a:r>
          </a:p>
          <a:p>
            <a:r>
              <a:rPr lang="cs-CZ" dirty="0"/>
              <a:t> </a:t>
            </a:r>
          </a:p>
        </p:txBody>
      </p:sp>
      <p:pic>
        <p:nvPicPr>
          <p:cNvPr id="4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20688"/>
            <a:ext cx="5762625" cy="1257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360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087185" y="1340768"/>
            <a:ext cx="24449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Comic Sans MS" pitchFamily="66" charset="0"/>
              </a:rPr>
              <a:t>Funkce</a:t>
            </a:r>
            <a:endParaRPr lang="cs-CZ" sz="5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79712" y="2996952"/>
            <a:ext cx="519725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způsoby zápisu funkcí,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druhy funkcí</a:t>
            </a:r>
            <a:endParaRPr lang="cs-CZ" sz="3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337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476672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9A46"/>
                </a:solidFill>
                <a:latin typeface="Comic Sans MS" pitchFamily="66" charset="0"/>
              </a:rPr>
              <a:t>Druhým </a:t>
            </a:r>
            <a:r>
              <a:rPr lang="cs-CZ" sz="2800" b="1" dirty="0">
                <a:solidFill>
                  <a:srgbClr val="009A46"/>
                </a:solidFill>
                <a:latin typeface="Comic Sans MS" pitchFamily="66" charset="0"/>
              </a:rPr>
              <a:t>způsobem zápisu funkce je:</a:t>
            </a:r>
            <a:r>
              <a:rPr lang="cs-CZ" sz="2800" b="1" dirty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cs-CZ" sz="2400" b="1" dirty="0">
                <a:solidFill>
                  <a:srgbClr val="00B050"/>
                </a:solidFill>
                <a:latin typeface="Comic Sans MS" pitchFamily="66" charset="0"/>
              </a:rPr>
              <a:t>    </a:t>
            </a:r>
            <a:endParaRPr lang="cs-CZ" sz="2400" b="1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r>
              <a:rPr lang="cs-CZ" sz="2400" b="1" dirty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                                   </a:t>
            </a:r>
            <a:r>
              <a:rPr lang="cs-CZ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</a:t>
            </a:r>
            <a:r>
              <a:rPr lang="cs-CZ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) tabulka</a:t>
            </a:r>
          </a:p>
        </p:txBody>
      </p:sp>
      <p:sp>
        <p:nvSpPr>
          <p:cNvPr id="3" name="Obdélník 2"/>
          <p:cNvSpPr/>
          <p:nvPr/>
        </p:nvSpPr>
        <p:spPr>
          <a:xfrm>
            <a:off x="325001" y="1893368"/>
            <a:ext cx="81339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009A46"/>
                </a:solidFill>
                <a:latin typeface="Comic Sans MS" pitchFamily="66" charset="0"/>
              </a:rPr>
              <a:t>Jak vytvoříme tabulku k funkci </a:t>
            </a:r>
            <a:r>
              <a:rPr lang="cs-CZ" sz="3200" b="1" u="sng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</a:t>
            </a:r>
            <a:r>
              <a:rPr lang="cs-CZ" sz="3200" b="1" u="sng" baseline="-25000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1</a:t>
            </a:r>
            <a:r>
              <a:rPr lang="cs-CZ" sz="3200" b="1" u="sng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 y=2x+4</a:t>
            </a:r>
            <a:r>
              <a:rPr lang="cs-CZ" sz="2800" b="1" dirty="0">
                <a:solidFill>
                  <a:srgbClr val="009A46"/>
                </a:solidFill>
                <a:latin typeface="Comic Sans MS" pitchFamily="66" charset="0"/>
              </a:rPr>
              <a:t>?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609798"/>
              </p:ext>
            </p:extLst>
          </p:nvPr>
        </p:nvGraphicFramePr>
        <p:xfrm>
          <a:off x="179512" y="2924944"/>
          <a:ext cx="8784972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0"/>
                <a:gridCol w="584066"/>
                <a:gridCol w="976108"/>
                <a:gridCol w="976108"/>
                <a:gridCol w="976108"/>
                <a:gridCol w="976108"/>
                <a:gridCol w="976108"/>
                <a:gridCol w="976108"/>
                <a:gridCol w="9761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x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1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2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5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0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-2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-3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2x+4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6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8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14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4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0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10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2931402" y="4389381"/>
            <a:ext cx="59170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009A46"/>
                </a:solidFill>
                <a:latin typeface="Comic Sans MS" pitchFamily="66" charset="0"/>
              </a:rPr>
              <a:t>Doplňme prázdná místa v tabulce</a:t>
            </a:r>
          </a:p>
        </p:txBody>
      </p:sp>
      <p:sp>
        <p:nvSpPr>
          <p:cNvPr id="7" name="Obdélník 6"/>
          <p:cNvSpPr/>
          <p:nvPr/>
        </p:nvSpPr>
        <p:spPr>
          <a:xfrm>
            <a:off x="1138924" y="5679340"/>
            <a:ext cx="1792478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proměnná</a:t>
            </a:r>
          </a:p>
        </p:txBody>
      </p:sp>
      <p:sp>
        <p:nvSpPr>
          <p:cNvPr id="8" name="Obdélník 7"/>
          <p:cNvSpPr/>
          <p:nvPr/>
        </p:nvSpPr>
        <p:spPr>
          <a:xfrm>
            <a:off x="4416241" y="5662541"/>
            <a:ext cx="4216219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funkční hodnota v bodě</a:t>
            </a:r>
          </a:p>
        </p:txBody>
      </p:sp>
      <p:cxnSp>
        <p:nvCxnSpPr>
          <p:cNvPr id="10" name="Přímá spojnice se šipkou 9"/>
          <p:cNvCxnSpPr/>
          <p:nvPr/>
        </p:nvCxnSpPr>
        <p:spPr>
          <a:xfrm flipH="1" flipV="1">
            <a:off x="1520401" y="2996952"/>
            <a:ext cx="173846" cy="2927199"/>
          </a:xfrm>
          <a:prstGeom prst="straightConnector1">
            <a:avLst/>
          </a:prstGeom>
          <a:ln w="127000">
            <a:solidFill>
              <a:srgbClr val="FFFF00"/>
            </a:solidFill>
            <a:headEnd type="arrow"/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325001" y="4110094"/>
            <a:ext cx="4485206" cy="1512168"/>
          </a:xfrm>
          <a:prstGeom prst="straightConnector1">
            <a:avLst/>
          </a:prstGeom>
          <a:ln w="127000">
            <a:solidFill>
              <a:srgbClr val="FF0000"/>
            </a:solidFill>
            <a:headEnd type="arrow"/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270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72026" y="260648"/>
            <a:ext cx="7992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9A46"/>
                </a:solidFill>
                <a:latin typeface="Comic Sans MS" pitchFamily="66" charset="0"/>
              </a:rPr>
              <a:t>Třetím </a:t>
            </a:r>
            <a:r>
              <a:rPr lang="cs-CZ" sz="2800" b="1" dirty="0">
                <a:solidFill>
                  <a:srgbClr val="009A46"/>
                </a:solidFill>
                <a:latin typeface="Comic Sans MS" pitchFamily="66" charset="0"/>
              </a:rPr>
              <a:t>způsobem zápisu funkce je:</a:t>
            </a:r>
            <a:r>
              <a:rPr lang="cs-CZ" sz="2800" b="1" dirty="0">
                <a:solidFill>
                  <a:srgbClr val="00B050"/>
                </a:solidFill>
                <a:latin typeface="Comic Sans MS" pitchFamily="66" charset="0"/>
              </a:rPr>
              <a:t>   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  </a:t>
            </a:r>
          </a:p>
          <a:p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                                    </a:t>
            </a:r>
            <a:r>
              <a:rPr lang="cs-CZ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c) graf</a:t>
            </a:r>
            <a:endParaRPr lang="cs-CZ" sz="3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2124" y="1966319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rgbClr val="009A46"/>
                </a:solidFill>
                <a:latin typeface="Comic Sans MS" pitchFamily="66" charset="0"/>
              </a:rPr>
              <a:t>Jak vytvoříme </a:t>
            </a:r>
            <a:r>
              <a:rPr lang="cs-CZ" sz="2800" b="1" dirty="0" smtClean="0">
                <a:solidFill>
                  <a:srgbClr val="009A46"/>
                </a:solidFill>
                <a:latin typeface="Comic Sans MS" pitchFamily="66" charset="0"/>
              </a:rPr>
              <a:t>graf </a:t>
            </a:r>
            <a:r>
              <a:rPr lang="cs-CZ" sz="2800" b="1" dirty="0">
                <a:solidFill>
                  <a:srgbClr val="009A46"/>
                </a:solidFill>
                <a:latin typeface="Comic Sans MS" pitchFamily="66" charset="0"/>
              </a:rPr>
              <a:t>k funkci </a:t>
            </a:r>
            <a:r>
              <a:rPr lang="cs-CZ" sz="2800" b="1" u="sng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</a:t>
            </a:r>
            <a:r>
              <a:rPr lang="cs-CZ" sz="2800" b="1" u="sng" baseline="-25000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1</a:t>
            </a:r>
            <a:r>
              <a:rPr lang="cs-CZ" sz="2800" b="1" u="sng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 y=2x+4</a:t>
            </a:r>
            <a:r>
              <a:rPr lang="cs-CZ" sz="2800" b="1" dirty="0">
                <a:solidFill>
                  <a:srgbClr val="009A46"/>
                </a:solidFill>
                <a:latin typeface="Comic Sans MS" pitchFamily="66" charset="0"/>
              </a:rPr>
              <a:t>?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2124" y="3573016"/>
            <a:ext cx="788709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009A46"/>
                </a:solidFill>
                <a:latin typeface="Comic Sans MS" pitchFamily="66" charset="0"/>
              </a:rPr>
              <a:t>Využijeme k tomu program </a:t>
            </a:r>
            <a:r>
              <a:rPr lang="cs-CZ" sz="2800" b="1" u="sng" dirty="0">
                <a:solidFill>
                  <a:srgbClr val="FF0000"/>
                </a:solidFill>
                <a:latin typeface="Comic Sans MS" pitchFamily="66" charset="0"/>
              </a:rPr>
              <a:t>FUNKCE </a:t>
            </a:r>
            <a:r>
              <a:rPr lang="cs-CZ" sz="2800" b="1" u="sng" dirty="0" smtClean="0">
                <a:solidFill>
                  <a:srgbClr val="FF0000"/>
                </a:solidFill>
                <a:latin typeface="Comic Sans MS" pitchFamily="66" charset="0"/>
              </a:rPr>
              <a:t>2.01</a:t>
            </a:r>
            <a:r>
              <a:rPr lang="cs-CZ" sz="2800" b="1" dirty="0" smtClean="0">
                <a:solidFill>
                  <a:srgbClr val="009A46"/>
                </a:solidFill>
                <a:latin typeface="Comic Sans MS" pitchFamily="66" charset="0"/>
              </a:rPr>
              <a:t> a </a:t>
            </a:r>
          </a:p>
          <a:p>
            <a:r>
              <a:rPr lang="cs-CZ" sz="2800" b="1" dirty="0" smtClean="0">
                <a:solidFill>
                  <a:srgbClr val="009A46"/>
                </a:solidFill>
                <a:latin typeface="Comic Sans MS" pitchFamily="66" charset="0"/>
              </a:rPr>
              <a:t>zkusíme si najít </a:t>
            </a:r>
            <a:r>
              <a:rPr lang="cs-CZ" sz="2800" b="1" u="sng" dirty="0" smtClean="0">
                <a:solidFill>
                  <a:srgbClr val="009A46"/>
                </a:solidFill>
                <a:latin typeface="Comic Sans MS" pitchFamily="66" charset="0"/>
              </a:rPr>
              <a:t>výhody</a:t>
            </a:r>
            <a:r>
              <a:rPr lang="cs-CZ" sz="2800" b="1" dirty="0" smtClean="0">
                <a:solidFill>
                  <a:srgbClr val="009A46"/>
                </a:solidFill>
                <a:latin typeface="Comic Sans MS" pitchFamily="66" charset="0"/>
              </a:rPr>
              <a:t> a </a:t>
            </a:r>
            <a:r>
              <a:rPr lang="cs-CZ" sz="2800" b="1" u="sng" dirty="0" smtClean="0">
                <a:solidFill>
                  <a:srgbClr val="009A46"/>
                </a:solidFill>
                <a:latin typeface="Comic Sans MS" pitchFamily="66" charset="0"/>
              </a:rPr>
              <a:t>nevýhody</a:t>
            </a:r>
            <a:r>
              <a:rPr lang="cs-CZ" sz="2800" b="1" dirty="0" smtClean="0">
                <a:solidFill>
                  <a:srgbClr val="009A46"/>
                </a:solidFill>
                <a:latin typeface="Comic Sans MS" pitchFamily="66" charset="0"/>
              </a:rPr>
              <a:t> mezi </a:t>
            </a:r>
          </a:p>
          <a:p>
            <a:r>
              <a:rPr lang="cs-CZ" sz="2800" b="1" dirty="0" smtClean="0">
                <a:solidFill>
                  <a:srgbClr val="009A46"/>
                </a:solidFill>
                <a:latin typeface="Comic Sans MS" pitchFamily="66" charset="0"/>
              </a:rPr>
              <a:t>jednotlivými způsoby zápisy funkce</a:t>
            </a:r>
            <a:endParaRPr lang="cs-CZ" sz="2800" b="1" dirty="0">
              <a:solidFill>
                <a:srgbClr val="009A4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478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iří Langhammer\Desktop\Funkce_Bmp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17"/>
            <a:ext cx="6082080" cy="608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516216" y="827547"/>
            <a:ext cx="23855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u="sng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</a:t>
            </a:r>
            <a:r>
              <a:rPr lang="cs-CZ" sz="3200" b="1" u="sng" baseline="-25000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1</a:t>
            </a:r>
            <a:r>
              <a:rPr lang="cs-CZ" sz="3200" b="1" u="sng" dirty="0">
                <a:solidFill>
                  <a:srgbClr val="009A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 y=2x+4</a:t>
            </a:r>
            <a:endParaRPr lang="cs-CZ" sz="32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21768"/>
              </p:ext>
            </p:extLst>
          </p:nvPr>
        </p:nvGraphicFramePr>
        <p:xfrm>
          <a:off x="179512" y="5013176"/>
          <a:ext cx="780886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0"/>
                <a:gridCol w="584066"/>
                <a:gridCol w="976108"/>
                <a:gridCol w="976108"/>
                <a:gridCol w="976108"/>
                <a:gridCol w="976108"/>
                <a:gridCol w="976108"/>
                <a:gridCol w="9761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x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1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2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5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0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-2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3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FF00"/>
                          </a:solidFill>
                          <a:latin typeface="Comic Sans MS" pitchFamily="66" charset="0"/>
                        </a:rPr>
                        <a:t>-3</a:t>
                      </a:r>
                      <a:endParaRPr lang="cs-CZ" sz="3600" dirty="0">
                        <a:solidFill>
                          <a:srgbClr val="FFFF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2x+4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6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8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14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4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0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10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-</a:t>
                      </a:r>
                      <a:r>
                        <a:rPr lang="cs-CZ" sz="36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2</a:t>
                      </a:r>
                      <a:endParaRPr lang="cs-CZ" sz="36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815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836712"/>
            <a:ext cx="15616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9A46"/>
                </a:solidFill>
                <a:latin typeface="Comic Sans MS" pitchFamily="66" charset="0"/>
              </a:rPr>
              <a:t>Výhody ?</a:t>
            </a:r>
          </a:p>
        </p:txBody>
      </p:sp>
      <p:sp>
        <p:nvSpPr>
          <p:cNvPr id="3" name="Obdélník 2"/>
          <p:cNvSpPr/>
          <p:nvPr/>
        </p:nvSpPr>
        <p:spPr>
          <a:xfrm>
            <a:off x="4716016" y="836712"/>
            <a:ext cx="19239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Comic Sans MS" pitchFamily="66" charset="0"/>
              </a:rPr>
              <a:t>Nevýhody ?</a:t>
            </a:r>
          </a:p>
        </p:txBody>
      </p:sp>
      <p:sp>
        <p:nvSpPr>
          <p:cNvPr id="4" name="Obdélník 3"/>
          <p:cNvSpPr/>
          <p:nvPr/>
        </p:nvSpPr>
        <p:spPr>
          <a:xfrm>
            <a:off x="2320211" y="1758007"/>
            <a:ext cx="16530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Stručnost</a:t>
            </a:r>
          </a:p>
        </p:txBody>
      </p:sp>
      <p:sp>
        <p:nvSpPr>
          <p:cNvPr id="5" name="Obdélník 4"/>
          <p:cNvSpPr/>
          <p:nvPr/>
        </p:nvSpPr>
        <p:spPr>
          <a:xfrm>
            <a:off x="4932039" y="1758007"/>
            <a:ext cx="18998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Přehlednost</a:t>
            </a:r>
          </a:p>
        </p:txBody>
      </p:sp>
      <p:sp>
        <p:nvSpPr>
          <p:cNvPr id="6" name="Obdélník 5"/>
          <p:cNvSpPr/>
          <p:nvPr/>
        </p:nvSpPr>
        <p:spPr>
          <a:xfrm>
            <a:off x="1259632" y="2708920"/>
            <a:ext cx="17876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Omezenost</a:t>
            </a:r>
          </a:p>
        </p:txBody>
      </p:sp>
      <p:sp>
        <p:nvSpPr>
          <p:cNvPr id="7" name="Obdélník 6"/>
          <p:cNvSpPr/>
          <p:nvPr/>
        </p:nvSpPr>
        <p:spPr>
          <a:xfrm>
            <a:off x="5930134" y="2642120"/>
            <a:ext cx="14269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Přesnost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80685" y="3458688"/>
            <a:ext cx="23727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Srozumitelnost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981974" y="3458688"/>
            <a:ext cx="19335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Použitelnost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103215" y="4406037"/>
            <a:ext cx="4937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Comic Sans MS" pitchFamily="66" charset="0"/>
              </a:rPr>
              <a:t>A určitě najdete další srovnání.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755576" y="5301208"/>
            <a:ext cx="76328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009A46"/>
                </a:solidFill>
                <a:latin typeface="Comic Sans MS" pitchFamily="66" charset="0"/>
              </a:rPr>
              <a:t>Každý zápis má svoje výhody i nevýhody a proto je dobré používat a hlavně rozumět všem třem!!!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611560" y="5013176"/>
            <a:ext cx="7632848" cy="1440160"/>
          </a:xfrm>
          <a:prstGeom prst="roundRect">
            <a:avLst/>
          </a:prstGeom>
          <a:noFill/>
          <a:ln w="50800">
            <a:solidFill>
              <a:srgbClr val="009A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626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05865" y="476672"/>
            <a:ext cx="40767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9A46"/>
                </a:solidFill>
                <a:latin typeface="Comic Sans MS" pitchFamily="66" charset="0"/>
              </a:rPr>
              <a:t>Dnes přidáme ještě pojmy</a:t>
            </a:r>
          </a:p>
        </p:txBody>
      </p:sp>
      <p:sp>
        <p:nvSpPr>
          <p:cNvPr id="3" name="Obdélník 2"/>
          <p:cNvSpPr/>
          <p:nvPr/>
        </p:nvSpPr>
        <p:spPr>
          <a:xfrm>
            <a:off x="2940662" y="1600289"/>
            <a:ext cx="29578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u="sng" dirty="0">
                <a:solidFill>
                  <a:srgbClr val="FF0000"/>
                </a:solidFill>
                <a:latin typeface="Comic Sans MS" pitchFamily="66" charset="0"/>
              </a:rPr>
              <a:t>Definiční obor</a:t>
            </a:r>
          </a:p>
        </p:txBody>
      </p:sp>
      <p:sp>
        <p:nvSpPr>
          <p:cNvPr id="4" name="Obdélník 3"/>
          <p:cNvSpPr/>
          <p:nvPr/>
        </p:nvSpPr>
        <p:spPr>
          <a:xfrm>
            <a:off x="4232219" y="3329408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9A46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5" name="Obdélník 4"/>
          <p:cNvSpPr/>
          <p:nvPr/>
        </p:nvSpPr>
        <p:spPr>
          <a:xfrm>
            <a:off x="3086536" y="4005064"/>
            <a:ext cx="2666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Obor hodnot</a:t>
            </a:r>
          </a:p>
        </p:txBody>
      </p:sp>
      <p:sp>
        <p:nvSpPr>
          <p:cNvPr id="6" name="Obdélník 5"/>
          <p:cNvSpPr/>
          <p:nvPr/>
        </p:nvSpPr>
        <p:spPr>
          <a:xfrm>
            <a:off x="6876256" y="877013"/>
            <a:ext cx="1694695" cy="1015663"/>
          </a:xfrm>
          <a:prstGeom prst="rect">
            <a:avLst/>
          </a:prstGeom>
          <a:solidFill>
            <a:srgbClr val="FFFF00"/>
          </a:solidFill>
          <a:ln w="6350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cs-CZ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D(f)</a:t>
            </a:r>
          </a:p>
        </p:txBody>
      </p:sp>
      <p:sp>
        <p:nvSpPr>
          <p:cNvPr id="7" name="Obdélník 6"/>
          <p:cNvSpPr/>
          <p:nvPr/>
        </p:nvSpPr>
        <p:spPr>
          <a:xfrm>
            <a:off x="605865" y="5117760"/>
            <a:ext cx="1731564" cy="1015663"/>
          </a:xfrm>
          <a:prstGeom prst="rect">
            <a:avLst/>
          </a:prstGeom>
          <a:solidFill>
            <a:srgbClr val="FFFF00"/>
          </a:solidFill>
          <a:ln w="6350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cs-CZ" sz="6000" b="1" dirty="0">
                <a:latin typeface="Comic Sans MS" pitchFamily="66" charset="0"/>
              </a:rPr>
              <a:t>H(f)</a:t>
            </a:r>
          </a:p>
        </p:txBody>
      </p:sp>
      <p:sp>
        <p:nvSpPr>
          <p:cNvPr id="8" name="Obdélník 7"/>
          <p:cNvSpPr/>
          <p:nvPr/>
        </p:nvSpPr>
        <p:spPr>
          <a:xfrm>
            <a:off x="605865" y="2267578"/>
            <a:ext cx="7965085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sz="2400" b="1" u="sng" dirty="0">
                <a:solidFill>
                  <a:srgbClr val="FF0000"/>
                </a:solidFill>
                <a:latin typeface="Comic Sans MS" pitchFamily="66" charset="0"/>
              </a:rPr>
              <a:t>Definiční obor</a:t>
            </a:r>
            <a:r>
              <a:rPr lang="cs-CZ" sz="2400" b="1" dirty="0">
                <a:solidFill>
                  <a:srgbClr val="FF0000"/>
                </a:solidFill>
                <a:latin typeface="Comic Sans MS" pitchFamily="66" charset="0"/>
              </a:rPr>
              <a:t> funkce je množina všech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reálných proměnných funkce, k nimž můžeme najít jejich </a:t>
            </a:r>
            <a:r>
              <a:rPr lang="cs-CZ" sz="2400" b="1" smtClean="0">
                <a:solidFill>
                  <a:srgbClr val="FF0000"/>
                </a:solidFill>
                <a:latin typeface="Comic Sans MS" pitchFamily="66" charset="0"/>
              </a:rPr>
              <a:t>funkční hodnotu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(v grafu čteme z osy </a:t>
            </a:r>
            <a:r>
              <a:rPr lang="cs-CZ" sz="2400" b="1" u="sng" dirty="0" smtClean="0">
                <a:solidFill>
                  <a:srgbClr val="FF0000"/>
                </a:solidFill>
                <a:latin typeface="Comic Sans MS" pitchFamily="66" charset="0"/>
              </a:rPr>
              <a:t>x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) 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20409" y="5117760"/>
            <a:ext cx="6197530" cy="83099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400" b="1" u="sng" dirty="0">
                <a:solidFill>
                  <a:srgbClr val="009A46"/>
                </a:solidFill>
                <a:latin typeface="Comic Sans MS" pitchFamily="66" charset="0"/>
              </a:rPr>
              <a:t>Obor hodnot</a:t>
            </a:r>
            <a:r>
              <a:rPr lang="cs-CZ" sz="2400" b="1" dirty="0">
                <a:solidFill>
                  <a:srgbClr val="009A46"/>
                </a:solidFill>
                <a:latin typeface="Comic Sans MS" pitchFamily="66" charset="0"/>
              </a:rPr>
              <a:t> je množina všech </a:t>
            </a:r>
            <a:r>
              <a:rPr lang="cs-CZ" sz="2400" b="1" dirty="0" smtClean="0">
                <a:solidFill>
                  <a:srgbClr val="009A46"/>
                </a:solidFill>
                <a:latin typeface="Comic Sans MS" pitchFamily="66" charset="0"/>
              </a:rPr>
              <a:t>výsledků </a:t>
            </a:r>
          </a:p>
          <a:p>
            <a:r>
              <a:rPr lang="cs-CZ" sz="2400" b="1" dirty="0" smtClean="0">
                <a:solidFill>
                  <a:srgbClr val="009A46"/>
                </a:solidFill>
                <a:latin typeface="Comic Sans MS" pitchFamily="66" charset="0"/>
              </a:rPr>
              <a:t>(v grafu čteme z osy </a:t>
            </a:r>
            <a:r>
              <a:rPr lang="cs-CZ" sz="2400" b="1" u="sng" dirty="0" smtClean="0">
                <a:solidFill>
                  <a:srgbClr val="009A46"/>
                </a:solidFill>
                <a:latin typeface="Comic Sans MS" pitchFamily="66" charset="0"/>
              </a:rPr>
              <a:t>y</a:t>
            </a:r>
            <a:r>
              <a:rPr lang="cs-CZ" sz="2400" b="1" dirty="0" smtClean="0">
                <a:solidFill>
                  <a:srgbClr val="009A46"/>
                </a:solidFill>
                <a:latin typeface="Comic Sans MS" pitchFamily="66" charset="0"/>
              </a:rPr>
              <a:t>)</a:t>
            </a:r>
            <a:endParaRPr lang="cs-CZ" sz="2400" b="1" dirty="0">
              <a:solidFill>
                <a:srgbClr val="009A4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90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476672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9A46"/>
                </a:solidFill>
                <a:latin typeface="Comic Sans MS" pitchFamily="66" charset="0"/>
              </a:rPr>
              <a:t>Současně si řekneme, kterými funkcemi se budeme zabývat</a:t>
            </a:r>
            <a:endParaRPr lang="cs-CZ" sz="2400" b="1" dirty="0">
              <a:solidFill>
                <a:srgbClr val="009A46"/>
              </a:solidFill>
              <a:latin typeface="Comic Sans MS" pitchFamily="66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1772816"/>
            <a:ext cx="1955985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omic Sans MS" pitchFamily="66" charset="0"/>
              </a:rPr>
              <a:t>Konstantní</a:t>
            </a:r>
          </a:p>
        </p:txBody>
      </p:sp>
      <p:sp>
        <p:nvSpPr>
          <p:cNvPr id="4" name="Obdélník 3"/>
          <p:cNvSpPr/>
          <p:nvPr/>
        </p:nvSpPr>
        <p:spPr>
          <a:xfrm>
            <a:off x="7092280" y="1588150"/>
            <a:ext cx="1531188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omic Sans MS" pitchFamily="66" charset="0"/>
              </a:rPr>
              <a:t>Lineární</a:t>
            </a:r>
          </a:p>
        </p:txBody>
      </p:sp>
      <p:sp>
        <p:nvSpPr>
          <p:cNvPr id="5" name="Obdélník 4"/>
          <p:cNvSpPr/>
          <p:nvPr/>
        </p:nvSpPr>
        <p:spPr>
          <a:xfrm>
            <a:off x="3911466" y="2348880"/>
            <a:ext cx="2209259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omic Sans MS" pitchFamily="66" charset="0"/>
              </a:rPr>
              <a:t>Kvadratická</a:t>
            </a:r>
          </a:p>
        </p:txBody>
      </p:sp>
      <p:sp>
        <p:nvSpPr>
          <p:cNvPr id="6" name="Obdélník 5"/>
          <p:cNvSpPr/>
          <p:nvPr/>
        </p:nvSpPr>
        <p:spPr>
          <a:xfrm>
            <a:off x="539552" y="3207586"/>
            <a:ext cx="4729180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(Lineární </a:t>
            </a:r>
            <a:r>
              <a:rPr lang="cs-CZ" sz="2400" b="1" dirty="0">
                <a:solidFill>
                  <a:srgbClr val="FF0000"/>
                </a:solidFill>
                <a:latin typeface="Comic Sans MS" pitchFamily="66" charset="0"/>
              </a:rPr>
              <a:t>s absolutní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hodnotou)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424195" y="3207586"/>
            <a:ext cx="3108543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(Nepřímá úměrnost)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98898" y="4149080"/>
            <a:ext cx="1598515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omic Sans MS" pitchFamily="66" charset="0"/>
              </a:rPr>
              <a:t>Inverzní</a:t>
            </a:r>
          </a:p>
        </p:txBody>
      </p:sp>
      <p:sp>
        <p:nvSpPr>
          <p:cNvPr id="9" name="Obdélník 8"/>
          <p:cNvSpPr/>
          <p:nvPr/>
        </p:nvSpPr>
        <p:spPr>
          <a:xfrm>
            <a:off x="5160526" y="4174395"/>
            <a:ext cx="2430474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omic Sans MS" pitchFamily="66" charset="0"/>
              </a:rPr>
              <a:t>Exponenciální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90176" y="5157192"/>
            <a:ext cx="2361544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omic Sans MS" pitchFamily="66" charset="0"/>
              </a:rPr>
              <a:t>Logaritmická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452287" y="5159550"/>
            <a:ext cx="2590774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omic Sans MS" pitchFamily="66" charset="0"/>
              </a:rPr>
              <a:t>Goniometrické</a:t>
            </a:r>
          </a:p>
        </p:txBody>
      </p:sp>
    </p:spTree>
    <p:extLst>
      <p:ext uri="{BB962C8B-B14F-4D97-AF65-F5344CB8AC3E}">
        <p14:creationId xmlns:p14="http://schemas.microsoft.com/office/powerpoint/2010/main" val="387010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iří Langhammer\Desktop\Funkce_Bmp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53250" cy="695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iří Langhammer\Desktop\Funkce_Bmp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2"/>
            <a:ext cx="6953250" cy="695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971439" y="382355"/>
            <a:ext cx="224773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9A46"/>
                </a:solidFill>
                <a:latin typeface="Comic Sans MS" pitchFamily="66" charset="0"/>
              </a:rPr>
              <a:t>Ukázky </a:t>
            </a:r>
            <a:r>
              <a:rPr lang="cs-CZ" sz="2400" b="1" dirty="0" smtClean="0">
                <a:solidFill>
                  <a:srgbClr val="009A46"/>
                </a:solidFill>
                <a:latin typeface="Comic Sans MS" pitchFamily="66" charset="0"/>
              </a:rPr>
              <a:t>grafů</a:t>
            </a:r>
          </a:p>
          <a:p>
            <a:r>
              <a:rPr lang="cs-CZ" sz="2400" b="1" dirty="0" smtClean="0">
                <a:solidFill>
                  <a:srgbClr val="009A46"/>
                </a:solidFill>
                <a:latin typeface="Comic Sans MS" pitchFamily="66" charset="0"/>
              </a:rPr>
              <a:t> </a:t>
            </a:r>
            <a:r>
              <a:rPr lang="cs-CZ" sz="2400" b="1" dirty="0">
                <a:solidFill>
                  <a:srgbClr val="009A46"/>
                </a:solidFill>
                <a:latin typeface="Comic Sans MS" pitchFamily="66" charset="0"/>
              </a:rPr>
              <a:t>funkcí </a:t>
            </a:r>
            <a:endParaRPr lang="cs-CZ" sz="2400" b="1" dirty="0" smtClean="0">
              <a:solidFill>
                <a:srgbClr val="009A46"/>
              </a:solidFill>
              <a:latin typeface="Comic Sans MS" pitchFamily="66" charset="0"/>
            </a:endParaRPr>
          </a:p>
          <a:p>
            <a:r>
              <a:rPr lang="cs-CZ" sz="2400" b="1" dirty="0" smtClean="0">
                <a:solidFill>
                  <a:srgbClr val="009A46"/>
                </a:solidFill>
                <a:latin typeface="Comic Sans MS" pitchFamily="66" charset="0"/>
              </a:rPr>
              <a:t>v</a:t>
            </a:r>
            <a:r>
              <a:rPr lang="cs-CZ" sz="2400" b="1" dirty="0">
                <a:solidFill>
                  <a:srgbClr val="009A46"/>
                </a:solidFill>
                <a:latin typeface="Comic Sans MS" pitchFamily="66" charset="0"/>
              </a:rPr>
              <a:t> programu </a:t>
            </a:r>
            <a:endParaRPr lang="cs-CZ" sz="2400" b="1" dirty="0" smtClean="0">
              <a:solidFill>
                <a:srgbClr val="009A46"/>
              </a:solidFill>
              <a:latin typeface="Comic Sans MS" pitchFamily="66" charset="0"/>
            </a:endParaRPr>
          </a:p>
          <a:p>
            <a:r>
              <a:rPr lang="cs-CZ" sz="2400" b="1" dirty="0" smtClean="0">
                <a:solidFill>
                  <a:srgbClr val="009A46"/>
                </a:solidFill>
                <a:latin typeface="Comic Sans MS" pitchFamily="66" charset="0"/>
              </a:rPr>
              <a:t>FUNKCE </a:t>
            </a:r>
            <a:r>
              <a:rPr lang="cs-CZ" sz="2400" b="1" dirty="0">
                <a:solidFill>
                  <a:srgbClr val="009A46"/>
                </a:solidFill>
                <a:latin typeface="Comic Sans MS" pitchFamily="66" charset="0"/>
              </a:rPr>
              <a:t>2.01</a:t>
            </a:r>
          </a:p>
        </p:txBody>
      </p:sp>
    </p:spTree>
    <p:extLst>
      <p:ext uri="{BB962C8B-B14F-4D97-AF65-F5344CB8AC3E}">
        <p14:creationId xmlns:p14="http://schemas.microsoft.com/office/powerpoint/2010/main" val="211263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8328" y="908720"/>
            <a:ext cx="59073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>
                <a:solidFill>
                  <a:srgbClr val="FF0000"/>
                </a:solidFill>
                <a:latin typeface="Comic Sans MS" pitchFamily="66" charset="0"/>
              </a:rPr>
              <a:t>A </a:t>
            </a:r>
            <a:r>
              <a:rPr lang="cs-CZ" sz="4000" b="1" dirty="0" smtClean="0">
                <a:solidFill>
                  <a:srgbClr val="FF0000"/>
                </a:solidFill>
                <a:latin typeface="Comic Sans MS" pitchFamily="66" charset="0"/>
              </a:rPr>
              <a:t>úkol úplně </a:t>
            </a:r>
            <a:r>
              <a:rPr lang="cs-CZ" sz="4000" b="1" dirty="0">
                <a:solidFill>
                  <a:srgbClr val="FF0000"/>
                </a:solidFill>
                <a:latin typeface="Comic Sans MS" pitchFamily="66" charset="0"/>
              </a:rPr>
              <a:t>na závěr!!!</a:t>
            </a:r>
          </a:p>
        </p:txBody>
      </p:sp>
      <p:sp>
        <p:nvSpPr>
          <p:cNvPr id="3" name="Obdélník 2"/>
          <p:cNvSpPr/>
          <p:nvPr/>
        </p:nvSpPr>
        <p:spPr>
          <a:xfrm>
            <a:off x="971600" y="2276872"/>
            <a:ext cx="7560840" cy="286232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cs-CZ" sz="3600" b="1" dirty="0">
                <a:latin typeface="Comic Sans MS" pitchFamily="66" charset="0"/>
              </a:rPr>
              <a:t>Stáhnout </a:t>
            </a:r>
            <a:r>
              <a:rPr lang="cs-CZ" sz="3600" b="1" dirty="0" smtClean="0">
                <a:latin typeface="Comic Sans MS" pitchFamily="66" charset="0"/>
              </a:rPr>
              <a:t>ze </a:t>
            </a:r>
            <a:r>
              <a:rPr lang="cs-CZ" sz="3600" b="1" dirty="0">
                <a:latin typeface="Comic Sans MS" pitchFamily="66" charset="0"/>
              </a:rPr>
              <a:t>serveru </a:t>
            </a:r>
            <a:r>
              <a:rPr lang="cs-CZ" sz="3600" b="1" u="sng" dirty="0">
                <a:latin typeface="Comic Sans MS" pitchFamily="66" charset="0"/>
                <a:hlinkClick r:id="rId2"/>
              </a:rPr>
              <a:t>www.slunecnice.cz</a:t>
            </a:r>
            <a:r>
              <a:rPr lang="cs-CZ" sz="3600" b="1" dirty="0">
                <a:latin typeface="Comic Sans MS" pitchFamily="66" charset="0"/>
              </a:rPr>
              <a:t> </a:t>
            </a:r>
            <a:endParaRPr lang="cs-CZ" sz="3600" b="1" dirty="0" smtClean="0">
              <a:latin typeface="Comic Sans MS" pitchFamily="66" charset="0"/>
            </a:endParaRPr>
          </a:p>
          <a:p>
            <a:pPr algn="ctr"/>
            <a:r>
              <a:rPr lang="cs-CZ" sz="3600" b="1" dirty="0" smtClean="0">
                <a:latin typeface="Comic Sans MS" pitchFamily="66" charset="0"/>
              </a:rPr>
              <a:t>program </a:t>
            </a:r>
            <a:r>
              <a:rPr lang="cs-CZ" sz="3600" b="1" dirty="0">
                <a:latin typeface="Comic Sans MS" pitchFamily="66" charset="0"/>
              </a:rPr>
              <a:t>s názvem </a:t>
            </a:r>
            <a:r>
              <a:rPr lang="cs-CZ" sz="3600" b="1" dirty="0">
                <a:solidFill>
                  <a:srgbClr val="FF0000"/>
                </a:solidFill>
                <a:latin typeface="Comic Sans MS" pitchFamily="66" charset="0"/>
              </a:rPr>
              <a:t>FUNKCE 2.01 </a:t>
            </a:r>
            <a:r>
              <a:rPr lang="cs-CZ" sz="3600" b="1" dirty="0">
                <a:latin typeface="Comic Sans MS" pitchFamily="66" charset="0"/>
              </a:rPr>
              <a:t>a </a:t>
            </a:r>
            <a:r>
              <a:rPr lang="cs-CZ" sz="3600" b="1" dirty="0" smtClean="0">
                <a:latin typeface="Comic Sans MS" pitchFamily="66" charset="0"/>
              </a:rPr>
              <a:t>seznámit </a:t>
            </a:r>
            <a:r>
              <a:rPr lang="cs-CZ" sz="3600" b="1" dirty="0">
                <a:latin typeface="Comic Sans MS" pitchFamily="66" charset="0"/>
              </a:rPr>
              <a:t>se </a:t>
            </a:r>
            <a:r>
              <a:rPr lang="cs-CZ" sz="3600" b="1" dirty="0" smtClean="0">
                <a:latin typeface="Comic Sans MS" pitchFamily="66" charset="0"/>
              </a:rPr>
              <a:t>se základním ovládáním</a:t>
            </a:r>
            <a:endParaRPr lang="cs-CZ" sz="36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867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980728"/>
            <a:ext cx="76177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latin typeface="Comic Sans MS" pitchFamily="66" charset="0"/>
              </a:rPr>
              <a:t>Použité materiály:  program FUNKCE 2.01</a:t>
            </a:r>
          </a:p>
        </p:txBody>
      </p:sp>
    </p:spTree>
    <p:extLst>
      <p:ext uri="{BB962C8B-B14F-4D97-AF65-F5344CB8AC3E}">
        <p14:creationId xmlns:p14="http://schemas.microsoft.com/office/powerpoint/2010/main" val="393320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232</Words>
  <Application>Microsoft Office PowerPoint</Application>
  <PresentationFormat>Předvádění na obrazovce (4:3)</PresentationFormat>
  <Paragraphs>97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Langhammer</dc:creator>
  <cp:lastModifiedBy>Jiří Langhammer</cp:lastModifiedBy>
  <cp:revision>28</cp:revision>
  <dcterms:created xsi:type="dcterms:W3CDTF">2013-08-09T06:38:31Z</dcterms:created>
  <dcterms:modified xsi:type="dcterms:W3CDTF">2014-01-27T05:53:21Z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