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0" r:id="rId6"/>
    <p:sldId id="261" r:id="rId7"/>
    <p:sldId id="266" r:id="rId8"/>
    <p:sldId id="257" r:id="rId9"/>
    <p:sldId id="262" r:id="rId10"/>
    <p:sldId id="267" r:id="rId11"/>
    <p:sldId id="268" r:id="rId12"/>
    <p:sldId id="265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D3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119977-835C-4480-8B20-7C086D92D929}" type="doc">
      <dgm:prSet loTypeId="urn:microsoft.com/office/officeart/2005/8/layout/cycle5" loCatId="cycle" qsTypeId="urn:microsoft.com/office/officeart/2005/8/quickstyle/simple1" qsCatId="simple" csTypeId="urn:microsoft.com/office/officeart/2005/8/colors/accent6_1" csCatId="accent6" phldr="1"/>
      <dgm:spPr/>
      <dgm:t>
        <a:bodyPr/>
        <a:lstStyle/>
        <a:p>
          <a:endParaRPr lang="cs-CZ"/>
        </a:p>
      </dgm:t>
    </dgm:pt>
    <dgm:pt modelId="{2176036F-6C16-40FE-A4E8-551C5D21F7B4}">
      <dgm:prSet phldrT="[Text]"/>
      <dgm:spPr/>
      <dgm:t>
        <a:bodyPr/>
        <a:lstStyle/>
        <a:p>
          <a:r>
            <a:rPr lang="cs-CZ" dirty="0" smtClean="0"/>
            <a:t>dopravní značky</a:t>
          </a:r>
          <a:endParaRPr lang="cs-CZ" dirty="0"/>
        </a:p>
      </dgm:t>
    </dgm:pt>
    <dgm:pt modelId="{BF273241-0E19-498E-8D0B-26D03EE8C5D1}" type="parTrans" cxnId="{CB760766-32DC-4F83-91EF-94B5079A2C0D}">
      <dgm:prSet/>
      <dgm:spPr/>
      <dgm:t>
        <a:bodyPr/>
        <a:lstStyle/>
        <a:p>
          <a:endParaRPr lang="cs-CZ"/>
        </a:p>
      </dgm:t>
    </dgm:pt>
    <dgm:pt modelId="{2D600613-EC41-46C3-9DB2-3E3B26A943EF}" type="sibTrans" cxnId="{CB760766-32DC-4F83-91EF-94B5079A2C0D}">
      <dgm:prSet/>
      <dgm:spPr/>
      <dgm:t>
        <a:bodyPr/>
        <a:lstStyle/>
        <a:p>
          <a:endParaRPr lang="cs-CZ"/>
        </a:p>
      </dgm:t>
    </dgm:pt>
    <dgm:pt modelId="{A16F3DB5-0BC0-4A9D-BFC0-7422F55ED4BE}">
      <dgm:prSet phldrT="[Text]"/>
      <dgm:spPr/>
      <dgm:t>
        <a:bodyPr/>
        <a:lstStyle/>
        <a:p>
          <a:r>
            <a:rPr lang="cs-CZ" dirty="0" smtClean="0"/>
            <a:t>dopravní předpisy</a:t>
          </a:r>
          <a:endParaRPr lang="cs-CZ" dirty="0"/>
        </a:p>
      </dgm:t>
    </dgm:pt>
    <dgm:pt modelId="{FA948548-6D31-45A7-9E74-2A36CFD08190}" type="parTrans" cxnId="{F016C822-8E3E-4D82-90C7-FE9301231A67}">
      <dgm:prSet/>
      <dgm:spPr/>
      <dgm:t>
        <a:bodyPr/>
        <a:lstStyle/>
        <a:p>
          <a:endParaRPr lang="cs-CZ"/>
        </a:p>
      </dgm:t>
    </dgm:pt>
    <dgm:pt modelId="{792359A1-A5CB-43B7-952E-E36977DE8640}" type="sibTrans" cxnId="{F016C822-8E3E-4D82-90C7-FE9301231A67}">
      <dgm:prSet/>
      <dgm:spPr/>
      <dgm:t>
        <a:bodyPr/>
        <a:lstStyle/>
        <a:p>
          <a:endParaRPr lang="cs-CZ"/>
        </a:p>
      </dgm:t>
    </dgm:pt>
    <dgm:pt modelId="{8B3088D4-1B24-4C9F-AF3B-2F3E2A2ED641}">
      <dgm:prSet phldrT="[Text]"/>
      <dgm:spPr/>
      <dgm:t>
        <a:bodyPr/>
        <a:lstStyle/>
        <a:p>
          <a:r>
            <a:rPr lang="cs-CZ" dirty="0" smtClean="0"/>
            <a:t>vybavení jízdního kola</a:t>
          </a:r>
          <a:endParaRPr lang="cs-CZ" dirty="0"/>
        </a:p>
      </dgm:t>
    </dgm:pt>
    <dgm:pt modelId="{3400FC2A-3A48-4E8B-9F7D-44D7F10B522B}" type="parTrans" cxnId="{1400FFCB-B0FF-426E-A7C0-E9D8E90BFE1F}">
      <dgm:prSet/>
      <dgm:spPr/>
      <dgm:t>
        <a:bodyPr/>
        <a:lstStyle/>
        <a:p>
          <a:endParaRPr lang="cs-CZ"/>
        </a:p>
      </dgm:t>
    </dgm:pt>
    <dgm:pt modelId="{75BE5922-5ED1-4F38-AA51-FDAD55FB1D70}" type="sibTrans" cxnId="{1400FFCB-B0FF-426E-A7C0-E9D8E90BFE1F}">
      <dgm:prSet/>
      <dgm:spPr/>
      <dgm:t>
        <a:bodyPr/>
        <a:lstStyle/>
        <a:p>
          <a:endParaRPr lang="cs-CZ"/>
        </a:p>
      </dgm:t>
    </dgm:pt>
    <dgm:pt modelId="{23FA220D-6502-4770-AF7D-D7038320B004}">
      <dgm:prSet phldrT="[Text]"/>
      <dgm:spPr/>
      <dgm:t>
        <a:bodyPr/>
        <a:lstStyle/>
        <a:p>
          <a:r>
            <a:rPr lang="cs-CZ" dirty="0" smtClean="0"/>
            <a:t>důležitá telefonní čísla</a:t>
          </a:r>
          <a:endParaRPr lang="cs-CZ" dirty="0"/>
        </a:p>
      </dgm:t>
    </dgm:pt>
    <dgm:pt modelId="{BF93188C-3F9E-401F-BFEA-51EB0F64EDB2}" type="parTrans" cxnId="{F04147E9-E6C7-4790-88AC-34538CF55BDB}">
      <dgm:prSet/>
      <dgm:spPr/>
      <dgm:t>
        <a:bodyPr/>
        <a:lstStyle/>
        <a:p>
          <a:endParaRPr lang="cs-CZ"/>
        </a:p>
      </dgm:t>
    </dgm:pt>
    <dgm:pt modelId="{16F6E04C-4DDB-4AF8-AA4E-1DD494DD34E4}" type="sibTrans" cxnId="{F04147E9-E6C7-4790-88AC-34538CF55BDB}">
      <dgm:prSet/>
      <dgm:spPr/>
      <dgm:t>
        <a:bodyPr/>
        <a:lstStyle/>
        <a:p>
          <a:endParaRPr lang="cs-CZ"/>
        </a:p>
      </dgm:t>
    </dgm:pt>
    <dgm:pt modelId="{6005745D-798E-4C1A-ACF6-C938247B24C5}">
      <dgm:prSet phldrT="[Text]"/>
      <dgm:spPr/>
      <dgm:t>
        <a:bodyPr/>
        <a:lstStyle/>
        <a:p>
          <a:r>
            <a:rPr lang="cs-CZ" dirty="0" smtClean="0"/>
            <a:t>poskytnutí první pomoci</a:t>
          </a:r>
          <a:endParaRPr lang="cs-CZ" dirty="0"/>
        </a:p>
      </dgm:t>
    </dgm:pt>
    <dgm:pt modelId="{F72D0992-6FF6-46F7-B788-CF6CBED03838}" type="parTrans" cxnId="{C57E1C43-32EB-4B01-9BE7-624C6BAD72BB}">
      <dgm:prSet/>
      <dgm:spPr/>
      <dgm:t>
        <a:bodyPr/>
        <a:lstStyle/>
        <a:p>
          <a:endParaRPr lang="cs-CZ"/>
        </a:p>
      </dgm:t>
    </dgm:pt>
    <dgm:pt modelId="{5A870336-C17E-4BCB-BCCC-6028ADCDD595}" type="sibTrans" cxnId="{C57E1C43-32EB-4B01-9BE7-624C6BAD72BB}">
      <dgm:prSet/>
      <dgm:spPr/>
      <dgm:t>
        <a:bodyPr/>
        <a:lstStyle/>
        <a:p>
          <a:endParaRPr lang="cs-CZ"/>
        </a:p>
      </dgm:t>
    </dgm:pt>
    <dgm:pt modelId="{737B8B14-20E7-421D-864D-3E209F849D95}">
      <dgm:prSet/>
      <dgm:spPr/>
      <dgm:t>
        <a:bodyPr/>
        <a:lstStyle/>
        <a:p>
          <a:r>
            <a:rPr lang="cs-CZ" dirty="0" smtClean="0"/>
            <a:t>místa na hraní a sport</a:t>
          </a:r>
          <a:endParaRPr lang="cs-CZ" dirty="0"/>
        </a:p>
      </dgm:t>
    </dgm:pt>
    <dgm:pt modelId="{AD6AF72F-A2CA-4AC9-A11F-E26129620888}" type="parTrans" cxnId="{455AE176-E6AB-4FE8-9FC6-AFBE58E0BF72}">
      <dgm:prSet/>
      <dgm:spPr/>
      <dgm:t>
        <a:bodyPr/>
        <a:lstStyle/>
        <a:p>
          <a:endParaRPr lang="cs-CZ"/>
        </a:p>
      </dgm:t>
    </dgm:pt>
    <dgm:pt modelId="{F3C1F3CD-F11C-42BA-9A69-C06CC899889A}" type="sibTrans" cxnId="{455AE176-E6AB-4FE8-9FC6-AFBE58E0BF72}">
      <dgm:prSet/>
      <dgm:spPr/>
      <dgm:t>
        <a:bodyPr/>
        <a:lstStyle/>
        <a:p>
          <a:endParaRPr lang="cs-CZ"/>
        </a:p>
      </dgm:t>
    </dgm:pt>
    <dgm:pt modelId="{74D6EDA0-98EE-40CA-AE32-40EFF5118B1B}" type="pres">
      <dgm:prSet presAssocID="{A5119977-835C-4480-8B20-7C086D92D929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376F22-C690-421D-9F18-119B21C187C7}" type="pres">
      <dgm:prSet presAssocID="{2176036F-6C16-40FE-A4E8-551C5D21F7B4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2E0EDD-06C6-42B5-8CD9-A7BC07EF80B4}" type="pres">
      <dgm:prSet presAssocID="{2176036F-6C16-40FE-A4E8-551C5D21F7B4}" presName="spNode" presStyleCnt="0"/>
      <dgm:spPr/>
      <dgm:t>
        <a:bodyPr/>
        <a:lstStyle/>
        <a:p>
          <a:endParaRPr lang="cs-CZ"/>
        </a:p>
      </dgm:t>
    </dgm:pt>
    <dgm:pt modelId="{7365BB7D-4834-43F4-9A8D-AD931D9D4F0C}" type="pres">
      <dgm:prSet presAssocID="{2D600613-EC41-46C3-9DB2-3E3B26A943EF}" presName="sibTrans" presStyleLbl="sibTrans1D1" presStyleIdx="0" presStyleCnt="6"/>
      <dgm:spPr/>
      <dgm:t>
        <a:bodyPr/>
        <a:lstStyle/>
        <a:p>
          <a:endParaRPr lang="cs-CZ"/>
        </a:p>
      </dgm:t>
    </dgm:pt>
    <dgm:pt modelId="{30011CCC-A53D-425C-BDD4-D605999E4BF2}" type="pres">
      <dgm:prSet presAssocID="{A16F3DB5-0BC0-4A9D-BFC0-7422F55ED4BE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DA60F5-2079-4B71-A29F-AAE9F1171102}" type="pres">
      <dgm:prSet presAssocID="{A16F3DB5-0BC0-4A9D-BFC0-7422F55ED4BE}" presName="spNode" presStyleCnt="0"/>
      <dgm:spPr/>
      <dgm:t>
        <a:bodyPr/>
        <a:lstStyle/>
        <a:p>
          <a:endParaRPr lang="cs-CZ"/>
        </a:p>
      </dgm:t>
    </dgm:pt>
    <dgm:pt modelId="{6AD67DD4-F0C2-40B5-8675-601B9DEB32B2}" type="pres">
      <dgm:prSet presAssocID="{792359A1-A5CB-43B7-952E-E36977DE8640}" presName="sibTrans" presStyleLbl="sibTrans1D1" presStyleIdx="1" presStyleCnt="6"/>
      <dgm:spPr/>
      <dgm:t>
        <a:bodyPr/>
        <a:lstStyle/>
        <a:p>
          <a:endParaRPr lang="cs-CZ"/>
        </a:p>
      </dgm:t>
    </dgm:pt>
    <dgm:pt modelId="{4B1F46E3-F7A8-4039-B638-01BAB72ADC03}" type="pres">
      <dgm:prSet presAssocID="{8B3088D4-1B24-4C9F-AF3B-2F3E2A2ED641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D93496-05AE-4049-B44E-0B50215CF2B6}" type="pres">
      <dgm:prSet presAssocID="{8B3088D4-1B24-4C9F-AF3B-2F3E2A2ED641}" presName="spNode" presStyleCnt="0"/>
      <dgm:spPr/>
      <dgm:t>
        <a:bodyPr/>
        <a:lstStyle/>
        <a:p>
          <a:endParaRPr lang="cs-CZ"/>
        </a:p>
      </dgm:t>
    </dgm:pt>
    <dgm:pt modelId="{ADDD9C5D-C2B7-4142-AAAA-62E898F540AC}" type="pres">
      <dgm:prSet presAssocID="{75BE5922-5ED1-4F38-AA51-FDAD55FB1D70}" presName="sibTrans" presStyleLbl="sibTrans1D1" presStyleIdx="2" presStyleCnt="6"/>
      <dgm:spPr/>
      <dgm:t>
        <a:bodyPr/>
        <a:lstStyle/>
        <a:p>
          <a:endParaRPr lang="cs-CZ"/>
        </a:p>
      </dgm:t>
    </dgm:pt>
    <dgm:pt modelId="{8F5025C8-0785-49D2-A3AB-E5ABFDD27C2F}" type="pres">
      <dgm:prSet presAssocID="{737B8B14-20E7-421D-864D-3E209F849D95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F96235-71FA-4703-A44A-010AB34A2466}" type="pres">
      <dgm:prSet presAssocID="{737B8B14-20E7-421D-864D-3E209F849D95}" presName="spNode" presStyleCnt="0"/>
      <dgm:spPr/>
      <dgm:t>
        <a:bodyPr/>
        <a:lstStyle/>
        <a:p>
          <a:endParaRPr lang="cs-CZ"/>
        </a:p>
      </dgm:t>
    </dgm:pt>
    <dgm:pt modelId="{4EE2AD25-4811-42A1-9709-25961271B38E}" type="pres">
      <dgm:prSet presAssocID="{F3C1F3CD-F11C-42BA-9A69-C06CC899889A}" presName="sibTrans" presStyleLbl="sibTrans1D1" presStyleIdx="3" presStyleCnt="6"/>
      <dgm:spPr/>
      <dgm:t>
        <a:bodyPr/>
        <a:lstStyle/>
        <a:p>
          <a:endParaRPr lang="cs-CZ"/>
        </a:p>
      </dgm:t>
    </dgm:pt>
    <dgm:pt modelId="{B4BBFBF0-3616-454B-ABEC-A1CB3B1D8A4C}" type="pres">
      <dgm:prSet presAssocID="{23FA220D-6502-4770-AF7D-D7038320B00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795C1C-18D0-4616-A1B3-88B78F54E91E}" type="pres">
      <dgm:prSet presAssocID="{23FA220D-6502-4770-AF7D-D7038320B004}" presName="spNode" presStyleCnt="0"/>
      <dgm:spPr/>
      <dgm:t>
        <a:bodyPr/>
        <a:lstStyle/>
        <a:p>
          <a:endParaRPr lang="cs-CZ"/>
        </a:p>
      </dgm:t>
    </dgm:pt>
    <dgm:pt modelId="{114D61D1-0556-4B58-9183-F602046AF802}" type="pres">
      <dgm:prSet presAssocID="{16F6E04C-4DDB-4AF8-AA4E-1DD494DD34E4}" presName="sibTrans" presStyleLbl="sibTrans1D1" presStyleIdx="4" presStyleCnt="6"/>
      <dgm:spPr/>
      <dgm:t>
        <a:bodyPr/>
        <a:lstStyle/>
        <a:p>
          <a:endParaRPr lang="cs-CZ"/>
        </a:p>
      </dgm:t>
    </dgm:pt>
    <dgm:pt modelId="{08295569-2522-44FD-A8B3-813DE7119BBB}" type="pres">
      <dgm:prSet presAssocID="{6005745D-798E-4C1A-ACF6-C938247B24C5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6A8171-3812-454E-A907-254D3B8C7971}" type="pres">
      <dgm:prSet presAssocID="{6005745D-798E-4C1A-ACF6-C938247B24C5}" presName="spNode" presStyleCnt="0"/>
      <dgm:spPr/>
      <dgm:t>
        <a:bodyPr/>
        <a:lstStyle/>
        <a:p>
          <a:endParaRPr lang="cs-CZ"/>
        </a:p>
      </dgm:t>
    </dgm:pt>
    <dgm:pt modelId="{A14C649E-4A58-4FE4-A9DA-59515C361D6A}" type="pres">
      <dgm:prSet presAssocID="{5A870336-C17E-4BCB-BCCC-6028ADCDD595}" presName="sibTrans" presStyleLbl="sibTrans1D1" presStyleIdx="5" presStyleCnt="6"/>
      <dgm:spPr/>
      <dgm:t>
        <a:bodyPr/>
        <a:lstStyle/>
        <a:p>
          <a:endParaRPr lang="cs-CZ"/>
        </a:p>
      </dgm:t>
    </dgm:pt>
  </dgm:ptLst>
  <dgm:cxnLst>
    <dgm:cxn modelId="{03FAF87F-B09C-4CB0-B37C-CABCA871E969}" type="presOf" srcId="{8B3088D4-1B24-4C9F-AF3B-2F3E2A2ED641}" destId="{4B1F46E3-F7A8-4039-B638-01BAB72ADC03}" srcOrd="0" destOrd="0" presId="urn:microsoft.com/office/officeart/2005/8/layout/cycle5"/>
    <dgm:cxn modelId="{1400FFCB-B0FF-426E-A7C0-E9D8E90BFE1F}" srcId="{A5119977-835C-4480-8B20-7C086D92D929}" destId="{8B3088D4-1B24-4C9F-AF3B-2F3E2A2ED641}" srcOrd="2" destOrd="0" parTransId="{3400FC2A-3A48-4E8B-9F7D-44D7F10B522B}" sibTransId="{75BE5922-5ED1-4F38-AA51-FDAD55FB1D70}"/>
    <dgm:cxn modelId="{0E8E7832-66DB-46ED-9744-6FEED4ED975E}" type="presOf" srcId="{16F6E04C-4DDB-4AF8-AA4E-1DD494DD34E4}" destId="{114D61D1-0556-4B58-9183-F602046AF802}" srcOrd="0" destOrd="0" presId="urn:microsoft.com/office/officeart/2005/8/layout/cycle5"/>
    <dgm:cxn modelId="{CB760766-32DC-4F83-91EF-94B5079A2C0D}" srcId="{A5119977-835C-4480-8B20-7C086D92D929}" destId="{2176036F-6C16-40FE-A4E8-551C5D21F7B4}" srcOrd="0" destOrd="0" parTransId="{BF273241-0E19-498E-8D0B-26D03EE8C5D1}" sibTransId="{2D600613-EC41-46C3-9DB2-3E3B26A943EF}"/>
    <dgm:cxn modelId="{C57E1C43-32EB-4B01-9BE7-624C6BAD72BB}" srcId="{A5119977-835C-4480-8B20-7C086D92D929}" destId="{6005745D-798E-4C1A-ACF6-C938247B24C5}" srcOrd="5" destOrd="0" parTransId="{F72D0992-6FF6-46F7-B788-CF6CBED03838}" sibTransId="{5A870336-C17E-4BCB-BCCC-6028ADCDD595}"/>
    <dgm:cxn modelId="{66919853-0466-43D2-97E4-E7AEDAE4FBA4}" type="presOf" srcId="{23FA220D-6502-4770-AF7D-D7038320B004}" destId="{B4BBFBF0-3616-454B-ABEC-A1CB3B1D8A4C}" srcOrd="0" destOrd="0" presId="urn:microsoft.com/office/officeart/2005/8/layout/cycle5"/>
    <dgm:cxn modelId="{0FF73BD4-DC00-4377-BAD2-A3E75FCF8DD8}" type="presOf" srcId="{2176036F-6C16-40FE-A4E8-551C5D21F7B4}" destId="{FB376F22-C690-421D-9F18-119B21C187C7}" srcOrd="0" destOrd="0" presId="urn:microsoft.com/office/officeart/2005/8/layout/cycle5"/>
    <dgm:cxn modelId="{3CD127D3-96B6-4097-89B2-151136D7CFD5}" type="presOf" srcId="{6005745D-798E-4C1A-ACF6-C938247B24C5}" destId="{08295569-2522-44FD-A8B3-813DE7119BBB}" srcOrd="0" destOrd="0" presId="urn:microsoft.com/office/officeart/2005/8/layout/cycle5"/>
    <dgm:cxn modelId="{68B9D617-FB12-4C34-AF4F-AD78DF140ED7}" type="presOf" srcId="{A16F3DB5-0BC0-4A9D-BFC0-7422F55ED4BE}" destId="{30011CCC-A53D-425C-BDD4-D605999E4BF2}" srcOrd="0" destOrd="0" presId="urn:microsoft.com/office/officeart/2005/8/layout/cycle5"/>
    <dgm:cxn modelId="{3F775631-3FF7-4F41-96FF-C2DEAABB3E8E}" type="presOf" srcId="{F3C1F3CD-F11C-42BA-9A69-C06CC899889A}" destId="{4EE2AD25-4811-42A1-9709-25961271B38E}" srcOrd="0" destOrd="0" presId="urn:microsoft.com/office/officeart/2005/8/layout/cycle5"/>
    <dgm:cxn modelId="{F04147E9-E6C7-4790-88AC-34538CF55BDB}" srcId="{A5119977-835C-4480-8B20-7C086D92D929}" destId="{23FA220D-6502-4770-AF7D-D7038320B004}" srcOrd="4" destOrd="0" parTransId="{BF93188C-3F9E-401F-BFEA-51EB0F64EDB2}" sibTransId="{16F6E04C-4DDB-4AF8-AA4E-1DD494DD34E4}"/>
    <dgm:cxn modelId="{7AD0C888-6E6C-4277-80F3-03CE014747E0}" type="presOf" srcId="{792359A1-A5CB-43B7-952E-E36977DE8640}" destId="{6AD67DD4-F0C2-40B5-8675-601B9DEB32B2}" srcOrd="0" destOrd="0" presId="urn:microsoft.com/office/officeart/2005/8/layout/cycle5"/>
    <dgm:cxn modelId="{7F55A4D4-8D0B-45D0-83DC-F70F1C1E92E0}" type="presOf" srcId="{5A870336-C17E-4BCB-BCCC-6028ADCDD595}" destId="{A14C649E-4A58-4FE4-A9DA-59515C361D6A}" srcOrd="0" destOrd="0" presId="urn:microsoft.com/office/officeart/2005/8/layout/cycle5"/>
    <dgm:cxn modelId="{7756B2DB-478E-4EC3-A96C-5B7E14AF6A3C}" type="presOf" srcId="{2D600613-EC41-46C3-9DB2-3E3B26A943EF}" destId="{7365BB7D-4834-43F4-9A8D-AD931D9D4F0C}" srcOrd="0" destOrd="0" presId="urn:microsoft.com/office/officeart/2005/8/layout/cycle5"/>
    <dgm:cxn modelId="{FAB79687-2CD0-4177-8A7E-16C36DDBE7F8}" type="presOf" srcId="{75BE5922-5ED1-4F38-AA51-FDAD55FB1D70}" destId="{ADDD9C5D-C2B7-4142-AAAA-62E898F540AC}" srcOrd="0" destOrd="0" presId="urn:microsoft.com/office/officeart/2005/8/layout/cycle5"/>
    <dgm:cxn modelId="{AF0D6FB9-4276-4FA8-A1F2-6148E6F84C37}" type="presOf" srcId="{737B8B14-20E7-421D-864D-3E209F849D95}" destId="{8F5025C8-0785-49D2-A3AB-E5ABFDD27C2F}" srcOrd="0" destOrd="0" presId="urn:microsoft.com/office/officeart/2005/8/layout/cycle5"/>
    <dgm:cxn modelId="{455AE176-E6AB-4FE8-9FC6-AFBE58E0BF72}" srcId="{A5119977-835C-4480-8B20-7C086D92D929}" destId="{737B8B14-20E7-421D-864D-3E209F849D95}" srcOrd="3" destOrd="0" parTransId="{AD6AF72F-A2CA-4AC9-A11F-E26129620888}" sibTransId="{F3C1F3CD-F11C-42BA-9A69-C06CC899889A}"/>
    <dgm:cxn modelId="{F016C822-8E3E-4D82-90C7-FE9301231A67}" srcId="{A5119977-835C-4480-8B20-7C086D92D929}" destId="{A16F3DB5-0BC0-4A9D-BFC0-7422F55ED4BE}" srcOrd="1" destOrd="0" parTransId="{FA948548-6D31-45A7-9E74-2A36CFD08190}" sibTransId="{792359A1-A5CB-43B7-952E-E36977DE8640}"/>
    <dgm:cxn modelId="{C2F62904-2558-42D6-AA59-40B4DA42A2C3}" type="presOf" srcId="{A5119977-835C-4480-8B20-7C086D92D929}" destId="{74D6EDA0-98EE-40CA-AE32-40EFF5118B1B}" srcOrd="0" destOrd="0" presId="urn:microsoft.com/office/officeart/2005/8/layout/cycle5"/>
    <dgm:cxn modelId="{0BD9988D-731D-44EA-A4BB-A917AF0B66D5}" type="presParOf" srcId="{74D6EDA0-98EE-40CA-AE32-40EFF5118B1B}" destId="{FB376F22-C690-421D-9F18-119B21C187C7}" srcOrd="0" destOrd="0" presId="urn:microsoft.com/office/officeart/2005/8/layout/cycle5"/>
    <dgm:cxn modelId="{1027A4C1-D8BB-407F-BD01-38905283D61A}" type="presParOf" srcId="{74D6EDA0-98EE-40CA-AE32-40EFF5118B1B}" destId="{492E0EDD-06C6-42B5-8CD9-A7BC07EF80B4}" srcOrd="1" destOrd="0" presId="urn:microsoft.com/office/officeart/2005/8/layout/cycle5"/>
    <dgm:cxn modelId="{ED5D7E25-66CF-4C31-BC99-42F6910DCE01}" type="presParOf" srcId="{74D6EDA0-98EE-40CA-AE32-40EFF5118B1B}" destId="{7365BB7D-4834-43F4-9A8D-AD931D9D4F0C}" srcOrd="2" destOrd="0" presId="urn:microsoft.com/office/officeart/2005/8/layout/cycle5"/>
    <dgm:cxn modelId="{24D93522-8E84-4090-AF4D-943DB77D6E9C}" type="presParOf" srcId="{74D6EDA0-98EE-40CA-AE32-40EFF5118B1B}" destId="{30011CCC-A53D-425C-BDD4-D605999E4BF2}" srcOrd="3" destOrd="0" presId="urn:microsoft.com/office/officeart/2005/8/layout/cycle5"/>
    <dgm:cxn modelId="{E25D7601-C549-4E90-8673-245E73228F42}" type="presParOf" srcId="{74D6EDA0-98EE-40CA-AE32-40EFF5118B1B}" destId="{5CDA60F5-2079-4B71-A29F-AAE9F1171102}" srcOrd="4" destOrd="0" presId="urn:microsoft.com/office/officeart/2005/8/layout/cycle5"/>
    <dgm:cxn modelId="{26632824-1D77-49C6-9955-E8CA8C6DEC3B}" type="presParOf" srcId="{74D6EDA0-98EE-40CA-AE32-40EFF5118B1B}" destId="{6AD67DD4-F0C2-40B5-8675-601B9DEB32B2}" srcOrd="5" destOrd="0" presId="urn:microsoft.com/office/officeart/2005/8/layout/cycle5"/>
    <dgm:cxn modelId="{AA287812-6C19-4559-8C85-B6BEC0248B0B}" type="presParOf" srcId="{74D6EDA0-98EE-40CA-AE32-40EFF5118B1B}" destId="{4B1F46E3-F7A8-4039-B638-01BAB72ADC03}" srcOrd="6" destOrd="0" presId="urn:microsoft.com/office/officeart/2005/8/layout/cycle5"/>
    <dgm:cxn modelId="{430DA33C-D2F3-4FD6-B61B-4EA89660CA13}" type="presParOf" srcId="{74D6EDA0-98EE-40CA-AE32-40EFF5118B1B}" destId="{03D93496-05AE-4049-B44E-0B50215CF2B6}" srcOrd="7" destOrd="0" presId="urn:microsoft.com/office/officeart/2005/8/layout/cycle5"/>
    <dgm:cxn modelId="{13652FC6-B1D9-4278-8067-B7CAE8BD07D2}" type="presParOf" srcId="{74D6EDA0-98EE-40CA-AE32-40EFF5118B1B}" destId="{ADDD9C5D-C2B7-4142-AAAA-62E898F540AC}" srcOrd="8" destOrd="0" presId="urn:microsoft.com/office/officeart/2005/8/layout/cycle5"/>
    <dgm:cxn modelId="{1CB51F97-C6F6-4CB2-9947-A857704D71DD}" type="presParOf" srcId="{74D6EDA0-98EE-40CA-AE32-40EFF5118B1B}" destId="{8F5025C8-0785-49D2-A3AB-E5ABFDD27C2F}" srcOrd="9" destOrd="0" presId="urn:microsoft.com/office/officeart/2005/8/layout/cycle5"/>
    <dgm:cxn modelId="{29424F96-A490-4961-8454-A5FF53BF0E1E}" type="presParOf" srcId="{74D6EDA0-98EE-40CA-AE32-40EFF5118B1B}" destId="{F8F96235-71FA-4703-A44A-010AB34A2466}" srcOrd="10" destOrd="0" presId="urn:microsoft.com/office/officeart/2005/8/layout/cycle5"/>
    <dgm:cxn modelId="{005368E1-A842-4F7A-B814-325AD66DA085}" type="presParOf" srcId="{74D6EDA0-98EE-40CA-AE32-40EFF5118B1B}" destId="{4EE2AD25-4811-42A1-9709-25961271B38E}" srcOrd="11" destOrd="0" presId="urn:microsoft.com/office/officeart/2005/8/layout/cycle5"/>
    <dgm:cxn modelId="{9FA5FCC5-7BD4-426B-928A-04C1FF9B9B1E}" type="presParOf" srcId="{74D6EDA0-98EE-40CA-AE32-40EFF5118B1B}" destId="{B4BBFBF0-3616-454B-ABEC-A1CB3B1D8A4C}" srcOrd="12" destOrd="0" presId="urn:microsoft.com/office/officeart/2005/8/layout/cycle5"/>
    <dgm:cxn modelId="{E2754876-2C1B-4182-909F-1935662F9D5B}" type="presParOf" srcId="{74D6EDA0-98EE-40CA-AE32-40EFF5118B1B}" destId="{6C795C1C-18D0-4616-A1B3-88B78F54E91E}" srcOrd="13" destOrd="0" presId="urn:microsoft.com/office/officeart/2005/8/layout/cycle5"/>
    <dgm:cxn modelId="{9FFCA486-A261-47B4-98B2-2DB3217FE41B}" type="presParOf" srcId="{74D6EDA0-98EE-40CA-AE32-40EFF5118B1B}" destId="{114D61D1-0556-4B58-9183-F602046AF802}" srcOrd="14" destOrd="0" presId="urn:microsoft.com/office/officeart/2005/8/layout/cycle5"/>
    <dgm:cxn modelId="{498C7B3B-1CF9-4F6D-A96C-1E7DAB2244F0}" type="presParOf" srcId="{74D6EDA0-98EE-40CA-AE32-40EFF5118B1B}" destId="{08295569-2522-44FD-A8B3-813DE7119BBB}" srcOrd="15" destOrd="0" presId="urn:microsoft.com/office/officeart/2005/8/layout/cycle5"/>
    <dgm:cxn modelId="{3C79E499-C334-4D68-8451-2EC16C5AB565}" type="presParOf" srcId="{74D6EDA0-98EE-40CA-AE32-40EFF5118B1B}" destId="{D26A8171-3812-454E-A907-254D3B8C7971}" srcOrd="16" destOrd="0" presId="urn:microsoft.com/office/officeart/2005/8/layout/cycle5"/>
    <dgm:cxn modelId="{811BEAD6-648F-4F37-AE0C-FB26D9FD3765}" type="presParOf" srcId="{74D6EDA0-98EE-40CA-AE32-40EFF5118B1B}" destId="{A14C649E-4A58-4FE4-A9DA-59515C361D6A}" srcOrd="17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376F22-C690-421D-9F18-119B21C187C7}">
      <dsp:nvSpPr>
        <dsp:cNvPr id="0" name=""/>
        <dsp:cNvSpPr/>
      </dsp:nvSpPr>
      <dsp:spPr>
        <a:xfrm>
          <a:off x="2425898" y="1121"/>
          <a:ext cx="1244203" cy="80873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dopravní značky</a:t>
          </a:r>
          <a:endParaRPr lang="cs-CZ" sz="1400" kern="1200" dirty="0"/>
        </a:p>
      </dsp:txBody>
      <dsp:txXfrm>
        <a:off x="2465377" y="40600"/>
        <a:ext cx="1165245" cy="729774"/>
      </dsp:txXfrm>
    </dsp:sp>
    <dsp:sp modelId="{7365BB7D-4834-43F4-9A8D-AD931D9D4F0C}">
      <dsp:nvSpPr>
        <dsp:cNvPr id="0" name=""/>
        <dsp:cNvSpPr/>
      </dsp:nvSpPr>
      <dsp:spPr>
        <a:xfrm>
          <a:off x="1141343" y="405487"/>
          <a:ext cx="3813313" cy="3813313"/>
        </a:xfrm>
        <a:custGeom>
          <a:avLst/>
          <a:gdLst/>
          <a:ahLst/>
          <a:cxnLst/>
          <a:rect l="0" t="0" r="0" b="0"/>
          <a:pathLst>
            <a:path>
              <a:moveTo>
                <a:pt x="2685546" y="166348"/>
              </a:moveTo>
              <a:arcTo wR="1906656" hR="1906656" stAng="17646678" swAng="924957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0011CCC-A53D-425C-BDD4-D605999E4BF2}">
      <dsp:nvSpPr>
        <dsp:cNvPr id="0" name=""/>
        <dsp:cNvSpPr/>
      </dsp:nvSpPr>
      <dsp:spPr>
        <a:xfrm>
          <a:off x="4077111" y="954449"/>
          <a:ext cx="1244203" cy="80873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dopravní předpisy</a:t>
          </a:r>
          <a:endParaRPr lang="cs-CZ" sz="1400" kern="1200" dirty="0"/>
        </a:p>
      </dsp:txBody>
      <dsp:txXfrm>
        <a:off x="4116590" y="993928"/>
        <a:ext cx="1165245" cy="729774"/>
      </dsp:txXfrm>
    </dsp:sp>
    <dsp:sp modelId="{6AD67DD4-F0C2-40B5-8675-601B9DEB32B2}">
      <dsp:nvSpPr>
        <dsp:cNvPr id="0" name=""/>
        <dsp:cNvSpPr/>
      </dsp:nvSpPr>
      <dsp:spPr>
        <a:xfrm>
          <a:off x="1141343" y="405487"/>
          <a:ext cx="3813313" cy="3813313"/>
        </a:xfrm>
        <a:custGeom>
          <a:avLst/>
          <a:gdLst/>
          <a:ahLst/>
          <a:cxnLst/>
          <a:rect l="0" t="0" r="0" b="0"/>
          <a:pathLst>
            <a:path>
              <a:moveTo>
                <a:pt x="3783562" y="1571152"/>
              </a:moveTo>
              <a:arcTo wR="1906656" hR="1906656" stAng="20991913" swAng="1216174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1F46E3-F7A8-4039-B638-01BAB72ADC03}">
      <dsp:nvSpPr>
        <dsp:cNvPr id="0" name=""/>
        <dsp:cNvSpPr/>
      </dsp:nvSpPr>
      <dsp:spPr>
        <a:xfrm>
          <a:off x="4077111" y="2861106"/>
          <a:ext cx="1244203" cy="80873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vybavení jízdního kola</a:t>
          </a:r>
          <a:endParaRPr lang="cs-CZ" sz="1400" kern="1200" dirty="0"/>
        </a:p>
      </dsp:txBody>
      <dsp:txXfrm>
        <a:off x="4116590" y="2900585"/>
        <a:ext cx="1165245" cy="729774"/>
      </dsp:txXfrm>
    </dsp:sp>
    <dsp:sp modelId="{ADDD9C5D-C2B7-4142-AAAA-62E898F540AC}">
      <dsp:nvSpPr>
        <dsp:cNvPr id="0" name=""/>
        <dsp:cNvSpPr/>
      </dsp:nvSpPr>
      <dsp:spPr>
        <a:xfrm>
          <a:off x="1141343" y="405487"/>
          <a:ext cx="3813313" cy="3813313"/>
        </a:xfrm>
        <a:custGeom>
          <a:avLst/>
          <a:gdLst/>
          <a:ahLst/>
          <a:cxnLst/>
          <a:rect l="0" t="0" r="0" b="0"/>
          <a:pathLst>
            <a:path>
              <a:moveTo>
                <a:pt x="3120139" y="3377302"/>
              </a:moveTo>
              <a:arcTo wR="1906656" hR="1906656" stAng="3028364" swAng="924957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5025C8-0785-49D2-A3AB-E5ABFDD27C2F}">
      <dsp:nvSpPr>
        <dsp:cNvPr id="0" name=""/>
        <dsp:cNvSpPr/>
      </dsp:nvSpPr>
      <dsp:spPr>
        <a:xfrm>
          <a:off x="2425898" y="3814434"/>
          <a:ext cx="1244203" cy="80873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místa na hraní a sport</a:t>
          </a:r>
          <a:endParaRPr lang="cs-CZ" sz="1400" kern="1200" dirty="0"/>
        </a:p>
      </dsp:txBody>
      <dsp:txXfrm>
        <a:off x="2465377" y="3853913"/>
        <a:ext cx="1165245" cy="729774"/>
      </dsp:txXfrm>
    </dsp:sp>
    <dsp:sp modelId="{4EE2AD25-4811-42A1-9709-25961271B38E}">
      <dsp:nvSpPr>
        <dsp:cNvPr id="0" name=""/>
        <dsp:cNvSpPr/>
      </dsp:nvSpPr>
      <dsp:spPr>
        <a:xfrm>
          <a:off x="1141343" y="405487"/>
          <a:ext cx="3813313" cy="3813313"/>
        </a:xfrm>
        <a:custGeom>
          <a:avLst/>
          <a:gdLst/>
          <a:ahLst/>
          <a:cxnLst/>
          <a:rect l="0" t="0" r="0" b="0"/>
          <a:pathLst>
            <a:path>
              <a:moveTo>
                <a:pt x="1127767" y="3646964"/>
              </a:moveTo>
              <a:arcTo wR="1906656" hR="1906656" stAng="6846678" swAng="924957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BBFBF0-3616-454B-ABEC-A1CB3B1D8A4C}">
      <dsp:nvSpPr>
        <dsp:cNvPr id="0" name=""/>
        <dsp:cNvSpPr/>
      </dsp:nvSpPr>
      <dsp:spPr>
        <a:xfrm>
          <a:off x="774685" y="2861106"/>
          <a:ext cx="1244203" cy="80873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důležitá telefonní čísla</a:t>
          </a:r>
          <a:endParaRPr lang="cs-CZ" sz="1400" kern="1200" dirty="0"/>
        </a:p>
      </dsp:txBody>
      <dsp:txXfrm>
        <a:off x="814164" y="2900585"/>
        <a:ext cx="1165245" cy="729774"/>
      </dsp:txXfrm>
    </dsp:sp>
    <dsp:sp modelId="{114D61D1-0556-4B58-9183-F602046AF802}">
      <dsp:nvSpPr>
        <dsp:cNvPr id="0" name=""/>
        <dsp:cNvSpPr/>
      </dsp:nvSpPr>
      <dsp:spPr>
        <a:xfrm>
          <a:off x="1141343" y="405487"/>
          <a:ext cx="3813313" cy="3813313"/>
        </a:xfrm>
        <a:custGeom>
          <a:avLst/>
          <a:gdLst/>
          <a:ahLst/>
          <a:cxnLst/>
          <a:rect l="0" t="0" r="0" b="0"/>
          <a:pathLst>
            <a:path>
              <a:moveTo>
                <a:pt x="29750" y="2242160"/>
              </a:moveTo>
              <a:arcTo wR="1906656" hR="1906656" stAng="10191913" swAng="1216174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295569-2522-44FD-A8B3-813DE7119BBB}">
      <dsp:nvSpPr>
        <dsp:cNvPr id="0" name=""/>
        <dsp:cNvSpPr/>
      </dsp:nvSpPr>
      <dsp:spPr>
        <a:xfrm>
          <a:off x="774685" y="954449"/>
          <a:ext cx="1244203" cy="80873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poskytnutí první pomoci</a:t>
          </a:r>
          <a:endParaRPr lang="cs-CZ" sz="1400" kern="1200" dirty="0"/>
        </a:p>
      </dsp:txBody>
      <dsp:txXfrm>
        <a:off x="814164" y="993928"/>
        <a:ext cx="1165245" cy="729774"/>
      </dsp:txXfrm>
    </dsp:sp>
    <dsp:sp modelId="{A14C649E-4A58-4FE4-A9DA-59515C361D6A}">
      <dsp:nvSpPr>
        <dsp:cNvPr id="0" name=""/>
        <dsp:cNvSpPr/>
      </dsp:nvSpPr>
      <dsp:spPr>
        <a:xfrm>
          <a:off x="1141343" y="405487"/>
          <a:ext cx="3813313" cy="3813313"/>
        </a:xfrm>
        <a:custGeom>
          <a:avLst/>
          <a:gdLst/>
          <a:ahLst/>
          <a:cxnLst/>
          <a:rect l="0" t="0" r="0" b="0"/>
          <a:pathLst>
            <a:path>
              <a:moveTo>
                <a:pt x="693174" y="436010"/>
              </a:moveTo>
              <a:arcTo wR="1906656" hR="1906656" stAng="13828364" swAng="924957"/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246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94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4530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765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382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085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97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1811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870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03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331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5A5F7-1DED-4F9D-A5E1-23A92147F70B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9B4486-6D65-4E30-8330-45B2077E955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540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7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11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10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image" Target="../media/image19.png"/><Relationship Id="rId7" Type="http://schemas.openxmlformats.org/officeDocument/2006/relationships/slide" Target="slide10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slide" Target="slide10.xml"/><Relationship Id="rId4" Type="http://schemas.openxmlformats.org/officeDocument/2006/relationships/slide" Target="slide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gawronova\AppData\Local\Microsoft\Windows\Temporary Internet Files\Content.IE5\9EQIXRAY\MP9003997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146954"/>
            <a:ext cx="7128793" cy="41542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4"/>
          <p:cNvSpPr>
            <a:spLocks noGrp="1"/>
          </p:cNvSpPr>
          <p:nvPr>
            <p:ph type="subTitle" idx="4294967295"/>
          </p:nvPr>
        </p:nvSpPr>
        <p:spPr>
          <a:xfrm>
            <a:off x="539552" y="5301208"/>
            <a:ext cx="8064500" cy="136815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dirty="0" smtClean="0"/>
              <a:t>Škola: Střední škola, Základní škola a Mateřská škola, Karviná, příspěvková organizace</a:t>
            </a: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Autor: Mgr. Jana </a:t>
            </a:r>
            <a:r>
              <a:rPr lang="cs-CZ" sz="1800" dirty="0" err="1" smtClean="0"/>
              <a:t>Gawronová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Člověk a jeho svět - 5. ročník</a:t>
            </a:r>
            <a:endParaRPr lang="cs-CZ" sz="1800" dirty="0"/>
          </a:p>
        </p:txBody>
      </p:sp>
      <p:sp>
        <p:nvSpPr>
          <p:cNvPr id="6" name="Obdélník 5"/>
          <p:cNvSpPr/>
          <p:nvPr/>
        </p:nvSpPr>
        <p:spPr>
          <a:xfrm>
            <a:off x="459496" y="319589"/>
            <a:ext cx="829549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tx2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Bezpečně na hřišti </a:t>
            </a:r>
          </a:p>
          <a:p>
            <a:pPr algn="ctr"/>
            <a:r>
              <a:rPr lang="cs-CZ" sz="5400" b="1" cap="all" spc="0" dirty="0" smtClean="0">
                <a:ln/>
                <a:solidFill>
                  <a:schemeClr val="tx2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i na silnici</a:t>
            </a:r>
            <a:endParaRPr lang="cs-CZ" sz="5400" b="1" cap="all" spc="0" dirty="0">
              <a:ln/>
              <a:solidFill>
                <a:schemeClr val="tx2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268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78" t="10455" r="9936" b="18118"/>
          <a:stretch/>
        </p:blipFill>
        <p:spPr bwMode="auto">
          <a:xfrm>
            <a:off x="7077035" y="3727167"/>
            <a:ext cx="1667688" cy="1433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19" r="6978" b="17343"/>
          <a:stretch/>
        </p:blipFill>
        <p:spPr bwMode="auto">
          <a:xfrm>
            <a:off x="3390354" y="3587786"/>
            <a:ext cx="2204011" cy="1569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27" r="32501" b="11384"/>
          <a:stretch/>
        </p:blipFill>
        <p:spPr bwMode="auto">
          <a:xfrm>
            <a:off x="539552" y="3541360"/>
            <a:ext cx="1170985" cy="1413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947097" y="548680"/>
            <a:ext cx="748883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místo pro dětské hry a sporty</a:t>
            </a:r>
            <a:endParaRPr lang="cs-CZ" sz="40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67" t="16657" r="8466" b="17435"/>
          <a:stretch/>
        </p:blipFill>
        <p:spPr bwMode="auto">
          <a:xfrm>
            <a:off x="5650837" y="2011344"/>
            <a:ext cx="1833983" cy="1519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74" r="43287" b="17105"/>
          <a:stretch/>
        </p:blipFill>
        <p:spPr bwMode="auto">
          <a:xfrm>
            <a:off x="1807267" y="2011344"/>
            <a:ext cx="1583087" cy="1589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0965" y="1335479"/>
            <a:ext cx="8562793" cy="36933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1. Prohlédni si dopravní prostředky na obrázcích a vyprávěj, kde si s nimi děti mohou hrát.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08037" y="5008820"/>
            <a:ext cx="189904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 hřišti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275856" y="5567375"/>
            <a:ext cx="19800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 silnici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650837" y="5157192"/>
            <a:ext cx="30948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 cyklostezce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01879" y="6309320"/>
            <a:ext cx="4968604" cy="369332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2. Tužkou </a:t>
            </a:r>
            <a:r>
              <a:rPr lang="cs-CZ" dirty="0"/>
              <a:t>interaktivní tabule </a:t>
            </a:r>
            <a:r>
              <a:rPr lang="cs-CZ" dirty="0" smtClean="0"/>
              <a:t>spoj </a:t>
            </a:r>
            <a:r>
              <a:rPr lang="cs-CZ" dirty="0"/>
              <a:t>obrázky s </a:t>
            </a:r>
            <a:r>
              <a:rPr lang="cs-CZ" dirty="0" smtClean="0"/>
              <a:t>nápisy.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704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/>
      <p:bldP spid="13" grpId="0"/>
      <p:bldP spid="14" grpId="0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25174" y="340941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co musí znát správný cyklista?</a:t>
            </a:r>
            <a:endParaRPr lang="cs-CZ" sz="36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982335509"/>
              </p:ext>
            </p:extLst>
          </p:nvPr>
        </p:nvGraphicFramePr>
        <p:xfrm>
          <a:off x="1529738" y="1988840"/>
          <a:ext cx="6096000" cy="4624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C:\Users\gawronova\AppData\Local\Microsoft\Windows\Temporary Internet Files\Content.IE5\9EQIXRAY\MC9004112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27136"/>
            <a:ext cx="1553910" cy="1472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3" t="16942" r="45283" b="17413"/>
          <a:stretch/>
        </p:blipFill>
        <p:spPr bwMode="auto">
          <a:xfrm>
            <a:off x="7020272" y="4437112"/>
            <a:ext cx="1872208" cy="2353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gawronova\AppData\Local\Microsoft\Windows\Temporary Internet Files\Content.IE5\0YHW0MGY\MC90041601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313" y="1686293"/>
            <a:ext cx="2324677" cy="13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29" y="4725144"/>
            <a:ext cx="1835845" cy="1835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48" r="18117"/>
          <a:stretch/>
        </p:blipFill>
        <p:spPr bwMode="auto">
          <a:xfrm>
            <a:off x="3849354" y="3182063"/>
            <a:ext cx="1456768" cy="22678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049421" y="987272"/>
            <a:ext cx="3056633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3. Zapiš si do pracovního listu.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29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332656"/>
            <a:ext cx="79208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dopravní značky</a:t>
            </a:r>
            <a:endParaRPr lang="cs-CZ" sz="40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074" name="Picture 2" descr="C:\Users\gawronova\AppData\Local\Microsoft\Windows\Temporary Internet Files\Content.IE5\KCNMJ4HE\MP90040128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54" b="7103"/>
          <a:stretch/>
        </p:blipFill>
        <p:spPr bwMode="auto">
          <a:xfrm>
            <a:off x="681834" y="2416516"/>
            <a:ext cx="1513902" cy="1397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gawronova\AppData\Local\Microsoft\Windows\Temporary Internet Files\Content.IE5\8DPJ2CXN\MP90028901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12" t="-2367" r="6194" b="-135"/>
          <a:stretch/>
        </p:blipFill>
        <p:spPr bwMode="auto">
          <a:xfrm>
            <a:off x="7028174" y="1938812"/>
            <a:ext cx="1424356" cy="114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417" y="4458095"/>
            <a:ext cx="1239793" cy="1239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7921" y="2377977"/>
            <a:ext cx="1328961" cy="1328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6837" y="1711851"/>
            <a:ext cx="42360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</a:t>
            </a:r>
            <a:r>
              <a:rPr lang="cs-CZ" sz="2400" i="1" dirty="0" smtClean="0"/>
              <a:t>__</a:t>
            </a:r>
            <a:r>
              <a:rPr lang="cs-CZ" sz="2400" dirty="0" smtClean="0"/>
              <a:t>__, dej přednost v jízdě!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4978" y="5924527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stezka ___ _______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79245" y="3226681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Zákaz vjezdu  _________!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77364" y="3716244"/>
            <a:ext cx="32128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řechod ___  ________</a:t>
            </a:r>
            <a:endParaRPr lang="cs-CZ" sz="2400" dirty="0"/>
          </a:p>
        </p:txBody>
      </p:sp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9357" y="4377342"/>
            <a:ext cx="1562723" cy="156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486565" y="611588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</a:t>
            </a:r>
            <a:r>
              <a:rPr lang="cs-CZ" sz="2400" dirty="0" smtClean="0"/>
              <a:t>lavní _______</a:t>
            </a:r>
            <a:endParaRPr lang="cs-CZ" sz="2400" dirty="0"/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485" y="4298544"/>
            <a:ext cx="1382360" cy="1382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012160" y="5807281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stezka  ___ ________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577364" y="1080480"/>
            <a:ext cx="3878947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4. Doplňuj, co schází v názvech značek.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299754" y="6038113"/>
            <a:ext cx="123767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silnice</a:t>
            </a:r>
            <a:endParaRPr lang="cs-CZ" sz="2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758798" y="3688135"/>
            <a:ext cx="165618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  chodce</a:t>
            </a:r>
            <a:endParaRPr lang="cs-CZ" sz="2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004510" y="3126451"/>
            <a:ext cx="165618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cyklistům</a:t>
            </a:r>
            <a:endParaRPr lang="cs-CZ" sz="2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010648" y="5840413"/>
            <a:ext cx="165618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 cyklisty</a:t>
            </a:r>
            <a:endParaRPr lang="cs-CZ" sz="2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46647" y="1585894"/>
            <a:ext cx="99245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Stůj</a:t>
            </a:r>
            <a:endParaRPr lang="cs-CZ" sz="28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748113" y="5709232"/>
            <a:ext cx="1986992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 chodce</a:t>
            </a:r>
            <a:endParaRPr lang="cs-CZ" sz="2400" b="1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63177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8" grpId="0"/>
      <p:bldP spid="4" grpId="0" animBg="1"/>
      <p:bldP spid="11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476672"/>
            <a:ext cx="504056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dopravní předpisy</a:t>
            </a:r>
            <a:endParaRPr lang="cs-CZ" sz="40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51" t="11712" r="10566"/>
          <a:stretch/>
        </p:blipFill>
        <p:spPr bwMode="auto">
          <a:xfrm>
            <a:off x="7020272" y="1240698"/>
            <a:ext cx="1377845" cy="15579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75" t="21907" r="10077"/>
          <a:stretch/>
        </p:blipFill>
        <p:spPr bwMode="auto">
          <a:xfrm>
            <a:off x="620856" y="1357740"/>
            <a:ext cx="1609337" cy="15858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287" y="2686133"/>
            <a:ext cx="1596663" cy="15966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94" t="14230" r="15236" b="15972"/>
          <a:stretch/>
        </p:blipFill>
        <p:spPr bwMode="auto">
          <a:xfrm>
            <a:off x="6588225" y="4407717"/>
            <a:ext cx="1296144" cy="13022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0" r="12584" b="6626"/>
          <a:stretch/>
        </p:blipFill>
        <p:spPr bwMode="auto">
          <a:xfrm>
            <a:off x="1027934" y="4293096"/>
            <a:ext cx="1202259" cy="143324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3" name="Obdélník 2"/>
          <p:cNvSpPr/>
          <p:nvPr/>
        </p:nvSpPr>
        <p:spPr>
          <a:xfrm>
            <a:off x="3064557" y="1173074"/>
            <a:ext cx="3064622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5. Klikni na správnou odpověď.</a:t>
            </a:r>
            <a:endParaRPr lang="cs-CZ" dirty="0"/>
          </a:p>
        </p:txBody>
      </p:sp>
      <p:sp>
        <p:nvSpPr>
          <p:cNvPr id="4" name="Obdélník 3">
            <a:hlinkClick r:id="rId7" action="ppaction://hlinksldjump"/>
          </p:cNvPr>
          <p:cNvSpPr/>
          <p:nvPr/>
        </p:nvSpPr>
        <p:spPr>
          <a:xfrm>
            <a:off x="82121" y="3115132"/>
            <a:ext cx="2903680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Těmto cyklistům chybí přilba.</a:t>
            </a:r>
            <a:endParaRPr lang="cs-CZ" dirty="0"/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108336" y="3634793"/>
            <a:ext cx="3144515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Těmto cyklistům chybí svačina.</a:t>
            </a:r>
            <a:endParaRPr lang="cs-CZ" dirty="0"/>
          </a:p>
        </p:txBody>
      </p:sp>
      <p:sp>
        <p:nvSpPr>
          <p:cNvPr id="11" name="Obdélník 10">
            <a:hlinkClick r:id="rId8" action="ppaction://hlinksldjump"/>
          </p:cNvPr>
          <p:cNvSpPr/>
          <p:nvPr/>
        </p:nvSpPr>
        <p:spPr>
          <a:xfrm>
            <a:off x="2975070" y="4874197"/>
            <a:ext cx="3022174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hlapec má asi křeče v nohou.</a:t>
            </a:r>
            <a:endParaRPr lang="cs-CZ" dirty="0"/>
          </a:p>
        </p:txBody>
      </p:sp>
      <p:sp>
        <p:nvSpPr>
          <p:cNvPr id="12" name="Obdélník 11">
            <a:hlinkClick r:id="rId7" action="ppaction://hlinksldjump"/>
          </p:cNvPr>
          <p:cNvSpPr/>
          <p:nvPr/>
        </p:nvSpPr>
        <p:spPr>
          <a:xfrm>
            <a:off x="5328558" y="3470863"/>
            <a:ext cx="3786486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kole má jezdit pouze jeden cyklista.</a:t>
            </a:r>
            <a:endParaRPr lang="cs-CZ" dirty="0"/>
          </a:p>
        </p:txBody>
      </p:sp>
      <p:sp>
        <p:nvSpPr>
          <p:cNvPr id="13" name="Obdélník 12">
            <a:hlinkClick r:id="rId7" action="ppaction://hlinksldjump"/>
          </p:cNvPr>
          <p:cNvSpPr/>
          <p:nvPr/>
        </p:nvSpPr>
        <p:spPr>
          <a:xfrm>
            <a:off x="2737543" y="4407717"/>
            <a:ext cx="3706666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hlapec porušuje bezpečnost  jízdy.</a:t>
            </a:r>
            <a:endParaRPr lang="cs-CZ" dirty="0"/>
          </a:p>
        </p:txBody>
      </p:sp>
      <p:sp>
        <p:nvSpPr>
          <p:cNvPr id="14" name="Obdélník 13">
            <a:hlinkClick r:id="rId8" action="ppaction://hlinksldjump"/>
          </p:cNvPr>
          <p:cNvSpPr/>
          <p:nvPr/>
        </p:nvSpPr>
        <p:spPr>
          <a:xfrm>
            <a:off x="5812873" y="2989948"/>
            <a:ext cx="3252493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kole můžeme vozit kamarády.</a:t>
            </a:r>
            <a:endParaRPr lang="cs-CZ" dirty="0"/>
          </a:p>
        </p:txBody>
      </p:sp>
      <p:sp>
        <p:nvSpPr>
          <p:cNvPr id="15" name="Obdélník 14">
            <a:hlinkClick r:id="rId8" action="ppaction://hlinksldjump"/>
          </p:cNvPr>
          <p:cNvSpPr/>
          <p:nvPr/>
        </p:nvSpPr>
        <p:spPr>
          <a:xfrm>
            <a:off x="4450433" y="6326774"/>
            <a:ext cx="4546116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řilbu používají cyklisté jen ve špatném počasí.</a:t>
            </a:r>
            <a:endParaRPr lang="cs-CZ" dirty="0"/>
          </a:p>
        </p:txBody>
      </p:sp>
      <p:sp>
        <p:nvSpPr>
          <p:cNvPr id="16" name="Obdélník 15">
            <a:hlinkClick r:id="rId7" action="ppaction://hlinksldjump"/>
          </p:cNvPr>
          <p:cNvSpPr/>
          <p:nvPr/>
        </p:nvSpPr>
        <p:spPr>
          <a:xfrm>
            <a:off x="4336619" y="5849692"/>
            <a:ext cx="4688784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yklista mladší 18 let je povinen používat přilbu.</a:t>
            </a:r>
            <a:endParaRPr lang="cs-CZ" dirty="0"/>
          </a:p>
        </p:txBody>
      </p:sp>
      <p:sp>
        <p:nvSpPr>
          <p:cNvPr id="17" name="Obdélník 16">
            <a:hlinkClick r:id="rId7" action="ppaction://hlinksldjump"/>
          </p:cNvPr>
          <p:cNvSpPr/>
          <p:nvPr/>
        </p:nvSpPr>
        <p:spPr>
          <a:xfrm>
            <a:off x="514579" y="6308166"/>
            <a:ext cx="3087512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usím stát a sledovat semafor.</a:t>
            </a:r>
            <a:endParaRPr lang="cs-CZ" dirty="0"/>
          </a:p>
        </p:txBody>
      </p:sp>
      <p:sp>
        <p:nvSpPr>
          <p:cNvPr id="18" name="Obdélník 17">
            <a:hlinkClick r:id="rId8" action="ppaction://hlinksldjump"/>
          </p:cNvPr>
          <p:cNvSpPr/>
          <p:nvPr/>
        </p:nvSpPr>
        <p:spPr>
          <a:xfrm>
            <a:off x="560137" y="5849692"/>
            <a:ext cx="2949077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Nyní mohu vjet do křižovatky.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4769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32245" y="764704"/>
            <a:ext cx="573009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vybavení jízdního kola</a:t>
            </a:r>
            <a:endParaRPr lang="cs-CZ" sz="40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36" y="2292919"/>
            <a:ext cx="2339287" cy="233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 descr="C:\Users\gawronova\AppData\Local\Microsoft\Windows\Temporary Internet Files\Content.IE5\8DPJ2CXN\MP900262230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30" t="6070" r="8556"/>
          <a:stretch/>
        </p:blipFill>
        <p:spPr bwMode="auto">
          <a:xfrm>
            <a:off x="3887166" y="2023910"/>
            <a:ext cx="4501258" cy="3408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264981" y="1472590"/>
            <a:ext cx="3064622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6. Klikni na správnou odpověď.</a:t>
            </a:r>
            <a:endParaRPr lang="cs-CZ" dirty="0"/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4767187" y="6101475"/>
            <a:ext cx="2776529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bílém kole chybí zvonek.</a:t>
            </a:r>
            <a:endParaRPr lang="cs-CZ" dirty="0"/>
          </a:p>
        </p:txBody>
      </p:sp>
      <p:sp>
        <p:nvSpPr>
          <p:cNvPr id="9" name="Obdélník 8">
            <a:hlinkClick r:id="rId5" action="ppaction://hlinksldjump"/>
          </p:cNvPr>
          <p:cNvSpPr/>
          <p:nvPr/>
        </p:nvSpPr>
        <p:spPr>
          <a:xfrm>
            <a:off x="4845029" y="5639665"/>
            <a:ext cx="2620846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bílém kole chybí brzdy.</a:t>
            </a:r>
            <a:endParaRPr lang="cs-CZ" dirty="0"/>
          </a:p>
        </p:txBody>
      </p:sp>
      <p:sp>
        <p:nvSpPr>
          <p:cNvPr id="10" name="Obdélník 9">
            <a:hlinkClick r:id="rId5" action="ppaction://hlinksldjump"/>
          </p:cNvPr>
          <p:cNvSpPr/>
          <p:nvPr/>
        </p:nvSpPr>
        <p:spPr>
          <a:xfrm>
            <a:off x="491303" y="5432420"/>
            <a:ext cx="2425216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řídítka patří vlaječky.</a:t>
            </a:r>
            <a:endParaRPr lang="cs-CZ" dirty="0"/>
          </a:p>
        </p:txBody>
      </p:sp>
      <p:sp>
        <p:nvSpPr>
          <p:cNvPr id="11" name="Obdélník 10">
            <a:hlinkClick r:id="rId4" action="ppaction://hlinksldjump"/>
          </p:cNvPr>
          <p:cNvSpPr/>
          <p:nvPr/>
        </p:nvSpPr>
        <p:spPr>
          <a:xfrm>
            <a:off x="207651" y="4981818"/>
            <a:ext cx="3021083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řídítka patří brzdové páčky.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14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68299" y="764704"/>
            <a:ext cx="67687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40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místa pro cyklisty</a:t>
            </a:r>
            <a:endParaRPr lang="cs-CZ" sz="40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68" r="17537"/>
          <a:stretch/>
        </p:blipFill>
        <p:spPr bwMode="auto">
          <a:xfrm>
            <a:off x="5428781" y="2134121"/>
            <a:ext cx="2008909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89" r="14303"/>
          <a:stretch/>
        </p:blipFill>
        <p:spPr bwMode="auto">
          <a:xfrm>
            <a:off x="1473413" y="2348881"/>
            <a:ext cx="1946459" cy="26661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020364" y="1527276"/>
            <a:ext cx="3064622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/>
              <a:t>7</a:t>
            </a:r>
            <a:r>
              <a:rPr lang="cs-CZ" dirty="0" smtClean="0"/>
              <a:t>. Klikni na správnou odpověď.</a:t>
            </a:r>
            <a:endParaRPr lang="cs-CZ" dirty="0"/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4753804" y="5562660"/>
            <a:ext cx="4031296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kole můžeme jezdit po všech silnicích.</a:t>
            </a:r>
            <a:endParaRPr lang="cs-CZ" dirty="0"/>
          </a:p>
        </p:txBody>
      </p:sp>
      <p:sp>
        <p:nvSpPr>
          <p:cNvPr id="11" name="Obdélník 10">
            <a:hlinkClick r:id="rId5" action="ppaction://hlinksldjump"/>
          </p:cNvPr>
          <p:cNvSpPr/>
          <p:nvPr/>
        </p:nvSpPr>
        <p:spPr>
          <a:xfrm>
            <a:off x="4978512" y="6076909"/>
            <a:ext cx="3324180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dálnici se nesmí jezdit na kole.</a:t>
            </a:r>
            <a:endParaRPr lang="cs-CZ" dirty="0"/>
          </a:p>
        </p:txBody>
      </p:sp>
      <p:sp>
        <p:nvSpPr>
          <p:cNvPr id="14" name="Obdélník 13">
            <a:hlinkClick r:id="rId5" action="ppaction://hlinksldjump"/>
          </p:cNvPr>
          <p:cNvSpPr/>
          <p:nvPr/>
        </p:nvSpPr>
        <p:spPr>
          <a:xfrm>
            <a:off x="799564" y="5717307"/>
            <a:ext cx="2753319" cy="646331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Po chodníku můžeme jezdit</a:t>
            </a:r>
          </a:p>
          <a:p>
            <a:pPr algn="ctr"/>
            <a:r>
              <a:rPr lang="cs-CZ" dirty="0" smtClean="0"/>
              <a:t>v pruhu pro cyklisty.</a:t>
            </a:r>
            <a:endParaRPr lang="cs-CZ" dirty="0"/>
          </a:p>
        </p:txBody>
      </p:sp>
      <p:sp>
        <p:nvSpPr>
          <p:cNvPr id="15" name="Obdélník 14">
            <a:hlinkClick r:id="rId4" action="ppaction://hlinksldjump"/>
          </p:cNvPr>
          <p:cNvSpPr/>
          <p:nvPr/>
        </p:nvSpPr>
        <p:spPr>
          <a:xfrm>
            <a:off x="296850" y="5232144"/>
            <a:ext cx="3627403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Na kole nesmíme jezdit po chodníku.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963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79179" y="678810"/>
            <a:ext cx="59809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důležitá telefonní čísla</a:t>
            </a:r>
            <a:endParaRPr lang="cs-CZ" sz="40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89" b="25870"/>
          <a:stretch/>
        </p:blipFill>
        <p:spPr bwMode="auto">
          <a:xfrm>
            <a:off x="501971" y="1988840"/>
            <a:ext cx="3095625" cy="146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689" b="25870"/>
          <a:stretch/>
        </p:blipFill>
        <p:spPr bwMode="auto">
          <a:xfrm>
            <a:off x="5180352" y="1988840"/>
            <a:ext cx="3095625" cy="1468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577" b="13788"/>
          <a:stretch/>
        </p:blipFill>
        <p:spPr bwMode="auto">
          <a:xfrm>
            <a:off x="510534" y="4365104"/>
            <a:ext cx="3152302" cy="1513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71768" y="1401855"/>
            <a:ext cx="3047822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none">
            <a:spAutoFit/>
          </a:bodyPr>
          <a:lstStyle/>
          <a:p>
            <a:r>
              <a:rPr lang="cs-CZ" dirty="0" smtClean="0"/>
              <a:t>8. Říkej správná telefonní čísla.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73964" y="6139453"/>
            <a:ext cx="2590249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Záchranná služba:               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31103" y="3620421"/>
            <a:ext cx="1749210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Policie:                             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927957" y="3648130"/>
            <a:ext cx="1699827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Hasiči:                    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25" b="16788"/>
          <a:stretch/>
        </p:blipFill>
        <p:spPr bwMode="auto">
          <a:xfrm>
            <a:off x="5217626" y="4295954"/>
            <a:ext cx="3058351" cy="158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4711434" y="6139453"/>
            <a:ext cx="3965022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Integrovaný  záchranný systém:               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77870" y="3571186"/>
            <a:ext cx="7328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150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05708" y="3543477"/>
            <a:ext cx="7328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158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31320" y="6062509"/>
            <a:ext cx="7328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155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812360" y="6062509"/>
            <a:ext cx="7328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112</a:t>
            </a:r>
            <a:endParaRPr lang="cs-CZ" sz="28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" name="Šipka doleva 13"/>
          <p:cNvSpPr/>
          <p:nvPr/>
        </p:nvSpPr>
        <p:spPr>
          <a:xfrm>
            <a:off x="6450629" y="3430182"/>
            <a:ext cx="929684" cy="749809"/>
          </a:xfrm>
          <a:prstGeom prst="leftArrow">
            <a:avLst/>
          </a:prstGeom>
          <a:solidFill>
            <a:srgbClr val="FFFF00"/>
          </a:solidFill>
          <a:ln w="63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1698100" y="3457423"/>
            <a:ext cx="929684" cy="749809"/>
          </a:xfrm>
          <a:prstGeom prst="leftArrow">
            <a:avLst/>
          </a:prstGeom>
          <a:solidFill>
            <a:srgbClr val="FFFF00"/>
          </a:solidFill>
          <a:ln w="63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2299741" y="5948248"/>
            <a:ext cx="929684" cy="749809"/>
          </a:xfrm>
          <a:prstGeom prst="leftArrow">
            <a:avLst/>
          </a:prstGeom>
          <a:solidFill>
            <a:srgbClr val="FFFF00"/>
          </a:solidFill>
          <a:ln w="63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7746772" y="5949214"/>
            <a:ext cx="929684" cy="749809"/>
          </a:xfrm>
          <a:prstGeom prst="leftArrow">
            <a:avLst/>
          </a:prstGeom>
          <a:solidFill>
            <a:srgbClr val="FFFF00"/>
          </a:solidFill>
          <a:ln w="63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4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4662" y="836712"/>
            <a:ext cx="62922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cap="all" dirty="0" smtClean="0">
                <a:ln/>
                <a:solidFill>
                  <a:srgbClr val="4F81BD"/>
                </a:solidFill>
                <a:effectLst>
                  <a:outerShdw blurRad="19685" dist="12700" dir="5400000" algn="tl" rotWithShape="0">
                    <a:srgbClr val="4F81BD">
                      <a:satMod val="130000"/>
                      <a:alpha val="60000"/>
                    </a:srgbClr>
                  </a:outerShdw>
                  <a:reflection blurRad="10000" stA="55000" endPos="48000" dist="500" dir="5400000" sy="-100000" algn="bl" rotWithShape="0"/>
                </a:effectLst>
              </a:rPr>
              <a:t>Poskytnutí první pomoci</a:t>
            </a:r>
            <a:endParaRPr lang="cs-CZ" sz="4000" b="1" cap="all" dirty="0">
              <a:ln/>
              <a:solidFill>
                <a:srgbClr val="4F81BD"/>
              </a:solidFill>
              <a:effectLst>
                <a:outerShdw blurRad="19685" dist="12700" dir="5400000" algn="tl" rotWithShape="0">
                  <a:srgbClr val="4F81BD">
                    <a:satMod val="130000"/>
                    <a:alpha val="60000"/>
                  </a:srgb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89" b="17373"/>
          <a:stretch/>
        </p:blipFill>
        <p:spPr bwMode="auto">
          <a:xfrm>
            <a:off x="545208" y="2276872"/>
            <a:ext cx="2730647" cy="1808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89" b="17373"/>
          <a:stretch/>
        </p:blipFill>
        <p:spPr bwMode="auto">
          <a:xfrm>
            <a:off x="546634" y="4377911"/>
            <a:ext cx="2730647" cy="18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94366"/>
            <a:ext cx="1412275" cy="1412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44" r="14644"/>
          <a:stretch/>
        </p:blipFill>
        <p:spPr bwMode="auto">
          <a:xfrm>
            <a:off x="7278846" y="1804534"/>
            <a:ext cx="1325602" cy="1874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78" t="5916" r="16374"/>
          <a:stretch/>
        </p:blipFill>
        <p:spPr bwMode="auto">
          <a:xfrm>
            <a:off x="4499992" y="1678528"/>
            <a:ext cx="1776753" cy="2407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5042377" y="4882073"/>
            <a:ext cx="3316589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10. Říkej co nepatří do lékárničky.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5291" y="6369476"/>
            <a:ext cx="6772973" cy="369332"/>
          </a:xfrm>
          <a:prstGeom prst="rect">
            <a:avLst/>
          </a:prstGeom>
          <a:ln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r>
              <a:rPr lang="cs-CZ" dirty="0"/>
              <a:t>9</a:t>
            </a:r>
            <a:r>
              <a:rPr lang="cs-CZ" dirty="0" smtClean="0"/>
              <a:t>. Předveď spolužákům,  jak se zachováš, když budeš svědkem nehody.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85853" y="5282271"/>
            <a:ext cx="558178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obvaz, trojcípý šátek, náplast,                  ,  </a:t>
            </a:r>
          </a:p>
          <a:p>
            <a:pPr algn="ctr"/>
            <a:r>
              <a:rPr lang="cs-CZ" sz="20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nůžky,                  , škrtící obinadlo, dezinfekce </a:t>
            </a:r>
            <a:endParaRPr lang="cs-CZ" sz="2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452320" y="5282271"/>
            <a:ext cx="1152128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zrcátko</a:t>
            </a:r>
            <a:endParaRPr lang="cs-CZ" sz="2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316592" y="5590047"/>
            <a:ext cx="111774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zápalky</a:t>
            </a:r>
            <a:endParaRPr lang="cs-CZ" sz="20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2856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9335" y="949896"/>
            <a:ext cx="316835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24761" y="4725144"/>
            <a:ext cx="631749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už jsi správný cyklista!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lačítko akce: Návrat 3">
            <a:hlinkClick r:id="" action="ppaction://hlinkshowjump?jump=lastslideviewed" highlightClick="1">
              <a:snd r:embed="rId3" name="drumroll.wav"/>
            </a:hlinkClick>
          </p:cNvPr>
          <p:cNvSpPr/>
          <p:nvPr/>
        </p:nvSpPr>
        <p:spPr>
          <a:xfrm>
            <a:off x="7554229" y="5733287"/>
            <a:ext cx="576064" cy="576064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12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8556" y="3890665"/>
            <a:ext cx="7314888" cy="283154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Špatně</a:t>
            </a:r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!</a:t>
            </a:r>
          </a:p>
          <a:p>
            <a:pPr algn="ctr"/>
            <a:endParaRPr lang="cs-CZ" sz="4000" b="1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  <a:p>
            <a:pPr algn="ctr"/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zopakuj si dopravní předpisy!</a:t>
            </a:r>
          </a:p>
          <a:p>
            <a:pPr algn="ctr"/>
            <a:endParaRPr lang="cs-CZ" sz="5400" b="1" cap="all" dirty="0" smtClean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Tlačítko akce: Návrat 2">
            <a:hlinkClick r:id="" action="ppaction://hlinkshowjump?jump=lastslideviewed" highlightClick="1">
              <a:snd r:embed="rId2" name="click.wav"/>
            </a:hlinkClick>
          </p:cNvPr>
          <p:cNvSpPr/>
          <p:nvPr/>
        </p:nvSpPr>
        <p:spPr>
          <a:xfrm>
            <a:off x="8181916" y="6068352"/>
            <a:ext cx="576064" cy="556905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187" y="79504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422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b="1" dirty="0" smtClean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VY_32_INOVACE_014_BEZPEČNĚ NA HŘIŠTI I NA SILNICI_GAWRONOVÁ</a:t>
            </a:r>
            <a:r>
              <a:rPr lang="cs-CZ" sz="1800" b="1" dirty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1800" b="1" dirty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sz="1800" b="1" dirty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Ověřeno: </a:t>
            </a:r>
            <a:r>
              <a:rPr lang="cs-CZ" sz="1800" b="1" dirty="0" smtClean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11</a:t>
            </a:r>
            <a:r>
              <a:rPr lang="cs-CZ" sz="1800" b="1" dirty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</a:t>
            </a:r>
            <a:r>
              <a:rPr lang="cs-CZ" sz="1800" b="1" dirty="0" smtClean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4. </a:t>
            </a:r>
            <a:r>
              <a:rPr lang="cs-CZ" sz="1800" b="1" dirty="0">
                <a:ln w="6350">
                  <a:noFill/>
                </a:ln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2012</a:t>
            </a:r>
            <a:endParaRPr lang="cs-CZ" sz="18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>
            <a:normAutofit fontScale="92500" lnSpcReduction="20000"/>
          </a:bodyPr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1900" b="1" dirty="0">
                <a:latin typeface="Calibri" pitchFamily="34" charset="0"/>
                <a:cs typeface="Calibri" pitchFamily="34" charset="0"/>
              </a:rPr>
              <a:t>Klíčová slova: </a:t>
            </a:r>
            <a:endParaRPr lang="cs-CZ" sz="1900" b="1" dirty="0" smtClean="0"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 smtClean="0">
                <a:latin typeface="Calibri" pitchFamily="34" charset="0"/>
                <a:cs typeface="Calibri" pitchFamily="34" charset="0"/>
              </a:rPr>
              <a:t>bezpečnost silničního provozu, cyklista, jízdní kolo, první pomoc, důležitá telefonní čísla</a:t>
            </a:r>
            <a:r>
              <a:rPr lang="cs-CZ" sz="19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19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endParaRPr lang="cs-CZ" sz="19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b="1" dirty="0">
                <a:latin typeface="Calibri" pitchFamily="34" charset="0"/>
                <a:cs typeface="Calibri" pitchFamily="34" charset="0"/>
              </a:rPr>
              <a:t>Anotace: </a:t>
            </a:r>
            <a:endParaRPr lang="cs-CZ" sz="1900" b="1" dirty="0" smtClean="0"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9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rezentace PowerPoint  „Bezpečně na hřišti i na silnici“ nabízí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praktické činnosti zaměřené na dopravní výchovu.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Je </a:t>
            </a: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určena žákům prvního stupně základní školy praktické. Žáci si procvičí vědomosti potřebné k získání průkazu cyklisty. 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9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9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300" b="1" dirty="0" smtClean="0">
                <a:latin typeface="Calibri" pitchFamily="34" charset="0"/>
                <a:cs typeface="Calibri" pitchFamily="34" charset="0"/>
              </a:rPr>
              <a:t>Reflexe: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300" dirty="0" smtClean="0">
                <a:latin typeface="Calibri" pitchFamily="34" charset="0"/>
                <a:cs typeface="Calibri" pitchFamily="34" charset="0"/>
              </a:rPr>
              <a:t>Žáci mohou souběžně s prezentací </a:t>
            </a:r>
            <a:r>
              <a:rPr lang="cs-CZ" sz="13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1300" dirty="0" smtClean="0">
                <a:latin typeface="Calibri" pitchFamily="34" charset="0"/>
                <a:cs typeface="Calibri" pitchFamily="34" charset="0"/>
              </a:rPr>
              <a:t>vyplňovat pracovní list „Vybavení </a:t>
            </a:r>
            <a:r>
              <a:rPr lang="cs-CZ" sz="1300" dirty="0">
                <a:latin typeface="Calibri" pitchFamily="34" charset="0"/>
                <a:cs typeface="Calibri" pitchFamily="34" charset="0"/>
              </a:rPr>
              <a:t>jízdního kola“ </a:t>
            </a:r>
            <a:endParaRPr lang="cs-CZ" sz="1300" dirty="0" smtClean="0"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3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1300" dirty="0">
                <a:latin typeface="Calibri" pitchFamily="34" charset="0"/>
                <a:cs typeface="Calibri" pitchFamily="34" charset="0"/>
              </a:rPr>
              <a:t>VY_32_INOVACE_012_VYBAVENÍ JÍZDNÍHO KOLA_JANA </a:t>
            </a:r>
            <a:r>
              <a:rPr lang="cs-CZ" sz="1300" dirty="0" smtClean="0">
                <a:latin typeface="Calibri" pitchFamily="34" charset="0"/>
                <a:cs typeface="Calibri" pitchFamily="34" charset="0"/>
              </a:rPr>
              <a:t>GAWRONOVÁ, ze dne 27. 3. 2012)</a:t>
            </a:r>
            <a:endParaRPr lang="cs-CZ" sz="1300" dirty="0"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b="1" dirty="0"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b="1" dirty="0" smtClean="0">
              <a:latin typeface="Calibri" pitchFamily="34" charset="0"/>
              <a:cs typeface="Calibri" pitchFamily="34" charset="0"/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8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0684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0955" y="804983"/>
            <a:ext cx="7992888" cy="13542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HOLIŠ Radim. 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, otevřená encyklopedie</a:t>
            </a:r>
            <a:r>
              <a:rPr lang="en-US" sz="1600" dirty="0" smtClean="0"/>
              <a:t>[</a:t>
            </a:r>
            <a:r>
              <a:rPr lang="cs-CZ" sz="1600" dirty="0" smtClean="0"/>
              <a:t>online</a:t>
            </a:r>
            <a:r>
              <a:rPr lang="en-US" sz="1600" dirty="0" smtClean="0"/>
              <a:t>], 1. 7. 2011, 08</a:t>
            </a:r>
            <a:r>
              <a:rPr lang="cs-CZ" sz="1600" dirty="0" smtClean="0"/>
              <a:t>:03 </a:t>
            </a:r>
            <a:r>
              <a:rPr lang="en-US" sz="1600" dirty="0" smtClean="0"/>
              <a:t>[</a:t>
            </a:r>
            <a:r>
              <a:rPr lang="cs-CZ" sz="1600" dirty="0" smtClean="0"/>
              <a:t>cit.2012/04/01</a:t>
            </a:r>
            <a:r>
              <a:rPr lang="en-US" sz="1600" dirty="0" smtClean="0"/>
              <a:t>],</a:t>
            </a:r>
            <a:r>
              <a:rPr lang="en-US" sz="1600" dirty="0" err="1" smtClean="0"/>
              <a:t>Soubor</a:t>
            </a:r>
            <a:r>
              <a:rPr lang="cs-CZ" sz="1600" dirty="0" smtClean="0"/>
              <a:t>:ZZS </a:t>
            </a:r>
            <a:r>
              <a:rPr lang="cs-CZ" sz="1600" dirty="0"/>
              <a:t>JMK nové sanitky (01).jpg</a:t>
            </a:r>
          </a:p>
          <a:p>
            <a:r>
              <a:rPr lang="cs-CZ" sz="1600" dirty="0" smtClean="0"/>
              <a:t>Dostupné z:</a:t>
            </a:r>
          </a:p>
          <a:p>
            <a:r>
              <a:rPr lang="cs-CZ" sz="1600" dirty="0"/>
              <a:t>http://cs.wikipedia.org/wiki/Soubor:ZZS_JMK_nov%C3%A9_sanitky_%2801%29.jpg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40559" y="1988840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MAŇAS Michal. </a:t>
            </a:r>
            <a:r>
              <a:rPr lang="cs-CZ" sz="1600" dirty="0" err="1"/>
              <a:t>Wikipedia</a:t>
            </a:r>
            <a:r>
              <a:rPr lang="cs-CZ" sz="1600" dirty="0"/>
              <a:t>, otevřená encyklopedie[online], </a:t>
            </a:r>
            <a:r>
              <a:rPr lang="cs-CZ" sz="1600" dirty="0" smtClean="0"/>
              <a:t>24. 9. 2006, 22:40[cit.2012/04/01],</a:t>
            </a:r>
            <a:r>
              <a:rPr lang="cs-CZ" sz="1600" dirty="0" err="1" smtClean="0"/>
              <a:t>Soubor:Integrovany_zachranny_system.jpg</a:t>
            </a:r>
            <a:endParaRPr lang="cs-CZ" sz="1600" dirty="0" smtClean="0"/>
          </a:p>
          <a:p>
            <a:r>
              <a:rPr lang="cs-CZ" sz="1600" dirty="0" smtClean="0"/>
              <a:t>Dostupné z:</a:t>
            </a:r>
          </a:p>
          <a:p>
            <a:r>
              <a:rPr lang="cs-CZ" sz="1600" dirty="0"/>
              <a:t>http://</a:t>
            </a:r>
            <a:r>
              <a:rPr lang="cs-CZ" sz="1600" dirty="0" smtClean="0"/>
              <a:t>cs.wikipedia.org/wiki/Soubor:Integrovany_zachranny_system.jpg</a:t>
            </a:r>
          </a:p>
          <a:p>
            <a:endParaRPr lang="cs-CZ" sz="1600" dirty="0"/>
          </a:p>
          <a:p>
            <a:r>
              <a:rPr lang="cs-CZ" sz="1600" dirty="0"/>
              <a:t>http://office.microsoft.com/cs-cz/images/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0955" y="44126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731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615</TotalTime>
  <Words>468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VY_32_INOVACE_014_BEZPEČNĚ NA HŘIŠTI I NA SILNICI_GAWRONOVÁ Ověřeno: 11. 4. 2012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Bezpečně na hřišti i na silnici</dc:title>
  <dc:creator>gawronova</dc:creator>
  <cp:lastModifiedBy>gawronova</cp:lastModifiedBy>
  <cp:revision>61</cp:revision>
  <dcterms:created xsi:type="dcterms:W3CDTF">2012-04-01T18:45:16Z</dcterms:created>
  <dcterms:modified xsi:type="dcterms:W3CDTF">2012-04-15T17:16:06Z</dcterms:modified>
</cp:coreProperties>
</file>