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29E"/>
    <a:srgbClr val="C8D42A"/>
    <a:srgbClr val="EFECC9"/>
    <a:srgbClr val="EED0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466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431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2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50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226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437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46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76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69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05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460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5B9DA-3CFC-4269-84FD-0DD475708B1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17D49-47C7-42CE-B18D-92CC66799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033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420888"/>
            <a:ext cx="79928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8.3.2013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VY_32_INOVACE_004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/>
              <a:t>Konstantní funkce</a:t>
            </a:r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25 minut</a:t>
            </a:r>
            <a:endParaRPr lang="cs-CZ" dirty="0"/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určit funkci konstantní, používat jejich vlastnosti </a:t>
            </a:r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</a:t>
            </a:r>
            <a:r>
              <a:rPr lang="cs-CZ" dirty="0" smtClean="0"/>
              <a:t>potřeby, PC</a:t>
            </a:r>
            <a:endParaRPr lang="cs-CZ" dirty="0"/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08720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268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Konstantní funkce</a:t>
            </a:r>
            <a:b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</a:b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2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2161" y="1844824"/>
            <a:ext cx="82809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>
                <a:latin typeface="Comic Sans MS" pitchFamily="66" charset="0"/>
              </a:rPr>
              <a:t>Konstantní funkcí</a:t>
            </a:r>
            <a:r>
              <a:rPr lang="cs-CZ" sz="4400" dirty="0">
                <a:latin typeface="Comic Sans MS" pitchFamily="66" charset="0"/>
              </a:rPr>
              <a:t> nazýváme funkci danou předpisem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548680"/>
            <a:ext cx="25987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>
                <a:solidFill>
                  <a:srgbClr val="FF0000"/>
                </a:solidFill>
                <a:latin typeface="Comic Sans MS" pitchFamily="66" charset="0"/>
              </a:rPr>
              <a:t>Definice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763688" y="4224863"/>
                <a:ext cx="5112568" cy="1015663"/>
              </a:xfrm>
              <a:prstGeom prst="rect">
                <a:avLst/>
              </a:prstGeom>
              <a:solidFill>
                <a:srgbClr val="EED01E"/>
              </a:solidFill>
              <a:ln>
                <a:solidFill>
                  <a:srgbClr val="FF000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6000" b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6000" b="1" i="1">
                          <a:solidFill>
                            <a:srgbClr val="FF0000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sz="6000" b="1">
                          <a:solidFill>
                            <a:srgbClr val="FF0000"/>
                          </a:solidFill>
                          <a:latin typeface="Cambria Math"/>
                        </a:rPr>
                        <m:t>       </m:t>
                      </m:r>
                      <m:r>
                        <a:rPr lang="cs-CZ" sz="6000" b="1" i="1">
                          <a:solidFill>
                            <a:srgbClr val="FF0000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sz="6000" b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6000" b="1" i="1">
                          <a:solidFill>
                            <a:srgbClr val="FF0000"/>
                          </a:solidFill>
                          <a:latin typeface="Cambria Math"/>
                        </a:rPr>
                        <m:t>𝝐</m:t>
                      </m:r>
                      <m:r>
                        <a:rPr lang="cs-CZ" sz="6000" b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6000" b="1" i="1">
                          <a:solidFill>
                            <a:srgbClr val="FF0000"/>
                          </a:solidFill>
                          <a:latin typeface="Cambria Math"/>
                        </a:rPr>
                        <m:t>𝑹</m:t>
                      </m:r>
                    </m:oMath>
                  </m:oMathPara>
                </a14:m>
                <a:endParaRPr lang="cs-CZ" sz="6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224863"/>
                <a:ext cx="5112568" cy="10156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206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54579"/>
            <a:ext cx="78325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atin typeface="Comic Sans MS" pitchFamily="66" charset="0"/>
              </a:rPr>
              <a:t>Příklady konstantních funkcí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9005" y="1412776"/>
            <a:ext cx="54280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(Konstantní znamená stálé, neměnné)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24030" y="2659559"/>
            <a:ext cx="1039067" cy="584775"/>
          </a:xfrm>
          <a:prstGeom prst="rect">
            <a:avLst/>
          </a:prstGeom>
          <a:solidFill>
            <a:srgbClr val="EED01E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3364734" y="2659558"/>
            <a:ext cx="1104790" cy="584775"/>
          </a:xfrm>
          <a:prstGeom prst="rect">
            <a:avLst/>
          </a:prstGeom>
          <a:solidFill>
            <a:srgbClr val="EED01E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3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58811" y="2666130"/>
            <a:ext cx="1276311" cy="584775"/>
          </a:xfrm>
          <a:prstGeom prst="rect">
            <a:avLst/>
          </a:prstGeom>
          <a:solidFill>
            <a:srgbClr val="EED01E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-2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15616" y="4293096"/>
            <a:ext cx="62281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omic Sans MS" pitchFamily="66" charset="0"/>
              </a:rPr>
              <a:t>Jak vypadá graf konstantní funkce zjistíme tabulkou.</a:t>
            </a:r>
          </a:p>
        </p:txBody>
      </p:sp>
    </p:spTree>
    <p:extLst>
      <p:ext uri="{BB962C8B-B14F-4D97-AF65-F5344CB8AC3E}">
        <p14:creationId xmlns:p14="http://schemas.microsoft.com/office/powerpoint/2010/main" val="171840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279" y="504465"/>
            <a:ext cx="85603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Comic Sans MS" pitchFamily="66" charset="0"/>
              </a:rPr>
              <a:t>Pro naší potřebu stačí tabulka jedna.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5399987"/>
              </p:ext>
            </p:extLst>
          </p:nvPr>
        </p:nvGraphicFramePr>
        <p:xfrm>
          <a:off x="611557" y="2564904"/>
          <a:ext cx="7776867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981"/>
                <a:gridCol w="1110981"/>
                <a:gridCol w="1110981"/>
                <a:gridCol w="1110981"/>
                <a:gridCol w="1110981"/>
                <a:gridCol w="1110981"/>
                <a:gridCol w="1110981"/>
              </a:tblGrid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-3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0,5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4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1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3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-2  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1484784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Zvolíme za proměnnou libovolná náhodně vybraná čísla.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0686" y="5805264"/>
            <a:ext cx="84946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Dané body znázorníme v soustavě souřadnic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144826"/>
              </p:ext>
            </p:extLst>
          </p:nvPr>
        </p:nvGraphicFramePr>
        <p:xfrm>
          <a:off x="539552" y="2564904"/>
          <a:ext cx="7848872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981"/>
                <a:gridCol w="1110981"/>
                <a:gridCol w="1110981"/>
                <a:gridCol w="1110981"/>
                <a:gridCol w="1110981"/>
                <a:gridCol w="1110981"/>
                <a:gridCol w="1182986"/>
              </a:tblGrid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-3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0,5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4</a:t>
                      </a:r>
                      <a:endParaRPr lang="cs-CZ" sz="32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1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1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3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3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86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y = -2  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-2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05837" y="5085184"/>
            <a:ext cx="81740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Jak bude vypadat poslední </a:t>
            </a:r>
            <a:r>
              <a:rPr lang="cs-CZ" sz="3200" dirty="0" smtClean="0">
                <a:latin typeface="Comic Sans MS" pitchFamily="66" charset="0"/>
              </a:rPr>
              <a:t>řádek tabulky?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62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047750"/>
            <a:ext cx="5333578" cy="5333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712772" y="2924944"/>
            <a:ext cx="12682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  <a:latin typeface="Comic Sans MS" pitchFamily="66" charset="0"/>
              </a:rPr>
              <a:t>y = 1</a:t>
            </a:r>
          </a:p>
        </p:txBody>
      </p:sp>
      <p:sp>
        <p:nvSpPr>
          <p:cNvPr id="4" name="Obdélník 3"/>
          <p:cNvSpPr/>
          <p:nvPr/>
        </p:nvSpPr>
        <p:spPr>
          <a:xfrm>
            <a:off x="697964" y="1844824"/>
            <a:ext cx="12682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3F329E"/>
                </a:solidFill>
                <a:latin typeface="Comic Sans MS" pitchFamily="66" charset="0"/>
              </a:rPr>
              <a:t>y = </a:t>
            </a:r>
            <a:r>
              <a:rPr lang="cs-CZ" sz="3200" b="1" dirty="0" smtClean="0">
                <a:solidFill>
                  <a:srgbClr val="3F329E"/>
                </a:solidFill>
                <a:latin typeface="Comic Sans MS" pitchFamily="66" charset="0"/>
              </a:rPr>
              <a:t>3</a:t>
            </a:r>
            <a:endParaRPr lang="cs-CZ" sz="3200" b="1" dirty="0">
              <a:solidFill>
                <a:srgbClr val="3F329E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2772" y="4437112"/>
            <a:ext cx="12763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y = -2</a:t>
            </a:r>
          </a:p>
        </p:txBody>
      </p:sp>
    </p:spTree>
    <p:extLst>
      <p:ext uri="{BB962C8B-B14F-4D97-AF65-F5344CB8AC3E}">
        <p14:creationId xmlns:p14="http://schemas.microsoft.com/office/powerpoint/2010/main" val="81450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18325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>
                <a:solidFill>
                  <a:srgbClr val="FF0000"/>
                </a:solidFill>
                <a:latin typeface="Comic Sans MS" pitchFamily="66" charset="0"/>
              </a:rPr>
              <a:t>Závěr: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2132856"/>
            <a:ext cx="76328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u="sng" dirty="0">
                <a:latin typeface="Comic Sans MS" pitchFamily="66" charset="0"/>
              </a:rPr>
              <a:t>Grafem</a:t>
            </a:r>
            <a:r>
              <a:rPr lang="cs-CZ" sz="4000" dirty="0">
                <a:latin typeface="Comic Sans MS" pitchFamily="66" charset="0"/>
              </a:rPr>
              <a:t> konstantní funkce je </a:t>
            </a:r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přímka rovnoběžná s osou </a:t>
            </a:r>
            <a:r>
              <a:rPr lang="cs-CZ" sz="4000" u="sng" dirty="0">
                <a:solidFill>
                  <a:srgbClr val="FF0000"/>
                </a:solidFill>
                <a:latin typeface="Comic Sans MS" pitchFamily="66" charset="0"/>
              </a:rPr>
              <a:t>x</a:t>
            </a:r>
            <a:r>
              <a:rPr lang="cs-CZ" sz="400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4000" dirty="0">
                <a:latin typeface="Comic Sans MS" pitchFamily="66" charset="0"/>
              </a:rPr>
              <a:t>procházející na ose </a:t>
            </a:r>
            <a:r>
              <a:rPr lang="cs-CZ" sz="4000" u="sng" dirty="0">
                <a:solidFill>
                  <a:srgbClr val="FF0000"/>
                </a:solidFill>
                <a:latin typeface="Comic Sans MS" pitchFamily="66" charset="0"/>
              </a:rPr>
              <a:t>y</a:t>
            </a:r>
            <a:r>
              <a:rPr lang="cs-CZ" sz="4000" dirty="0">
                <a:latin typeface="Comic Sans MS" pitchFamily="66" charset="0"/>
              </a:rPr>
              <a:t> číslem </a:t>
            </a:r>
            <a:r>
              <a:rPr lang="cs-CZ" sz="4000" u="sng" dirty="0">
                <a:solidFill>
                  <a:srgbClr val="FF0000"/>
                </a:solidFill>
                <a:latin typeface="Comic Sans MS" pitchFamily="66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3254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116632"/>
            <a:ext cx="43749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>
                <a:latin typeface="Comic Sans MS" pitchFamily="66" charset="0"/>
              </a:rPr>
              <a:t>A na přemýšlení:</a:t>
            </a:r>
          </a:p>
        </p:txBody>
      </p:sp>
      <p:sp>
        <p:nvSpPr>
          <p:cNvPr id="3" name="Obdélník 2"/>
          <p:cNvSpPr/>
          <p:nvPr/>
        </p:nvSpPr>
        <p:spPr>
          <a:xfrm>
            <a:off x="406593" y="968534"/>
            <a:ext cx="70855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Jakým předpisem bude zapsána osa </a:t>
            </a:r>
            <a:r>
              <a:rPr lang="cs-CZ" sz="2800" b="1" dirty="0" smtClean="0">
                <a:latin typeface="Comic Sans MS" pitchFamily="66" charset="0"/>
              </a:rPr>
              <a:t>x ?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731491"/>
            <a:ext cx="4762500" cy="476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291658" y="1628800"/>
            <a:ext cx="8604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A jakým předpisem budou zapsány </a:t>
            </a:r>
            <a:r>
              <a:rPr lang="cs-CZ" sz="2800" b="1" dirty="0" smtClean="0">
                <a:latin typeface="Comic Sans MS" pitchFamily="66" charset="0"/>
              </a:rPr>
              <a:t>tyto funkce ?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096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879" y="764704"/>
            <a:ext cx="5762562" cy="5762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bdélník 1"/>
          <p:cNvSpPr/>
          <p:nvPr/>
        </p:nvSpPr>
        <p:spPr>
          <a:xfrm>
            <a:off x="683568" y="548680"/>
            <a:ext cx="31694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u="sng" dirty="0" smtClean="0">
                <a:solidFill>
                  <a:srgbClr val="FF0000"/>
                </a:solidFill>
                <a:latin typeface="Comic Sans MS" pitchFamily="66" charset="0"/>
              </a:rPr>
              <a:t>odpovědi</a:t>
            </a:r>
            <a:r>
              <a:rPr lang="cs-CZ" sz="4000" b="1" u="sng" dirty="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6800" y="3353597"/>
            <a:ext cx="1268296" cy="584775"/>
          </a:xfrm>
          <a:prstGeom prst="rect">
            <a:avLst/>
          </a:prstGeom>
          <a:solidFill>
            <a:srgbClr val="C8D42A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y = 0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2019430"/>
            <a:ext cx="1268296" cy="584775"/>
          </a:xfrm>
          <a:prstGeom prst="rect">
            <a:avLst/>
          </a:prstGeom>
          <a:solidFill>
            <a:srgbClr val="C8D42A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  <a:latin typeface="Comic Sans MS" pitchFamily="66" charset="0"/>
              </a:rPr>
              <a:t>y =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4221088"/>
            <a:ext cx="1518364" cy="584775"/>
          </a:xfrm>
          <a:prstGeom prst="rect">
            <a:avLst/>
          </a:prstGeom>
          <a:solidFill>
            <a:srgbClr val="C8D42A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latin typeface="Comic Sans MS" pitchFamily="66" charset="0"/>
              </a:rPr>
              <a:t>y = -1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6800" y="5373216"/>
            <a:ext cx="1518364" cy="584775"/>
          </a:xfrm>
          <a:prstGeom prst="rect">
            <a:avLst/>
          </a:prstGeom>
          <a:solidFill>
            <a:srgbClr val="C8D42A"/>
          </a:solidFill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Comic Sans MS" pitchFamily="66" charset="0"/>
              </a:rPr>
              <a:t>y = -3</a:t>
            </a:r>
          </a:p>
        </p:txBody>
      </p:sp>
    </p:spTree>
    <p:extLst>
      <p:ext uri="{BB962C8B-B14F-4D97-AF65-F5344CB8AC3E}">
        <p14:creationId xmlns:p14="http://schemas.microsoft.com/office/powerpoint/2010/main" val="255657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36712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</a:p>
        </p:txBody>
      </p:sp>
    </p:spTree>
    <p:extLst>
      <p:ext uri="{BB962C8B-B14F-4D97-AF65-F5344CB8AC3E}">
        <p14:creationId xmlns:p14="http://schemas.microsoft.com/office/powerpoint/2010/main" val="350251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</TotalTime>
  <Words>212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Konstantní funkce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Konstantní funkce</dc:title>
  <dc:creator>Jiří Langhammer</dc:creator>
  <cp:lastModifiedBy>Jiří Langhammer</cp:lastModifiedBy>
  <cp:revision>25</cp:revision>
  <dcterms:created xsi:type="dcterms:W3CDTF">2012-12-09T08:19:43Z</dcterms:created>
  <dcterms:modified xsi:type="dcterms:W3CDTF">2014-01-27T05:55:27Z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