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276C8"/>
    <a:srgbClr val="006600"/>
    <a:srgbClr val="70AC2E"/>
    <a:srgbClr val="C2CC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72" y="-7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618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483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374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9836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5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04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444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700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983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45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856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30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564904"/>
            <a:ext cx="835292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Datum: 9.3.2013</a:t>
            </a:r>
            <a:endParaRPr lang="cs-CZ" dirty="0"/>
          </a:p>
          <a:p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výuka</a:t>
            </a:r>
          </a:p>
          <a:p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/>
              <a:t>CZ.1.07/1.5.00/34.0731</a:t>
            </a:r>
          </a:p>
          <a:p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/>
              <a:t>VY_32_INOVACE_005</a:t>
            </a:r>
            <a:r>
              <a:rPr lang="cs-CZ" b="1" dirty="0"/>
              <a:t>	</a:t>
            </a:r>
            <a:endParaRPr lang="cs-CZ" dirty="0"/>
          </a:p>
          <a:p>
            <a:r>
              <a:rPr lang="cs-CZ" b="1" i="1" dirty="0"/>
              <a:t>Jméno autora:</a:t>
            </a:r>
            <a:r>
              <a:rPr lang="cs-CZ" b="1" dirty="0"/>
              <a:t> Jiří </a:t>
            </a:r>
            <a:r>
              <a:rPr lang="cs-CZ" b="1" dirty="0" err="1"/>
              <a:t>Langhammer</a:t>
            </a:r>
            <a:endParaRPr lang="cs-CZ" dirty="0"/>
          </a:p>
          <a:p>
            <a:r>
              <a:rPr lang="cs-CZ" b="1" i="1" dirty="0"/>
              <a:t>Název práce:</a:t>
            </a:r>
            <a:r>
              <a:rPr lang="cs-CZ" b="1" dirty="0"/>
              <a:t> </a:t>
            </a:r>
            <a:r>
              <a:rPr lang="cs-CZ" dirty="0"/>
              <a:t>Lineární funkce 1</a:t>
            </a:r>
          </a:p>
          <a:p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MATEMATIKA</a:t>
            </a:r>
          </a:p>
          <a:p>
            <a:r>
              <a:rPr lang="cs-CZ" b="1" i="1" dirty="0"/>
              <a:t>Ročník:</a:t>
            </a:r>
            <a:r>
              <a:rPr lang="cs-CZ" b="1" dirty="0"/>
              <a:t> </a:t>
            </a:r>
            <a:r>
              <a:rPr lang="cs-CZ" dirty="0"/>
              <a:t>2</a:t>
            </a:r>
          </a:p>
          <a:p>
            <a:r>
              <a:rPr lang="cs-CZ" b="1" i="1" dirty="0"/>
              <a:t>Časová dotace</a:t>
            </a:r>
            <a:r>
              <a:rPr lang="cs-CZ" i="1" dirty="0"/>
              <a:t>:</a:t>
            </a:r>
            <a:r>
              <a:rPr lang="cs-CZ" dirty="0"/>
              <a:t> 20 minut</a:t>
            </a:r>
          </a:p>
          <a:p>
            <a:r>
              <a:rPr lang="cs-CZ" b="1" i="1" dirty="0"/>
              <a:t>Vzdělávací cíl</a:t>
            </a:r>
            <a:r>
              <a:rPr lang="cs-CZ" i="1" dirty="0"/>
              <a:t>:</a:t>
            </a:r>
            <a:r>
              <a:rPr lang="cs-CZ" dirty="0"/>
              <a:t> rozlišit a používat vlastnosti funkce lineární </a:t>
            </a:r>
          </a:p>
          <a:p>
            <a:r>
              <a:rPr lang="cs-CZ" b="1" i="1" dirty="0"/>
              <a:t>Pomůcky</a:t>
            </a:r>
            <a:r>
              <a:rPr lang="cs-CZ" i="1" dirty="0"/>
              <a:t>:</a:t>
            </a:r>
            <a:r>
              <a:rPr lang="cs-CZ" dirty="0"/>
              <a:t> psací </a:t>
            </a:r>
            <a:r>
              <a:rPr lang="cs-CZ" dirty="0" smtClean="0"/>
              <a:t>potřeby, PC</a:t>
            </a:r>
            <a:endParaRPr lang="cs-CZ" dirty="0"/>
          </a:p>
          <a:p>
            <a:r>
              <a:rPr lang="cs-CZ" b="1" i="1" dirty="0"/>
              <a:t>Poznámka:</a:t>
            </a:r>
            <a:r>
              <a:rPr lang="cs-CZ" dirty="0"/>
              <a:t> Tento materiál je součástí tematického balíčku Funkce</a:t>
            </a:r>
          </a:p>
          <a:p>
            <a:r>
              <a:rPr lang="cs-CZ" b="1" i="1" dirty="0"/>
              <a:t>Inovace:</a:t>
            </a:r>
            <a:r>
              <a:rPr lang="cs-CZ" b="1" dirty="0"/>
              <a:t> </a:t>
            </a:r>
            <a:r>
              <a:rPr lang="cs-CZ" dirty="0"/>
              <a:t>Mezipředmětové vztahy, zapojení audiovizuální techniky do výuky</a:t>
            </a:r>
          </a:p>
        </p:txBody>
      </p:sp>
      <p:pic>
        <p:nvPicPr>
          <p:cNvPr id="4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692696"/>
            <a:ext cx="576262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97468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6600"/>
                </a:solidFill>
                <a:latin typeface="Comic Sans MS" pitchFamily="66" charset="0"/>
              </a:rPr>
              <a:t>Lineární funkce 1</a:t>
            </a:r>
            <a:endParaRPr lang="cs-CZ" sz="5400" dirty="0">
              <a:solidFill>
                <a:srgbClr val="0066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15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620688"/>
            <a:ext cx="261481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  <a:latin typeface="Comic Sans MS" pitchFamily="66" charset="0"/>
              </a:rPr>
              <a:t>Definice</a:t>
            </a:r>
            <a:endParaRPr lang="cs-CZ" sz="4800" b="1" u="sng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1781215"/>
            <a:ext cx="748883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u="sng" dirty="0" smtClean="0">
                <a:latin typeface="Comic Sans MS" pitchFamily="66" charset="0"/>
              </a:rPr>
              <a:t>Lineární funkcí</a:t>
            </a:r>
            <a:r>
              <a:rPr lang="cs-CZ" sz="4400" dirty="0" smtClean="0">
                <a:latin typeface="Comic Sans MS" pitchFamily="66" charset="0"/>
              </a:rPr>
              <a:t> nazýváme funkci danou předpisem</a:t>
            </a:r>
            <a:endParaRPr lang="cs-CZ" sz="4400" dirty="0">
              <a:latin typeface="Comic Sans MS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09588" y="3861048"/>
                <a:ext cx="8396401" cy="830997"/>
              </a:xfrm>
              <a:prstGeom prst="rect">
                <a:avLst/>
              </a:prstGeom>
              <a:solidFill>
                <a:srgbClr val="FFC000"/>
              </a:solidFill>
              <a:ln>
                <a:solidFill>
                  <a:srgbClr val="0066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𝒂𝒙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𝒃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     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 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𝒂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𝒃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∈  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𝑹</m:t>
                      </m:r>
                    </m:oMath>
                  </m:oMathPara>
                </a14:m>
                <a:endParaRPr lang="cs-CZ" sz="4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588" y="3861048"/>
                <a:ext cx="8396401" cy="83099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>
                <a:solidFill>
                  <a:srgbClr val="0066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98732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76672"/>
            <a:ext cx="702948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Příklady lineárních funkcí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71600" y="1700808"/>
            <a:ext cx="24128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(Linea = přímka</a:t>
            </a:r>
            <a:r>
              <a:rPr lang="cs-CZ" dirty="0"/>
              <a:t>)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14015" y="2872518"/>
            <a:ext cx="1096775" cy="584775"/>
          </a:xfrm>
          <a:prstGeom prst="rect">
            <a:avLst/>
          </a:prstGeom>
          <a:solidFill>
            <a:srgbClr val="FFC000"/>
          </a:solidFill>
          <a:ln w="63500"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y = x</a:t>
            </a:r>
          </a:p>
        </p:txBody>
      </p:sp>
      <p:sp>
        <p:nvSpPr>
          <p:cNvPr id="5" name="Obdélník 4"/>
          <p:cNvSpPr/>
          <p:nvPr/>
        </p:nvSpPr>
        <p:spPr>
          <a:xfrm>
            <a:off x="5289454" y="1577698"/>
            <a:ext cx="1641796" cy="584775"/>
          </a:xfrm>
          <a:prstGeom prst="rect">
            <a:avLst/>
          </a:prstGeom>
          <a:solidFill>
            <a:srgbClr val="FFC000"/>
          </a:solidFill>
          <a:ln>
            <a:solidFill>
              <a:srgbClr val="006600"/>
            </a:solidFill>
          </a:ln>
        </p:spPr>
        <p:txBody>
          <a:bodyPr wrap="non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y = x -4</a:t>
            </a:r>
          </a:p>
        </p:txBody>
      </p:sp>
      <p:sp>
        <p:nvSpPr>
          <p:cNvPr id="6" name="Obdélník 5"/>
          <p:cNvSpPr/>
          <p:nvPr/>
        </p:nvSpPr>
        <p:spPr>
          <a:xfrm>
            <a:off x="5270851" y="2872517"/>
            <a:ext cx="2024913" cy="584775"/>
          </a:xfrm>
          <a:prstGeom prst="rect">
            <a:avLst/>
          </a:prstGeom>
          <a:solidFill>
            <a:srgbClr val="FFC000"/>
          </a:solidFill>
          <a:ln>
            <a:solidFill>
              <a:srgbClr val="006600"/>
            </a:solidFill>
          </a:ln>
        </p:spPr>
        <p:txBody>
          <a:bodyPr wrap="non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y = 2x – 4</a:t>
            </a:r>
          </a:p>
        </p:txBody>
      </p:sp>
      <p:sp>
        <p:nvSpPr>
          <p:cNvPr id="7" name="Obdélník 6"/>
          <p:cNvSpPr/>
          <p:nvPr/>
        </p:nvSpPr>
        <p:spPr>
          <a:xfrm>
            <a:off x="5289454" y="4153435"/>
            <a:ext cx="2335896" cy="584775"/>
          </a:xfrm>
          <a:prstGeom prst="rect">
            <a:avLst/>
          </a:prstGeom>
          <a:solidFill>
            <a:srgbClr val="FFC000"/>
          </a:solidFill>
          <a:ln>
            <a:solidFill>
              <a:srgbClr val="006600"/>
            </a:solidFill>
          </a:ln>
        </p:spPr>
        <p:txBody>
          <a:bodyPr wrap="non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y = - 3x </a:t>
            </a:r>
            <a:r>
              <a:rPr lang="cs-CZ" sz="3200" dirty="0" smtClean="0">
                <a:latin typeface="Comic Sans MS" pitchFamily="66" charset="0"/>
              </a:rPr>
              <a:t>- 4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49147" y="5269614"/>
            <a:ext cx="756726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Jak vypadá graf lineární funkce? Zjistíme opět tabulkou</a:t>
            </a:r>
            <a:r>
              <a:rPr lang="cs-CZ" b="1" dirty="0" smtClean="0">
                <a:latin typeface="Comic Sans MS" pitchFamily="66" charset="0"/>
              </a:rPr>
              <a:t>.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4662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6" grpId="0" animBg="1"/>
      <p:bldP spid="7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01362" y="404664"/>
            <a:ext cx="746069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itchFamily="66" charset="0"/>
              </a:rPr>
              <a:t>Budeme porovnávat zvlášť </a:t>
            </a:r>
          </a:p>
          <a:p>
            <a:r>
              <a:rPr lang="cs-CZ" sz="3600" b="1" dirty="0" smtClean="0">
                <a:latin typeface="Comic Sans MS" pitchFamily="66" charset="0"/>
              </a:rPr>
              <a:t>funkce se základní funkcí </a:t>
            </a:r>
            <a:r>
              <a:rPr lang="cs-CZ" sz="3600" b="1" u="sng" dirty="0" smtClean="0">
                <a:solidFill>
                  <a:srgbClr val="006600"/>
                </a:solidFill>
                <a:latin typeface="Comic Sans MS" pitchFamily="66" charset="0"/>
              </a:rPr>
              <a:t>y = x</a:t>
            </a:r>
            <a:endParaRPr lang="cs-CZ" sz="3600" b="1" u="sng" dirty="0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4594" y="1993908"/>
            <a:ext cx="817383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I tentokrát zvolíme za proměnnou libovolná náhodně vybraná  reálná čísla (proměnné) a doplníme tabulku.</a:t>
            </a:r>
            <a:endParaRPr lang="cs-CZ" sz="2400" dirty="0">
              <a:latin typeface="Comic Sans MS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4118646"/>
              </p:ext>
            </p:extLst>
          </p:nvPr>
        </p:nvGraphicFramePr>
        <p:xfrm>
          <a:off x="214593" y="2996953"/>
          <a:ext cx="8749895" cy="1944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7087"/>
                <a:gridCol w="936104"/>
                <a:gridCol w="936104"/>
                <a:gridCol w="864096"/>
                <a:gridCol w="864096"/>
                <a:gridCol w="1080120"/>
                <a:gridCol w="792088"/>
                <a:gridCol w="936104"/>
                <a:gridCol w="864096"/>
              </a:tblGrid>
              <a:tr h="64807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C000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-4</a:t>
                      </a:r>
                      <a:endParaRPr lang="cs-CZ" sz="28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-3</a:t>
                      </a:r>
                      <a:endParaRPr lang="cs-CZ" sz="28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-1</a:t>
                      </a:r>
                      <a:endParaRPr lang="cs-CZ" sz="28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0</a:t>
                      </a:r>
                      <a:endParaRPr lang="cs-CZ" sz="28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0,5</a:t>
                      </a:r>
                      <a:endParaRPr lang="cs-CZ" sz="28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1</a:t>
                      </a:r>
                      <a:endParaRPr lang="cs-CZ" sz="28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2</a:t>
                      </a:r>
                      <a:endParaRPr lang="cs-CZ" sz="28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4</a:t>
                      </a:r>
                      <a:endParaRPr lang="cs-CZ" sz="28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y = x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Comic Sans MS" pitchFamily="66" charset="0"/>
                        </a:rPr>
                        <a:t>-4</a:t>
                      </a:r>
                      <a:endParaRPr lang="cs-CZ" sz="2800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Comic Sans MS" pitchFamily="66" charset="0"/>
                        </a:rPr>
                        <a:t>-3</a:t>
                      </a:r>
                      <a:endParaRPr lang="cs-CZ" sz="2800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Comic Sans MS" pitchFamily="66" charset="0"/>
                        </a:rPr>
                        <a:t>0</a:t>
                      </a:r>
                      <a:endParaRPr lang="cs-CZ" sz="2800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Comic Sans MS" pitchFamily="66" charset="0"/>
                        </a:rPr>
                        <a:t>0,5</a:t>
                      </a:r>
                      <a:endParaRPr lang="cs-CZ" sz="2800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Comic Sans MS" pitchFamily="66" charset="0"/>
                        </a:rPr>
                        <a:t>2</a:t>
                      </a:r>
                      <a:endParaRPr lang="cs-CZ" sz="2800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y = x - 4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Comic Sans MS" pitchFamily="66" charset="0"/>
                        </a:rPr>
                        <a:t>-8</a:t>
                      </a:r>
                      <a:endParaRPr lang="cs-CZ" sz="2800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Comic Sans MS" pitchFamily="66" charset="0"/>
                        </a:rPr>
                        <a:t>-5</a:t>
                      </a:r>
                      <a:endParaRPr lang="cs-CZ" sz="2800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Comic Sans MS" pitchFamily="66" charset="0"/>
                        </a:rPr>
                        <a:t>-4</a:t>
                      </a:r>
                      <a:endParaRPr lang="cs-CZ" sz="2800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Comic Sans MS" pitchFamily="66" charset="0"/>
                        </a:rPr>
                        <a:t>-3</a:t>
                      </a:r>
                      <a:endParaRPr lang="cs-CZ" sz="2800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Comic Sans MS" pitchFamily="66" charset="0"/>
                        </a:rPr>
                        <a:t>0</a:t>
                      </a:r>
                      <a:endParaRPr lang="cs-CZ" sz="2800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48420" y="5445224"/>
            <a:ext cx="87160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Dané body znázorníme v soustavě souřadnic</a:t>
            </a:r>
          </a:p>
        </p:txBody>
      </p:sp>
    </p:spTree>
    <p:extLst>
      <p:ext uri="{BB962C8B-B14F-4D97-AF65-F5344CB8AC3E}">
        <p14:creationId xmlns:p14="http://schemas.microsoft.com/office/powerpoint/2010/main" val="278852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iří Langhammer\Desktop\Funkce_Bmp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183" y="593271"/>
            <a:ext cx="5477594" cy="54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970501" y="1628799"/>
            <a:ext cx="13859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>
                <a:solidFill>
                  <a:srgbClr val="FF0000"/>
                </a:solidFill>
              </a:rPr>
              <a:t>P</a:t>
            </a:r>
            <a:r>
              <a:rPr lang="cs-CZ" sz="2400" b="1" baseline="-25000" dirty="0" err="1">
                <a:solidFill>
                  <a:srgbClr val="FF0000"/>
                </a:solidFill>
              </a:rPr>
              <a:t>x</a:t>
            </a:r>
            <a:r>
              <a:rPr lang="cs-CZ" sz="2400" b="1" baseline="-25000" dirty="0">
                <a:solidFill>
                  <a:srgbClr val="FF0000"/>
                </a:solidFill>
              </a:rPr>
              <a:t> </a:t>
            </a:r>
            <a:r>
              <a:rPr lang="cs-CZ" sz="2400" b="1" dirty="0">
                <a:solidFill>
                  <a:srgbClr val="FF0000"/>
                </a:solidFill>
              </a:rPr>
              <a:t>= </a:t>
            </a:r>
            <a:r>
              <a:rPr lang="cs-CZ" sz="2400" b="1" dirty="0" err="1">
                <a:solidFill>
                  <a:srgbClr val="FF0000"/>
                </a:solidFill>
              </a:rPr>
              <a:t>P</a:t>
            </a:r>
            <a:r>
              <a:rPr lang="cs-CZ" sz="2400" b="1" baseline="-25000" dirty="0" err="1">
                <a:solidFill>
                  <a:srgbClr val="FF0000"/>
                </a:solidFill>
              </a:rPr>
              <a:t>y</a:t>
            </a:r>
            <a:r>
              <a:rPr lang="cs-CZ" sz="2400" b="1" baseline="-25000" dirty="0">
                <a:solidFill>
                  <a:srgbClr val="FF0000"/>
                </a:solidFill>
              </a:rPr>
              <a:t> </a:t>
            </a:r>
            <a:r>
              <a:rPr lang="cs-CZ" sz="2400" b="1" dirty="0">
                <a:solidFill>
                  <a:srgbClr val="FF0000"/>
                </a:solidFill>
              </a:rPr>
              <a:t>=</a:t>
            </a:r>
            <a:r>
              <a:rPr lang="cs-CZ" sz="2400" b="1" baseline="-25000" dirty="0">
                <a:solidFill>
                  <a:srgbClr val="FF0000"/>
                </a:solidFill>
              </a:rPr>
              <a:t> </a:t>
            </a:r>
            <a:r>
              <a:rPr lang="cs-CZ" sz="24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6" name="Šipka doprava 5"/>
          <p:cNvSpPr/>
          <p:nvPr/>
        </p:nvSpPr>
        <p:spPr>
          <a:xfrm rot="2377173">
            <a:off x="3772490" y="2525634"/>
            <a:ext cx="1442653" cy="2160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380312" y="4528284"/>
            <a:ext cx="4860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P</a:t>
            </a:r>
            <a:r>
              <a:rPr lang="cs-CZ" sz="2800" b="1" baseline="-25000" dirty="0" err="1">
                <a:solidFill>
                  <a:srgbClr val="FF0000"/>
                </a:solidFill>
              </a:rPr>
              <a:t>x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96165" y="5330825"/>
            <a:ext cx="4482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>
                <a:solidFill>
                  <a:srgbClr val="FF0000"/>
                </a:solidFill>
              </a:rPr>
              <a:t>P</a:t>
            </a:r>
            <a:r>
              <a:rPr lang="cs-CZ" sz="2400" b="1" baseline="-25000" dirty="0" err="1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 rot="13146306">
            <a:off x="5392125" y="4909297"/>
            <a:ext cx="1429624" cy="18939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 rot="13562035">
            <a:off x="6256405" y="3986538"/>
            <a:ext cx="1429624" cy="18939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" name="Násobení 10"/>
          <p:cNvSpPr/>
          <p:nvPr/>
        </p:nvSpPr>
        <p:spPr>
          <a:xfrm>
            <a:off x="5220541" y="3176828"/>
            <a:ext cx="271980" cy="239709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5200912" y="4303006"/>
            <a:ext cx="275132" cy="235188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ásobení 15"/>
          <p:cNvSpPr/>
          <p:nvPr/>
        </p:nvSpPr>
        <p:spPr>
          <a:xfrm>
            <a:off x="6270824" y="3203837"/>
            <a:ext cx="271980" cy="239709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73216" y="609496"/>
            <a:ext cx="4010752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Nejvýznamnějšími body jsou průsečíky </a:t>
            </a:r>
            <a:endParaRPr lang="cs-CZ" sz="32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s </a:t>
            </a:r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osami</a:t>
            </a:r>
            <a:r>
              <a:rPr lang="cs-CZ" sz="3200" b="1" baseline="-25000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305902" y="5003992"/>
            <a:ext cx="12602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006600"/>
                </a:solidFill>
                <a:latin typeface="Comic Sans MS" pitchFamily="66" charset="0"/>
              </a:rPr>
              <a:t>y = x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104256" y="5949280"/>
            <a:ext cx="211628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002060"/>
                </a:solidFill>
                <a:latin typeface="Comic Sans MS" pitchFamily="66" charset="0"/>
              </a:rPr>
              <a:t>y = x - 4</a:t>
            </a:r>
          </a:p>
        </p:txBody>
      </p:sp>
    </p:spTree>
    <p:extLst>
      <p:ext uri="{BB962C8B-B14F-4D97-AF65-F5344CB8AC3E}">
        <p14:creationId xmlns:p14="http://schemas.microsoft.com/office/powerpoint/2010/main" val="3654112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/>
      <p:bldP spid="9" grpId="0"/>
      <p:bldP spid="10" grpId="0" animBg="1"/>
      <p:bldP spid="13" grpId="0" animBg="1"/>
      <p:bldP spid="11" grpId="0" animBg="1"/>
      <p:bldP spid="12" grpId="0" animBg="1"/>
      <p:bldP spid="16" grpId="0" animBg="1"/>
      <p:bldP spid="14" grpId="0"/>
      <p:bldP spid="1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764704"/>
            <a:ext cx="65485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Použité materiály:  program FUNKCE 2.01</a:t>
            </a:r>
          </a:p>
        </p:txBody>
      </p:sp>
    </p:spTree>
    <p:extLst>
      <p:ext uri="{BB962C8B-B14F-4D97-AF65-F5344CB8AC3E}">
        <p14:creationId xmlns:p14="http://schemas.microsoft.com/office/powerpoint/2010/main" val="3143135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456</TotalTime>
  <Words>155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Lineární funkce 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funkce</dc:title>
  <dc:creator>Jiří Langhammer</dc:creator>
  <cp:lastModifiedBy>Jiří Langhammer</cp:lastModifiedBy>
  <cp:revision>42</cp:revision>
  <dcterms:created xsi:type="dcterms:W3CDTF">2012-12-09T16:09:42Z</dcterms:created>
  <dcterms:modified xsi:type="dcterms:W3CDTF">2014-01-27T05:56:09Z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