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63" r:id="rId4"/>
    <p:sldId id="264" r:id="rId5"/>
    <p:sldId id="265" r:id="rId6"/>
    <p:sldId id="266" r:id="rId7"/>
    <p:sldId id="267" r:id="rId8"/>
    <p:sldId id="271" r:id="rId9"/>
    <p:sldId id="272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276C8"/>
    <a:srgbClr val="006600"/>
    <a:srgbClr val="70AC2E"/>
    <a:srgbClr val="C2CC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72" y="-7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618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04830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374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9836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50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04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444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700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5983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45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856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5F8307-229D-4E97-8B1B-4E75B4002EC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16370D-91C7-4F17-926D-26B3AAEEAF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230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0300" y="2132856"/>
            <a:ext cx="820891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/>
              <a:t>Datum: 10.3.2013</a:t>
            </a:r>
            <a:endParaRPr lang="cs-CZ" dirty="0"/>
          </a:p>
          <a:p>
            <a:r>
              <a:rPr lang="cs-CZ" b="1" i="1" dirty="0"/>
              <a:t>Projekt:</a:t>
            </a:r>
            <a:r>
              <a:rPr lang="cs-CZ" b="1" dirty="0"/>
              <a:t> </a:t>
            </a:r>
            <a:r>
              <a:rPr lang="cs-CZ" dirty="0"/>
              <a:t>Kvalitní výuka</a:t>
            </a:r>
          </a:p>
          <a:p>
            <a:r>
              <a:rPr lang="cs-CZ" b="1" i="1" dirty="0"/>
              <a:t>Registrační číslo:</a:t>
            </a:r>
            <a:r>
              <a:rPr lang="cs-CZ" b="1" dirty="0"/>
              <a:t> </a:t>
            </a:r>
            <a:r>
              <a:rPr lang="cs-CZ" dirty="0"/>
              <a:t>CZ.1.07/1.5.00/34.0731</a:t>
            </a:r>
          </a:p>
          <a:p>
            <a:r>
              <a:rPr lang="cs-CZ" b="1" i="1" dirty="0"/>
              <a:t>Číslo DUM:</a:t>
            </a:r>
            <a:r>
              <a:rPr lang="cs-CZ" b="1" dirty="0"/>
              <a:t> </a:t>
            </a:r>
            <a:r>
              <a:rPr lang="cs-CZ" dirty="0"/>
              <a:t>VY_32_INOVACE_006</a:t>
            </a:r>
            <a:r>
              <a:rPr lang="cs-CZ" b="1" dirty="0"/>
              <a:t>	</a:t>
            </a:r>
            <a:endParaRPr lang="cs-CZ" dirty="0"/>
          </a:p>
          <a:p>
            <a:r>
              <a:rPr lang="cs-CZ" b="1" i="1" dirty="0"/>
              <a:t>Jméno autora:</a:t>
            </a:r>
            <a:r>
              <a:rPr lang="cs-CZ" b="1" dirty="0"/>
              <a:t> Jiří </a:t>
            </a:r>
            <a:r>
              <a:rPr lang="cs-CZ" b="1" dirty="0" err="1"/>
              <a:t>Langhammer</a:t>
            </a:r>
            <a:endParaRPr lang="cs-CZ" dirty="0"/>
          </a:p>
          <a:p>
            <a:r>
              <a:rPr lang="cs-CZ" b="1" i="1" dirty="0"/>
              <a:t>Název práce:</a:t>
            </a:r>
            <a:r>
              <a:rPr lang="cs-CZ" b="1" dirty="0"/>
              <a:t> </a:t>
            </a:r>
            <a:r>
              <a:rPr lang="cs-CZ" dirty="0"/>
              <a:t>Lineární funkce 2</a:t>
            </a:r>
          </a:p>
          <a:p>
            <a:r>
              <a:rPr lang="cs-CZ" b="1" i="1" dirty="0"/>
              <a:t>Předmět</a:t>
            </a:r>
            <a:r>
              <a:rPr lang="cs-CZ" i="1" dirty="0"/>
              <a:t>:</a:t>
            </a:r>
            <a:r>
              <a:rPr lang="cs-CZ" dirty="0"/>
              <a:t> MATEMATIKA</a:t>
            </a:r>
          </a:p>
          <a:p>
            <a:r>
              <a:rPr lang="cs-CZ" b="1" i="1" dirty="0"/>
              <a:t>Ročník:</a:t>
            </a:r>
            <a:r>
              <a:rPr lang="cs-CZ" b="1" dirty="0"/>
              <a:t> </a:t>
            </a:r>
            <a:r>
              <a:rPr lang="cs-CZ" dirty="0"/>
              <a:t>2</a:t>
            </a:r>
          </a:p>
          <a:p>
            <a:r>
              <a:rPr lang="cs-CZ" b="1" i="1" dirty="0"/>
              <a:t>Časová dotace</a:t>
            </a:r>
            <a:r>
              <a:rPr lang="cs-CZ" i="1" dirty="0"/>
              <a:t>:</a:t>
            </a:r>
            <a:r>
              <a:rPr lang="cs-CZ" dirty="0"/>
              <a:t> 30 minut</a:t>
            </a:r>
          </a:p>
          <a:p>
            <a:r>
              <a:rPr lang="cs-CZ" b="1" i="1" dirty="0"/>
              <a:t>Vzdělávací cíl</a:t>
            </a:r>
            <a:r>
              <a:rPr lang="cs-CZ" i="1" dirty="0"/>
              <a:t>:</a:t>
            </a:r>
            <a:r>
              <a:rPr lang="cs-CZ" dirty="0"/>
              <a:t> využívat a umět najít průsečíky s osami lineární funkce </a:t>
            </a:r>
          </a:p>
          <a:p>
            <a:r>
              <a:rPr lang="cs-CZ" b="1" i="1" dirty="0"/>
              <a:t>Pomůcky</a:t>
            </a:r>
            <a:r>
              <a:rPr lang="cs-CZ" i="1" dirty="0"/>
              <a:t>:</a:t>
            </a:r>
            <a:r>
              <a:rPr lang="cs-CZ" dirty="0"/>
              <a:t> psací potřeby, PC</a:t>
            </a:r>
          </a:p>
          <a:p>
            <a:r>
              <a:rPr lang="cs-CZ" b="1" i="1" dirty="0"/>
              <a:t>Poznámka:</a:t>
            </a:r>
            <a:r>
              <a:rPr lang="cs-CZ" dirty="0"/>
              <a:t> Tento materiál je součástí tematického balíčku Funkce</a:t>
            </a:r>
          </a:p>
          <a:p>
            <a:r>
              <a:rPr lang="cs-CZ" b="1" i="1" dirty="0"/>
              <a:t>Inovace:</a:t>
            </a:r>
            <a:r>
              <a:rPr lang="cs-CZ" b="1" dirty="0"/>
              <a:t> </a:t>
            </a:r>
            <a:r>
              <a:rPr lang="cs-CZ" dirty="0"/>
              <a:t>Mezipředmětové vztahy, zapojení audiovizuální techniky do výuky</a:t>
            </a:r>
          </a:p>
          <a:p>
            <a:r>
              <a:rPr lang="cs-CZ" dirty="0"/>
              <a:t> </a:t>
            </a:r>
          </a:p>
        </p:txBody>
      </p:sp>
      <p:pic>
        <p:nvPicPr>
          <p:cNvPr id="4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764704"/>
            <a:ext cx="576262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19854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6600"/>
                </a:solidFill>
                <a:latin typeface="Comic Sans MS" pitchFamily="66" charset="0"/>
              </a:rPr>
              <a:t>Lineární funkce 2</a:t>
            </a:r>
            <a:endParaRPr lang="cs-CZ" sz="5400" dirty="0">
              <a:solidFill>
                <a:srgbClr val="0066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15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iří Langhammer\Desktop\Funkce_Bmp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31" y="1268760"/>
            <a:ext cx="5400600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8" y="191542"/>
            <a:ext cx="835292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Funkci </a:t>
            </a:r>
            <a:r>
              <a:rPr lang="cs-CZ" sz="3200" b="1" dirty="0">
                <a:solidFill>
                  <a:schemeClr val="tx2"/>
                </a:solidFill>
                <a:latin typeface="Comic Sans MS" pitchFamily="66" charset="0"/>
              </a:rPr>
              <a:t>y </a:t>
            </a:r>
            <a:r>
              <a:rPr lang="cs-CZ" sz="3200" b="1" dirty="0" smtClean="0">
                <a:solidFill>
                  <a:schemeClr val="tx2"/>
                </a:solidFill>
                <a:latin typeface="Comic Sans MS" pitchFamily="66" charset="0"/>
              </a:rPr>
              <a:t>=-3x-4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3200" dirty="0">
                <a:latin typeface="Comic Sans MS" pitchFamily="66" charset="0"/>
              </a:rPr>
              <a:t>znázorníme </a:t>
            </a:r>
            <a:r>
              <a:rPr lang="cs-CZ" sz="3200" dirty="0" smtClean="0">
                <a:latin typeface="Comic Sans MS" pitchFamily="66" charset="0"/>
              </a:rPr>
              <a:t>pouze tak</a:t>
            </a:r>
            <a:r>
              <a:rPr lang="cs-CZ" sz="3200" dirty="0">
                <a:latin typeface="Comic Sans MS" pitchFamily="66" charset="0"/>
              </a:rPr>
              <a:t>, že </a:t>
            </a:r>
            <a:r>
              <a:rPr lang="cs-CZ" sz="3200" dirty="0" smtClean="0">
                <a:latin typeface="Comic Sans MS" pitchFamily="66" charset="0"/>
              </a:rPr>
              <a:t>budeme hledat </a:t>
            </a:r>
            <a:r>
              <a:rPr lang="cs-CZ" sz="3200" u="sng" dirty="0">
                <a:solidFill>
                  <a:srgbClr val="FF0000"/>
                </a:solidFill>
                <a:latin typeface="Comic Sans MS" pitchFamily="66" charset="0"/>
              </a:rPr>
              <a:t>průsečíky funkce s osami</a:t>
            </a:r>
            <a:r>
              <a:rPr lang="cs-CZ" sz="3200" dirty="0">
                <a:latin typeface="Comic Sans MS" pitchFamily="66" charset="0"/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969985" y="1772816"/>
            <a:ext cx="2999539" cy="138499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Jakou </a:t>
            </a:r>
            <a:r>
              <a:rPr lang="cs-CZ" sz="2800" dirty="0" smtClean="0">
                <a:latin typeface="Comic Sans MS" pitchFamily="66" charset="0"/>
              </a:rPr>
              <a:t>vlastnost</a:t>
            </a:r>
          </a:p>
          <a:p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>
                <a:latin typeface="Comic Sans MS" pitchFamily="66" charset="0"/>
              </a:rPr>
              <a:t>mají body ležící </a:t>
            </a:r>
            <a:endParaRPr lang="cs-CZ" sz="2800" dirty="0" smtClean="0">
              <a:latin typeface="Comic Sans MS" pitchFamily="66" charset="0"/>
            </a:endParaRPr>
          </a:p>
          <a:p>
            <a:r>
              <a:rPr lang="cs-CZ" sz="2800" dirty="0" smtClean="0">
                <a:latin typeface="Comic Sans MS" pitchFamily="66" charset="0"/>
              </a:rPr>
              <a:t>na </a:t>
            </a:r>
            <a:r>
              <a:rPr lang="cs-CZ" sz="2800" dirty="0">
                <a:latin typeface="Comic Sans MS" pitchFamily="66" charset="0"/>
              </a:rPr>
              <a:t>ose </a:t>
            </a:r>
            <a:r>
              <a:rPr lang="cs-CZ" sz="2800" u="sng" dirty="0">
                <a:latin typeface="Comic Sans MS" pitchFamily="66" charset="0"/>
              </a:rPr>
              <a:t>x</a:t>
            </a:r>
            <a:r>
              <a:rPr lang="cs-CZ" sz="2800" dirty="0">
                <a:latin typeface="Comic Sans MS" pitchFamily="66" charset="0"/>
              </a:rPr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6014437" y="3861048"/>
            <a:ext cx="298782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Jakou vlastnost</a:t>
            </a:r>
          </a:p>
          <a:p>
            <a:r>
              <a:rPr lang="cs-CZ" sz="2800" dirty="0">
                <a:latin typeface="Comic Sans MS" pitchFamily="66" charset="0"/>
              </a:rPr>
              <a:t> mají body ležící </a:t>
            </a:r>
          </a:p>
          <a:p>
            <a:r>
              <a:rPr lang="cs-CZ" sz="2800" dirty="0">
                <a:latin typeface="Comic Sans MS" pitchFamily="66" charset="0"/>
              </a:rPr>
              <a:t>na ose </a:t>
            </a:r>
            <a:r>
              <a:rPr lang="cs-CZ" sz="2800" u="sng" dirty="0" smtClean="0">
                <a:latin typeface="Comic Sans MS" pitchFamily="66" charset="0"/>
              </a:rPr>
              <a:t>y</a:t>
            </a:r>
            <a:r>
              <a:rPr lang="cs-CZ" sz="2800" dirty="0" smtClean="0">
                <a:latin typeface="Comic Sans MS" pitchFamily="66" charset="0"/>
              </a:rPr>
              <a:t>?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67306" y="5733256"/>
            <a:ext cx="18485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Comic Sans MS" pitchFamily="66" charset="0"/>
              </a:rPr>
              <a:t>y =-</a:t>
            </a:r>
            <a:r>
              <a:rPr lang="cs-CZ" sz="2800" b="1" dirty="0" smtClean="0">
                <a:solidFill>
                  <a:schemeClr val="tx2"/>
                </a:solidFill>
                <a:latin typeface="Comic Sans MS" pitchFamily="66" charset="0"/>
              </a:rPr>
              <a:t>3x+2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99428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42464"/>
            <a:ext cx="75809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 Nejdříve najdeme </a:t>
            </a:r>
            <a:r>
              <a:rPr lang="cs-CZ" sz="2800" u="sng" dirty="0">
                <a:solidFill>
                  <a:srgbClr val="FF0000"/>
                </a:solidFill>
                <a:latin typeface="Comic Sans MS" pitchFamily="66" charset="0"/>
              </a:rPr>
              <a:t>průsečík funkce s osou y.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07368" y="1391199"/>
            <a:ext cx="8425705" cy="523220"/>
          </a:xfrm>
          <a:prstGeom prst="rect">
            <a:avLst/>
          </a:prstGeom>
          <a:ln w="38100"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Položíme </a:t>
            </a:r>
            <a:r>
              <a:rPr lang="cs-CZ" sz="2800" dirty="0">
                <a:solidFill>
                  <a:srgbClr val="FF0000"/>
                </a:solidFill>
                <a:latin typeface="Comic Sans MS" pitchFamily="66" charset="0"/>
              </a:rPr>
              <a:t>x = 0 </a:t>
            </a:r>
            <a:r>
              <a:rPr lang="cs-CZ" sz="2800" dirty="0">
                <a:latin typeface="Comic Sans MS" pitchFamily="66" charset="0"/>
              </a:rPr>
              <a:t>a dosadíme do </a:t>
            </a:r>
            <a:r>
              <a:rPr lang="cs-CZ" sz="2800" dirty="0" smtClean="0">
                <a:latin typeface="Comic Sans MS" pitchFamily="66" charset="0"/>
              </a:rPr>
              <a:t>předpisu </a:t>
            </a:r>
            <a:r>
              <a:rPr lang="cs-CZ" sz="2800" b="1" dirty="0">
                <a:solidFill>
                  <a:schemeClr val="tx2"/>
                </a:solidFill>
                <a:latin typeface="Comic Sans MS" pitchFamily="66" charset="0"/>
              </a:rPr>
              <a:t>y =-3x-4</a:t>
            </a:r>
            <a:r>
              <a:rPr lang="cs-CZ" sz="2800" dirty="0" smtClean="0">
                <a:latin typeface="Comic Sans MS" pitchFamily="66" charset="0"/>
              </a:rPr>
              <a:t> 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4583" y="2958007"/>
            <a:ext cx="32367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y = -</a:t>
            </a:r>
            <a:r>
              <a:rPr lang="cs-CZ" sz="2800" dirty="0" smtClean="0">
                <a:latin typeface="Comic Sans MS" pitchFamily="66" charset="0"/>
              </a:rPr>
              <a:t>3 . 0 </a:t>
            </a:r>
            <a:r>
              <a:rPr lang="cs-CZ" sz="2800" dirty="0">
                <a:latin typeface="Comic Sans MS" pitchFamily="66" charset="0"/>
              </a:rPr>
              <a:t>– 4 = </a:t>
            </a:r>
            <a: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  <a:t>- 4</a:t>
            </a:r>
            <a:r>
              <a:rPr lang="cs-CZ" sz="2800" dirty="0" smtClean="0">
                <a:latin typeface="Comic Sans MS" pitchFamily="66" charset="0"/>
              </a:rPr>
              <a:t> </a:t>
            </a:r>
            <a:endParaRPr lang="cs-CZ" sz="2800" dirty="0">
              <a:latin typeface="Comic Sans MS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4932040" y="4005064"/>
                <a:ext cx="3585340" cy="764440"/>
              </a:xfrm>
              <a:prstGeom prst="rect">
                <a:avLst/>
              </a:prstGeom>
              <a:solidFill>
                <a:srgbClr val="FFFF00"/>
              </a:solidFill>
              <a:ln w="38100">
                <a:solidFill>
                  <a:srgbClr val="FF0000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0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𝑷</m:t>
                          </m:r>
                        </m:e>
                        <m:sub>
                          <m:r>
                            <a:rPr lang="cs-CZ" sz="40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</m:sub>
                      </m:sSub>
                      <m:r>
                        <a:rPr lang="cs-CZ" sz="4000" b="1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40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40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4000" b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en-US" sz="4000" b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; </m:t>
                          </m:r>
                          <m:r>
                            <a:rPr lang="cs-CZ" sz="40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40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𝟒</m:t>
                          </m:r>
                        </m:e>
                      </m:d>
                    </m:oMath>
                  </m:oMathPara>
                </a14:m>
                <a:endParaRPr lang="cs-CZ" sz="4000" b="1" dirty="0"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4005064"/>
                <a:ext cx="3585340" cy="76444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3810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se šipkou 9"/>
          <p:cNvCxnSpPr/>
          <p:nvPr/>
        </p:nvCxnSpPr>
        <p:spPr>
          <a:xfrm>
            <a:off x="3458522" y="3176535"/>
            <a:ext cx="4425846" cy="890518"/>
          </a:xfrm>
          <a:prstGeom prst="straightConnector1">
            <a:avLst/>
          </a:prstGeom>
          <a:ln w="1270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815030" y="1749477"/>
            <a:ext cx="4053696" cy="2399603"/>
          </a:xfrm>
          <a:prstGeom prst="straightConnector1">
            <a:avLst/>
          </a:prstGeom>
          <a:ln w="1270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810846" y="5276800"/>
            <a:ext cx="379623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Zkráceně zapíšeme</a:t>
            </a:r>
          </a:p>
        </p:txBody>
      </p:sp>
    </p:spTree>
    <p:extLst>
      <p:ext uri="{BB962C8B-B14F-4D97-AF65-F5344CB8AC3E}">
        <p14:creationId xmlns:p14="http://schemas.microsoft.com/office/powerpoint/2010/main" val="2019625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5" grpId="0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20688"/>
            <a:ext cx="62969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A nyní vypočítáme </a:t>
            </a:r>
            <a:r>
              <a:rPr lang="cs-CZ" sz="2800" u="sng" dirty="0">
                <a:solidFill>
                  <a:srgbClr val="FF0000"/>
                </a:solidFill>
                <a:latin typeface="Comic Sans MS" pitchFamily="66" charset="0"/>
              </a:rPr>
              <a:t>průsečík s osou x</a:t>
            </a:r>
            <a:r>
              <a:rPr lang="cs-CZ" sz="2800" dirty="0">
                <a:latin typeface="Comic Sans MS" pitchFamily="66" charset="0"/>
              </a:rPr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1412776"/>
            <a:ext cx="8385574" cy="523220"/>
          </a:xfrm>
          <a:prstGeom prst="rect">
            <a:avLst/>
          </a:prstGeom>
          <a:ln w="381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Položíme </a:t>
            </a:r>
            <a: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  <a:t>y </a:t>
            </a:r>
            <a:r>
              <a:rPr lang="cs-CZ" sz="2800" dirty="0">
                <a:solidFill>
                  <a:srgbClr val="FF0000"/>
                </a:solidFill>
                <a:latin typeface="Comic Sans MS" pitchFamily="66" charset="0"/>
              </a:rPr>
              <a:t>= 0 </a:t>
            </a:r>
            <a:r>
              <a:rPr lang="cs-CZ" sz="2800" dirty="0">
                <a:latin typeface="Comic Sans MS" pitchFamily="66" charset="0"/>
              </a:rPr>
              <a:t>a dosadíme do předpisu </a:t>
            </a:r>
            <a:r>
              <a:rPr lang="cs-CZ" sz="2800" b="1" dirty="0">
                <a:solidFill>
                  <a:schemeClr val="tx2"/>
                </a:solidFill>
                <a:latin typeface="Comic Sans MS" pitchFamily="66" charset="0"/>
              </a:rPr>
              <a:t>y =-3x-4</a:t>
            </a:r>
            <a:r>
              <a:rPr lang="cs-CZ" sz="2800" dirty="0">
                <a:latin typeface="Comic Sans MS" pitchFamily="66" charset="0"/>
              </a:rPr>
              <a:t>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350346" y="2456995"/>
            <a:ext cx="23471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0 = - 3x - 4</a:t>
            </a:r>
          </a:p>
        </p:txBody>
      </p:sp>
      <p:sp>
        <p:nvSpPr>
          <p:cNvPr id="5" name="Obdélník 4"/>
          <p:cNvSpPr/>
          <p:nvPr/>
        </p:nvSpPr>
        <p:spPr>
          <a:xfrm>
            <a:off x="379481" y="3602182"/>
            <a:ext cx="76963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Dostali jsme </a:t>
            </a:r>
            <a:r>
              <a:rPr lang="cs-CZ" sz="2800" u="sng" dirty="0">
                <a:solidFill>
                  <a:srgbClr val="FF0000"/>
                </a:solidFill>
                <a:latin typeface="Comic Sans MS" pitchFamily="66" charset="0"/>
              </a:rPr>
              <a:t>lineární rovnici</a:t>
            </a:r>
            <a:r>
              <a:rPr lang="cs-CZ" sz="2800" dirty="0">
                <a:latin typeface="Comic Sans MS" pitchFamily="66" charset="0"/>
              </a:rPr>
              <a:t>, kterou vyřešíme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1338504" y="4221088"/>
                <a:ext cx="2559547" cy="7694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i="1">
                          <a:latin typeface="Cambria Math"/>
                        </a:rPr>
                        <m:t>3</m:t>
                      </m:r>
                      <m:r>
                        <a:rPr lang="cs-CZ" sz="4400" i="1">
                          <a:latin typeface="Cambria Math"/>
                        </a:rPr>
                        <m:t>𝑥</m:t>
                      </m:r>
                      <m:r>
                        <a:rPr lang="cs-CZ" sz="4400" i="1">
                          <a:latin typeface="Cambria Math"/>
                        </a:rPr>
                        <m:t>= −4</m:t>
                      </m:r>
                    </m:oMath>
                  </m:oMathPara>
                </a14:m>
                <a:endParaRPr lang="cs-CZ" sz="4400" dirty="0"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8504" y="4221088"/>
                <a:ext cx="2559547" cy="76944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1470250" y="5157192"/>
                <a:ext cx="2227213" cy="13619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4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4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4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4400" b="1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0250" y="5157192"/>
                <a:ext cx="2227213" cy="136191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5172103" y="4847588"/>
                <a:ext cx="3558154" cy="1263038"/>
              </a:xfrm>
              <a:prstGeom prst="rect">
                <a:avLst/>
              </a:prstGeom>
              <a:solidFill>
                <a:srgbClr val="FFFF00"/>
              </a:solidFill>
              <a:ln w="38100">
                <a:solidFill>
                  <a:srgbClr val="FF0000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40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𝑷</m:t>
                          </m:r>
                        </m:e>
                        <m:sub>
                          <m:r>
                            <a:rPr lang="cs-CZ" sz="40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𝒙</m:t>
                          </m:r>
                        </m:sub>
                      </m:sSub>
                      <m:r>
                        <a:rPr lang="cs-CZ" sz="4000" b="1" i="1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40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40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40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40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𝟒</m:t>
                              </m:r>
                            </m:num>
                            <m:den>
                              <m:r>
                                <a:rPr lang="cs-CZ" sz="40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den>
                          </m:f>
                          <m:r>
                            <a:rPr lang="cs-CZ" sz="40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;</m:t>
                          </m:r>
                          <m:r>
                            <a:rPr lang="cs-CZ" sz="40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sz="4000" b="1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72103" y="4847588"/>
                <a:ext cx="3558154" cy="126303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3810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58394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5" grpId="0"/>
      <p:bldP spid="6" grpId="0"/>
      <p:bldP spid="7" grpId="0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iří Langhammer\Desktop\Funkce_Bmp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5" y="-2"/>
            <a:ext cx="6762181" cy="6762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115616" y="404664"/>
            <a:ext cx="784887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Tyto body vyznačíme do soustavy souřadnic a sestrojíme graf funkce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1403648" y="2492896"/>
                <a:ext cx="1873975" cy="67768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𝑷</m:t>
                          </m:r>
                        </m:e>
                        <m:sub>
                          <m:r>
                            <a:rPr lang="cs-CZ" sz="20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𝒙</m:t>
                          </m:r>
                        </m:sub>
                      </m:sSub>
                      <m:r>
                        <a:rPr lang="cs-CZ" sz="2000" b="1" i="1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0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𝟒</m:t>
                              </m:r>
                            </m:num>
                            <m:den>
                              <m:r>
                                <a:rPr lang="cs-CZ" sz="2000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den>
                          </m:f>
                          <m:r>
                            <a:rPr lang="cs-CZ" sz="20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;</m:t>
                          </m:r>
                          <m:r>
                            <a:rPr lang="cs-CZ" sz="20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sz="2000" i="1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2492896"/>
                <a:ext cx="1873975" cy="67768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665979" y="5589240"/>
                <a:ext cx="2161169" cy="49552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𝑷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𝒚</m:t>
                          </m:r>
                        </m:sub>
                      </m:sSub>
                      <m:r>
                        <a:rPr lang="cs-CZ" sz="2400" b="1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sz="2400" b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en-US" sz="2400" b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; </m:t>
                          </m:r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𝟒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5979" y="5589240"/>
                <a:ext cx="2161169" cy="495520"/>
              </a:xfrm>
              <a:prstGeom prst="rect">
                <a:avLst/>
              </a:prstGeom>
              <a:blipFill rotWithShape="1">
                <a:blip r:embed="rId4"/>
                <a:stretch>
                  <a:fillRect b="-74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2555776" y="116632"/>
            <a:ext cx="2160240" cy="6552728"/>
          </a:xfrm>
          <a:prstGeom prst="line">
            <a:avLst/>
          </a:prstGeom>
          <a:ln w="50800" cap="rnd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2474358" y="5781879"/>
            <a:ext cx="16065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tx2"/>
                </a:solidFill>
                <a:latin typeface="Comic Sans MS" pitchFamily="66" charset="0"/>
              </a:rPr>
              <a:t>y =-3x-4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55254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iří Langhammer\Desktop\Funkce_Bmp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5976664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588224" y="260648"/>
            <a:ext cx="237626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latin typeface="Comic Sans MS" pitchFamily="66" charset="0"/>
              </a:rPr>
              <a:t>A na závěr porovnáme vlastnosti grafů všech tří funkcí</a:t>
            </a:r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1043608" y="980728"/>
            <a:ext cx="4752528" cy="468052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6391076" y="3782633"/>
            <a:ext cx="12602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latin typeface="Comic Sans MS" pitchFamily="66" charset="0"/>
              </a:rPr>
              <a:t>y = x</a:t>
            </a:r>
          </a:p>
        </p:txBody>
      </p:sp>
      <p:sp>
        <p:nvSpPr>
          <p:cNvPr id="8" name="Obdélník 7"/>
          <p:cNvSpPr/>
          <p:nvPr/>
        </p:nvSpPr>
        <p:spPr>
          <a:xfrm>
            <a:off x="6327993" y="4361408"/>
            <a:ext cx="211628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latin typeface="Comic Sans MS" pitchFamily="66" charset="0"/>
              </a:rPr>
              <a:t>y = x - 4</a:t>
            </a:r>
          </a:p>
        </p:txBody>
      </p:sp>
      <p:sp>
        <p:nvSpPr>
          <p:cNvPr id="9" name="Obdélník 8"/>
          <p:cNvSpPr/>
          <p:nvPr/>
        </p:nvSpPr>
        <p:spPr>
          <a:xfrm>
            <a:off x="6391076" y="4946183"/>
            <a:ext cx="236635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latin typeface="Comic Sans MS" pitchFamily="66" charset="0"/>
              </a:rPr>
              <a:t>y = 2x - 4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327993" y="5589240"/>
            <a:ext cx="26164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latin typeface="Comic Sans MS" pitchFamily="66" charset="0"/>
              </a:rPr>
              <a:t>y = </a:t>
            </a:r>
            <a:r>
              <a:rPr lang="cs-CZ" sz="3200" b="1" dirty="0" smtClean="0">
                <a:latin typeface="Comic Sans MS" pitchFamily="66" charset="0"/>
              </a:rPr>
              <a:t>-3x </a:t>
            </a:r>
            <a:r>
              <a:rPr lang="cs-CZ" sz="3200" b="1" dirty="0">
                <a:latin typeface="Comic Sans MS" pitchFamily="66" charset="0"/>
              </a:rPr>
              <a:t>- 4</a:t>
            </a:r>
          </a:p>
        </p:txBody>
      </p:sp>
    </p:spTree>
    <p:extLst>
      <p:ext uri="{BB962C8B-B14F-4D97-AF65-F5344CB8AC3E}">
        <p14:creationId xmlns:p14="http://schemas.microsoft.com/office/powerpoint/2010/main" val="73880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20688"/>
            <a:ext cx="8287846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Závěr:</a:t>
            </a:r>
            <a:r>
              <a:rPr lang="cs-CZ" sz="3200" b="1" dirty="0">
                <a:latin typeface="Comic Sans MS" panose="030F0702030302020204" pitchFamily="66" charset="0"/>
              </a:rPr>
              <a:t> 	</a:t>
            </a:r>
            <a:r>
              <a:rPr lang="cs-CZ" sz="2400" b="1" dirty="0">
                <a:latin typeface="Comic Sans MS" panose="030F0702030302020204" pitchFamily="66" charset="0"/>
              </a:rPr>
              <a:t>1) grafem funkce </a:t>
            </a:r>
            <a:r>
              <a:rPr lang="cs-CZ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y = </a:t>
            </a:r>
            <a:r>
              <a:rPr lang="cs-CZ" sz="2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ax</a:t>
            </a:r>
            <a:r>
              <a:rPr lang="cs-CZ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+ b </a:t>
            </a:r>
            <a:r>
              <a:rPr lang="cs-CZ" sz="2400" b="1" dirty="0">
                <a:latin typeface="Comic Sans MS" panose="030F0702030302020204" pitchFamily="66" charset="0"/>
              </a:rPr>
              <a:t>je </a:t>
            </a:r>
            <a:r>
              <a:rPr lang="cs-CZ" sz="2400" b="1" dirty="0" smtClean="0">
                <a:latin typeface="Comic Sans MS" panose="030F0702030302020204" pitchFamily="66" charset="0"/>
              </a:rPr>
              <a:t>přímka </a:t>
            </a:r>
          </a:p>
          <a:p>
            <a:r>
              <a:rPr lang="cs-CZ" sz="2400" b="1" dirty="0">
                <a:latin typeface="Comic Sans MS" panose="030F0702030302020204" pitchFamily="66" charset="0"/>
              </a:rPr>
              <a:t> </a:t>
            </a:r>
            <a:r>
              <a:rPr lang="cs-CZ" sz="2400" b="1" dirty="0" smtClean="0">
                <a:latin typeface="Comic Sans MS" panose="030F0702030302020204" pitchFamily="66" charset="0"/>
              </a:rPr>
              <a:t>                určená dvěma různými body (</a:t>
            </a:r>
            <a:r>
              <a:rPr lang="cs-CZ" sz="24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průsečíky</a:t>
            </a:r>
            <a:r>
              <a:rPr lang="cs-CZ" sz="2400" b="1" dirty="0" smtClean="0">
                <a:latin typeface="Comic Sans MS" panose="030F0702030302020204" pitchFamily="66" charset="0"/>
              </a:rPr>
              <a:t>)</a:t>
            </a:r>
            <a:endParaRPr lang="cs-CZ" sz="2400" b="1" dirty="0">
              <a:latin typeface="Comic Sans MS" panose="030F0702030302020204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55776" y="1890564"/>
            <a:ext cx="51908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2) je-li a &gt; 0, je funkce </a:t>
            </a:r>
            <a:r>
              <a:rPr lang="cs-CZ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rostoucí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55776" y="2708920"/>
            <a:ext cx="521969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3) je-li a &lt; 0, je funkce </a:t>
            </a:r>
            <a:r>
              <a:rPr lang="cs-CZ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klesající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2555776" y="3789040"/>
                <a:ext cx="2441630" cy="56271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>
                    <a:latin typeface="Comic Sans MS" panose="030F0702030302020204" pitchFamily="66" charset="0"/>
                  </a:rPr>
                  <a:t>4)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𝐏</m:t>
                        </m:r>
                      </m:e>
                      <m:sub>
                        <m:r>
                          <a:rPr lang="cs-CZ" sz="28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𝐲</m:t>
                        </m:r>
                      </m:sub>
                    </m:sSub>
                    <m:r>
                      <a:rPr lang="cs-CZ" sz="2800" b="1" i="0">
                        <a:solidFill>
                          <a:srgbClr val="FF0000"/>
                        </a:solidFill>
                        <a:latin typeface="Cambria Math"/>
                      </a:rPr>
                      <m:t>= </m:t>
                    </m:r>
                    <m:d>
                      <m:dPr>
                        <m:begChr m:val="["/>
                        <m:endChr m:val="]"/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𝟎</m:t>
                        </m:r>
                        <m:r>
                          <a:rPr lang="cs-CZ" sz="28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 , </m:t>
                        </m:r>
                        <m:r>
                          <a:rPr lang="cs-CZ" sz="28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𝐛</m:t>
                        </m:r>
                      </m:e>
                    </m:d>
                  </m:oMath>
                </a14:m>
                <a:endParaRPr lang="cs-CZ" sz="2800" b="1" dirty="0">
                  <a:latin typeface="Comic Sans MS" panose="030F0702030302020204" pitchFamily="66" charset="0"/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6" y="3789040"/>
                <a:ext cx="2441630" cy="562718"/>
              </a:xfrm>
              <a:prstGeom prst="rect">
                <a:avLst/>
              </a:prstGeom>
              <a:blipFill rotWithShape="1">
                <a:blip r:embed="rId2"/>
                <a:stretch>
                  <a:fillRect l="-3741" b="-152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se šipkou 6"/>
          <p:cNvCxnSpPr/>
          <p:nvPr/>
        </p:nvCxnSpPr>
        <p:spPr>
          <a:xfrm flipV="1">
            <a:off x="4827491" y="1196753"/>
            <a:ext cx="1904749" cy="2592287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4378176" y="3806428"/>
            <a:ext cx="619230" cy="497383"/>
          </a:xfrm>
          <a:prstGeom prst="ellipse">
            <a:avLst/>
          </a:prstGeom>
          <a:solidFill>
            <a:srgbClr val="FFFF00">
              <a:alpha val="3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422625" y="715889"/>
            <a:ext cx="619230" cy="497383"/>
          </a:xfrm>
          <a:prstGeom prst="ellipse">
            <a:avLst/>
          </a:prstGeom>
          <a:solidFill>
            <a:srgbClr val="FFFF00">
              <a:alpha val="3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327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92696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Domácí úkol</a:t>
            </a:r>
            <a:r>
              <a:rPr lang="cs-CZ" sz="2400" b="1" dirty="0">
                <a:latin typeface="Comic Sans MS" panose="030F0702030302020204" pitchFamily="66" charset="0"/>
              </a:rPr>
              <a:t>: znázorněte grafy následujících funkcí </a:t>
            </a:r>
          </a:p>
        </p:txBody>
      </p:sp>
      <p:sp>
        <p:nvSpPr>
          <p:cNvPr id="3" name="Obdélník 2"/>
          <p:cNvSpPr/>
          <p:nvPr/>
        </p:nvSpPr>
        <p:spPr>
          <a:xfrm>
            <a:off x="2627784" y="1333351"/>
            <a:ext cx="15664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atin typeface="Comic Sans MS" panose="030F0702030302020204" pitchFamily="66" charset="0"/>
              </a:rPr>
              <a:t>a: y </a:t>
            </a:r>
            <a:r>
              <a:rPr lang="cs-CZ" sz="2400" b="1" dirty="0">
                <a:latin typeface="Comic Sans MS" panose="030F0702030302020204" pitchFamily="66" charset="0"/>
              </a:rPr>
              <a:t>= 4 </a:t>
            </a:r>
          </a:p>
        </p:txBody>
      </p:sp>
      <p:sp>
        <p:nvSpPr>
          <p:cNvPr id="4" name="Obdélník 3"/>
          <p:cNvSpPr/>
          <p:nvPr/>
        </p:nvSpPr>
        <p:spPr>
          <a:xfrm>
            <a:off x="2627784" y="1924695"/>
            <a:ext cx="221246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b: y = x + 4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627783" y="2564904"/>
            <a:ext cx="23759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c: y = 2x + 4 </a:t>
            </a:r>
          </a:p>
        </p:txBody>
      </p:sp>
      <p:sp>
        <p:nvSpPr>
          <p:cNvPr id="6" name="Obdélník 5"/>
          <p:cNvSpPr/>
          <p:nvPr/>
        </p:nvSpPr>
        <p:spPr>
          <a:xfrm>
            <a:off x="2627783" y="3212976"/>
            <a:ext cx="258596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d: y = -2x + 4 </a:t>
            </a:r>
          </a:p>
        </p:txBody>
      </p:sp>
      <p:sp>
        <p:nvSpPr>
          <p:cNvPr id="7" name="Obdélník 6"/>
          <p:cNvSpPr/>
          <p:nvPr/>
        </p:nvSpPr>
        <p:spPr>
          <a:xfrm>
            <a:off x="2627784" y="3861048"/>
            <a:ext cx="23887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e: y = 3x + 4 </a:t>
            </a:r>
          </a:p>
        </p:txBody>
      </p:sp>
      <p:sp>
        <p:nvSpPr>
          <p:cNvPr id="8" name="Obdélník 7"/>
          <p:cNvSpPr/>
          <p:nvPr/>
        </p:nvSpPr>
        <p:spPr>
          <a:xfrm>
            <a:off x="645072" y="4509120"/>
            <a:ext cx="79593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Vše znázorněte do jednoho obrázku, najděte či vypočítejte průsečíky s osami a hledejte souvislosti mezi danými funkcemi.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645072" y="5877272"/>
            <a:ext cx="68018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K ověření použijte program FUNKCE 2.01 !!!</a:t>
            </a: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25603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836712"/>
            <a:ext cx="65485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Použité materiály:  program FUNKCE 2.01</a:t>
            </a:r>
          </a:p>
        </p:txBody>
      </p:sp>
    </p:spTree>
    <p:extLst>
      <p:ext uri="{BB962C8B-B14F-4D97-AF65-F5344CB8AC3E}">
        <p14:creationId xmlns:p14="http://schemas.microsoft.com/office/powerpoint/2010/main" val="696504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521</TotalTime>
  <Words>313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Lineární funkce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Lineární funkce</dc:title>
  <dc:creator>Jiří Langhammer</dc:creator>
  <cp:lastModifiedBy>Jiří Langhammer</cp:lastModifiedBy>
  <cp:revision>45</cp:revision>
  <dcterms:created xsi:type="dcterms:W3CDTF">2012-12-09T16:09:42Z</dcterms:created>
  <dcterms:modified xsi:type="dcterms:W3CDTF">2014-01-27T05:56:48Z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