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96" y="-9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B21E5C-0B1D-48C8-B0C6-3897753C6608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D41EE6-FF0B-402D-99A9-F9569E6AF5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12490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B21E5C-0B1D-48C8-B0C6-3897753C6608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D41EE6-FF0B-402D-99A9-F9569E6AF5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03484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B21E5C-0B1D-48C8-B0C6-3897753C6608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D41EE6-FF0B-402D-99A9-F9569E6AF5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88225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B21E5C-0B1D-48C8-B0C6-3897753C6608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D41EE6-FF0B-402D-99A9-F9569E6AF5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23632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B21E5C-0B1D-48C8-B0C6-3897753C6608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D41EE6-FF0B-402D-99A9-F9569E6AF5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03206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B21E5C-0B1D-48C8-B0C6-3897753C6608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D41EE6-FF0B-402D-99A9-F9569E6AF5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27048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B21E5C-0B1D-48C8-B0C6-3897753C6608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D41EE6-FF0B-402D-99A9-F9569E6AF5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51425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B21E5C-0B1D-48C8-B0C6-3897753C6608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D41EE6-FF0B-402D-99A9-F9569E6AF5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12320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B21E5C-0B1D-48C8-B0C6-3897753C6608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D41EE6-FF0B-402D-99A9-F9569E6AF5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5767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B21E5C-0B1D-48C8-B0C6-3897753C6608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D41EE6-FF0B-402D-99A9-F9569E6AF5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18205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B21E5C-0B1D-48C8-B0C6-3897753C6608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D41EE6-FF0B-402D-99A9-F9569E6AF5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12536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B21E5C-0B1D-48C8-B0C6-3897753C6608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D41EE6-FF0B-402D-99A9-F9569E6AF5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2662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9053" y="1916832"/>
            <a:ext cx="7992888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i="1" dirty="0"/>
              <a:t>Datum: </a:t>
            </a:r>
            <a:r>
              <a:rPr lang="cs-CZ" b="1" i="1" dirty="0" smtClean="0"/>
              <a:t>15.3.2013</a:t>
            </a:r>
            <a:endParaRPr lang="cs-CZ" dirty="0"/>
          </a:p>
          <a:p>
            <a:r>
              <a:rPr lang="cs-CZ" b="1" i="1" dirty="0"/>
              <a:t>Projekt:</a:t>
            </a:r>
            <a:r>
              <a:rPr lang="cs-CZ" b="1" dirty="0"/>
              <a:t> </a:t>
            </a:r>
            <a:r>
              <a:rPr lang="cs-CZ" dirty="0"/>
              <a:t>Kvalitní výuka</a:t>
            </a:r>
          </a:p>
          <a:p>
            <a:r>
              <a:rPr lang="cs-CZ" b="1" i="1" dirty="0"/>
              <a:t>Registrační číslo:</a:t>
            </a:r>
            <a:r>
              <a:rPr lang="cs-CZ" b="1" dirty="0"/>
              <a:t> </a:t>
            </a:r>
            <a:r>
              <a:rPr lang="cs-CZ" dirty="0"/>
              <a:t>CZ.1.07/1.5.00/34.0731</a:t>
            </a:r>
          </a:p>
          <a:p>
            <a:r>
              <a:rPr lang="cs-CZ" b="1" i="1" dirty="0"/>
              <a:t>Číslo DUM:</a:t>
            </a:r>
            <a:r>
              <a:rPr lang="cs-CZ" b="1" dirty="0"/>
              <a:t> </a:t>
            </a:r>
            <a:r>
              <a:rPr lang="cs-CZ" dirty="0" smtClean="0"/>
              <a:t>VY_32_INOVACE_007</a:t>
            </a:r>
            <a:r>
              <a:rPr lang="cs-CZ" b="1" dirty="0"/>
              <a:t>	</a:t>
            </a:r>
            <a:endParaRPr lang="cs-CZ" dirty="0"/>
          </a:p>
          <a:p>
            <a:r>
              <a:rPr lang="cs-CZ" b="1" i="1" dirty="0"/>
              <a:t>Jméno autora:</a:t>
            </a:r>
            <a:r>
              <a:rPr lang="cs-CZ" b="1" dirty="0"/>
              <a:t> Jiří </a:t>
            </a:r>
            <a:r>
              <a:rPr lang="cs-CZ" b="1" dirty="0" err="1"/>
              <a:t>Langhammer</a:t>
            </a:r>
            <a:endParaRPr lang="cs-CZ" dirty="0"/>
          </a:p>
          <a:p>
            <a:r>
              <a:rPr lang="cs-CZ" b="1" i="1" dirty="0"/>
              <a:t>Název práce:</a:t>
            </a:r>
            <a:r>
              <a:rPr lang="cs-CZ" b="1" dirty="0"/>
              <a:t> </a:t>
            </a:r>
            <a:r>
              <a:rPr lang="cs-CZ" smtClean="0"/>
              <a:t>Kvadratická funkce 1</a:t>
            </a:r>
            <a:endParaRPr lang="cs-CZ" dirty="0"/>
          </a:p>
          <a:p>
            <a:r>
              <a:rPr lang="cs-CZ" b="1" i="1" dirty="0"/>
              <a:t>Předmět</a:t>
            </a:r>
            <a:r>
              <a:rPr lang="cs-CZ" i="1" dirty="0"/>
              <a:t>:</a:t>
            </a:r>
            <a:r>
              <a:rPr lang="cs-CZ" dirty="0"/>
              <a:t> MATEMATIKA</a:t>
            </a:r>
          </a:p>
          <a:p>
            <a:r>
              <a:rPr lang="cs-CZ" b="1" i="1" dirty="0"/>
              <a:t>Ročník:</a:t>
            </a:r>
            <a:r>
              <a:rPr lang="cs-CZ" b="1" dirty="0"/>
              <a:t> </a:t>
            </a:r>
            <a:r>
              <a:rPr lang="cs-CZ" dirty="0"/>
              <a:t>2</a:t>
            </a:r>
          </a:p>
          <a:p>
            <a:r>
              <a:rPr lang="cs-CZ" b="1" i="1" dirty="0"/>
              <a:t>Časová dotace</a:t>
            </a:r>
            <a:r>
              <a:rPr lang="cs-CZ" i="1" dirty="0"/>
              <a:t>:</a:t>
            </a:r>
            <a:r>
              <a:rPr lang="cs-CZ" dirty="0"/>
              <a:t> 30 minut</a:t>
            </a:r>
          </a:p>
          <a:p>
            <a:r>
              <a:rPr lang="cs-CZ" b="1" i="1" dirty="0"/>
              <a:t>Vzdělávací cíl</a:t>
            </a:r>
            <a:r>
              <a:rPr lang="cs-CZ" i="1" dirty="0"/>
              <a:t>:</a:t>
            </a:r>
            <a:r>
              <a:rPr lang="cs-CZ" dirty="0"/>
              <a:t> </a:t>
            </a:r>
            <a:r>
              <a:rPr lang="cs-CZ" dirty="0" smtClean="0"/>
              <a:t>odvodit kvadratickou funkci , používat posun po ose y </a:t>
            </a:r>
            <a:endParaRPr lang="cs-CZ" dirty="0"/>
          </a:p>
          <a:p>
            <a:r>
              <a:rPr lang="cs-CZ" b="1" i="1" dirty="0"/>
              <a:t>Pomůcky</a:t>
            </a:r>
            <a:r>
              <a:rPr lang="cs-CZ" i="1" dirty="0"/>
              <a:t>:</a:t>
            </a:r>
            <a:r>
              <a:rPr lang="cs-CZ" dirty="0"/>
              <a:t> psací potřeby, PC</a:t>
            </a:r>
          </a:p>
          <a:p>
            <a:r>
              <a:rPr lang="cs-CZ" b="1" i="1" dirty="0"/>
              <a:t>Poznámka:</a:t>
            </a:r>
            <a:r>
              <a:rPr lang="cs-CZ" dirty="0"/>
              <a:t> Tento materiál je součástí tematického balíčku Funkce</a:t>
            </a:r>
          </a:p>
          <a:p>
            <a:r>
              <a:rPr lang="cs-CZ" b="1" i="1" dirty="0"/>
              <a:t>Inovace:</a:t>
            </a:r>
            <a:r>
              <a:rPr lang="cs-CZ" b="1" dirty="0"/>
              <a:t> </a:t>
            </a:r>
            <a:r>
              <a:rPr lang="cs-CZ" dirty="0"/>
              <a:t>Mezipředmětové vztahy, zapojení audiovizuální techniky do </a:t>
            </a:r>
            <a:r>
              <a:rPr lang="cs-CZ" dirty="0" smtClean="0"/>
              <a:t>výuky</a:t>
            </a:r>
            <a:endParaRPr lang="cs-CZ" dirty="0"/>
          </a:p>
        </p:txBody>
      </p:sp>
      <p:pic>
        <p:nvPicPr>
          <p:cNvPr id="4" name="obrázek 1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673139"/>
            <a:ext cx="5762625" cy="12573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8854801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latin typeface="Comic Sans MS" pitchFamily="66" charset="0"/>
              </a:rPr>
              <a:t>Kvadratická funkce 1</a:t>
            </a:r>
            <a:endParaRPr lang="cs-CZ" sz="54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98434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115616" y="681057"/>
            <a:ext cx="2614818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b="1" u="sng" dirty="0" smtClean="0">
                <a:solidFill>
                  <a:srgbClr val="FF0000"/>
                </a:solidFill>
                <a:latin typeface="Comic Sans MS" pitchFamily="66" charset="0"/>
              </a:rPr>
              <a:t>Definice</a:t>
            </a:r>
            <a:endParaRPr lang="cs-CZ" sz="4800" b="1" u="sng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893952" y="1844824"/>
            <a:ext cx="7632848" cy="21236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400" b="1" u="sng" dirty="0" smtClean="0">
                <a:latin typeface="Comic Sans MS" pitchFamily="66" charset="0"/>
              </a:rPr>
              <a:t>Kvadratickou funkcí</a:t>
            </a:r>
            <a:r>
              <a:rPr lang="cs-CZ" sz="4400" dirty="0" smtClean="0">
                <a:latin typeface="Comic Sans MS" pitchFamily="66" charset="0"/>
              </a:rPr>
              <a:t> nazýváme funkci danou předpisem</a:t>
            </a:r>
            <a:endParaRPr lang="cs-CZ" sz="4400" dirty="0">
              <a:latin typeface="Comic Sans MS" pitchFamily="66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Obdélník 5"/>
              <p:cNvSpPr/>
              <p:nvPr/>
            </p:nvSpPr>
            <p:spPr>
              <a:xfrm>
                <a:off x="922374" y="3941695"/>
                <a:ext cx="5790238" cy="942053"/>
              </a:xfrm>
              <a:prstGeom prst="rect">
                <a:avLst/>
              </a:prstGeom>
              <a:solidFill>
                <a:srgbClr val="FFC000"/>
              </a:solidFill>
              <a:ln w="25400">
                <a:solidFill>
                  <a:srgbClr val="FF0000"/>
                </a:solidFill>
              </a:ln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54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𝒚</m:t>
                      </m:r>
                      <m:r>
                        <a:rPr lang="cs-CZ" sz="54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=</m:t>
                      </m:r>
                      <m:r>
                        <a:rPr lang="cs-CZ" sz="54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𝒂</m:t>
                      </m:r>
                      <m:sSup>
                        <m:sSupPr>
                          <m:ctrlPr>
                            <a:rPr lang="cs-CZ" sz="5400" b="1" i="1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5400" b="1" i="1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𝒙</m:t>
                          </m:r>
                        </m:e>
                        <m:sup>
                          <m:r>
                            <a:rPr lang="cs-CZ" sz="5400" b="1" i="1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5400" b="1" i="1">
                          <a:solidFill>
                            <a:srgbClr val="FF0000"/>
                          </a:solidFill>
                          <a:latin typeface="Cambria Math"/>
                        </a:rPr>
                        <m:t>+</m:t>
                      </m:r>
                      <m:r>
                        <a:rPr lang="cs-CZ" sz="5400" b="1" i="1">
                          <a:solidFill>
                            <a:srgbClr val="FF0000"/>
                          </a:solidFill>
                          <a:latin typeface="Cambria Math"/>
                        </a:rPr>
                        <m:t>𝒃𝒙</m:t>
                      </m:r>
                      <m:r>
                        <a:rPr lang="cs-CZ" sz="5400" b="1" i="1">
                          <a:solidFill>
                            <a:srgbClr val="FF0000"/>
                          </a:solidFill>
                          <a:latin typeface="Cambria Math"/>
                        </a:rPr>
                        <m:t>+ </m:t>
                      </m:r>
                      <m:r>
                        <a:rPr lang="cs-CZ" sz="5400" b="1" i="1">
                          <a:solidFill>
                            <a:srgbClr val="FF0000"/>
                          </a:solidFill>
                          <a:latin typeface="Cambria Math"/>
                        </a:rPr>
                        <m:t>𝒄</m:t>
                      </m:r>
                    </m:oMath>
                  </m:oMathPara>
                </a14:m>
                <a:endParaRPr lang="cs-CZ" sz="5400" b="1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6" name="Obdélník 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22374" y="3941695"/>
                <a:ext cx="5790238" cy="942053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  <a:ln w="25400">
                <a:solidFill>
                  <a:srgbClr val="FF000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Obdélník 6"/>
              <p:cNvSpPr/>
              <p:nvPr/>
            </p:nvSpPr>
            <p:spPr>
              <a:xfrm>
                <a:off x="2173503" y="5077147"/>
                <a:ext cx="6325321" cy="830997"/>
              </a:xfrm>
              <a:prstGeom prst="rect">
                <a:avLst/>
              </a:prstGeom>
              <a:solidFill>
                <a:srgbClr val="FFC000"/>
              </a:solidFill>
              <a:ln w="25400">
                <a:solidFill>
                  <a:srgbClr val="FF0000"/>
                </a:solidFill>
              </a:ln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48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𝒂</m:t>
                      </m:r>
                      <m:r>
                        <a:rPr lang="cs-CZ" sz="48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 ≠</m:t>
                      </m:r>
                      <m:r>
                        <a:rPr lang="cs-CZ" sz="48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𝟎</m:t>
                      </m:r>
                      <m:r>
                        <a:rPr lang="cs-CZ" sz="48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,  </m:t>
                      </m:r>
                      <m:r>
                        <a:rPr lang="cs-CZ" sz="48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𝒂</m:t>
                      </m:r>
                      <m:r>
                        <a:rPr lang="cs-CZ" sz="48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, </m:t>
                      </m:r>
                      <m:r>
                        <a:rPr lang="cs-CZ" sz="48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𝒃</m:t>
                      </m:r>
                      <m:r>
                        <a:rPr lang="cs-CZ" sz="48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 , </m:t>
                      </m:r>
                      <m:r>
                        <a:rPr lang="cs-CZ" sz="48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𝒄</m:t>
                      </m:r>
                      <m:r>
                        <a:rPr lang="cs-CZ" sz="48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 ∈</m:t>
                      </m:r>
                      <m:r>
                        <a:rPr lang="cs-CZ" sz="48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𝑹</m:t>
                      </m:r>
                    </m:oMath>
                  </m:oMathPara>
                </a14:m>
                <a:endParaRPr lang="cs-CZ" sz="4800" b="1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7" name="Obdélník 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73503" y="5077147"/>
                <a:ext cx="6325321" cy="830997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  <a:ln w="25400">
                <a:solidFill>
                  <a:srgbClr val="FF000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3161633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4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467544" y="404664"/>
            <a:ext cx="8209299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b="1" dirty="0" smtClean="0">
                <a:latin typeface="Comic Sans MS" pitchFamily="66" charset="0"/>
              </a:rPr>
              <a:t>Příklady kvadratických funkcí</a:t>
            </a:r>
            <a:endParaRPr lang="cs-CZ" sz="4400" b="1" dirty="0">
              <a:latin typeface="Comic Sans MS" pitchFamily="66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827584" y="3001307"/>
            <a:ext cx="1263487" cy="584775"/>
          </a:xfrm>
          <a:prstGeom prst="rect">
            <a:avLst/>
          </a:prstGeom>
          <a:solidFill>
            <a:srgbClr val="FFC000"/>
          </a:solidFill>
          <a:ln w="63500">
            <a:solidFill>
              <a:srgbClr val="FF0000"/>
            </a:solidFill>
          </a:ln>
        </p:spPr>
        <p:txBody>
          <a:bodyPr wrap="none">
            <a:spAutoFit/>
          </a:bodyPr>
          <a:lstStyle/>
          <a:p>
            <a:r>
              <a:rPr lang="cs-CZ" sz="3200" dirty="0">
                <a:latin typeface="Comic Sans MS" pitchFamily="66" charset="0"/>
              </a:rPr>
              <a:t>y = x</a:t>
            </a:r>
            <a:r>
              <a:rPr lang="cs-CZ" sz="3200" baseline="30000" dirty="0">
                <a:latin typeface="Comic Sans MS" pitchFamily="66" charset="0"/>
              </a:rPr>
              <a:t>2</a:t>
            </a:r>
            <a:endParaRPr lang="cs-CZ" sz="3200" dirty="0">
              <a:latin typeface="Comic Sans MS" pitchFamily="66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283968" y="1484784"/>
            <a:ext cx="2194832" cy="584775"/>
          </a:xfrm>
          <a:prstGeom prst="rect">
            <a:avLst/>
          </a:prstGeom>
          <a:solidFill>
            <a:srgbClr val="FFC000"/>
          </a:solidFill>
          <a:ln w="19050">
            <a:solidFill>
              <a:srgbClr val="FF0000"/>
            </a:solidFill>
          </a:ln>
        </p:spPr>
        <p:txBody>
          <a:bodyPr wrap="none">
            <a:spAutoFit/>
          </a:bodyPr>
          <a:lstStyle/>
          <a:p>
            <a:r>
              <a:rPr lang="cs-CZ" sz="3200" dirty="0">
                <a:latin typeface="Comic Sans MS" pitchFamily="66" charset="0"/>
              </a:rPr>
              <a:t>y = </a:t>
            </a:r>
            <a:r>
              <a:rPr lang="cs-CZ" sz="3200" dirty="0" smtClean="0">
                <a:latin typeface="Comic Sans MS" pitchFamily="66" charset="0"/>
              </a:rPr>
              <a:t>x </a:t>
            </a:r>
            <a:r>
              <a:rPr lang="cs-CZ" sz="3200" baseline="30000" dirty="0" smtClean="0">
                <a:latin typeface="Comic Sans MS" pitchFamily="66" charset="0"/>
              </a:rPr>
              <a:t>2 </a:t>
            </a:r>
            <a:r>
              <a:rPr lang="cs-CZ" sz="3200" dirty="0" smtClean="0">
                <a:latin typeface="Comic Sans MS" pitchFamily="66" charset="0"/>
              </a:rPr>
              <a:t> </a:t>
            </a:r>
            <a:r>
              <a:rPr lang="cs-CZ" sz="3200" dirty="0">
                <a:latin typeface="Comic Sans MS" pitchFamily="66" charset="0"/>
              </a:rPr>
              <a:t>-  1</a:t>
            </a:r>
          </a:p>
        </p:txBody>
      </p:sp>
      <p:sp>
        <p:nvSpPr>
          <p:cNvPr id="6" name="Obdélník 5"/>
          <p:cNvSpPr/>
          <p:nvPr/>
        </p:nvSpPr>
        <p:spPr>
          <a:xfrm>
            <a:off x="4283968" y="2626482"/>
            <a:ext cx="2249334" cy="584775"/>
          </a:xfrm>
          <a:prstGeom prst="rect">
            <a:avLst/>
          </a:prstGeom>
          <a:solidFill>
            <a:srgbClr val="FFC000"/>
          </a:solidFill>
          <a:ln w="19050">
            <a:solidFill>
              <a:srgbClr val="FF0000"/>
            </a:solidFill>
          </a:ln>
        </p:spPr>
        <p:txBody>
          <a:bodyPr wrap="none">
            <a:spAutoFit/>
          </a:bodyPr>
          <a:lstStyle/>
          <a:p>
            <a:r>
              <a:rPr lang="cs-CZ" sz="3200" dirty="0">
                <a:latin typeface="Comic Sans MS" pitchFamily="66" charset="0"/>
              </a:rPr>
              <a:t>y = (x</a:t>
            </a:r>
            <a:r>
              <a:rPr lang="cs-CZ" sz="3200" baseline="30000" dirty="0">
                <a:latin typeface="Comic Sans MS" pitchFamily="66" charset="0"/>
              </a:rPr>
              <a:t> </a:t>
            </a:r>
            <a:r>
              <a:rPr lang="cs-CZ" sz="3200" dirty="0">
                <a:latin typeface="Comic Sans MS" pitchFamily="66" charset="0"/>
              </a:rPr>
              <a:t> - </a:t>
            </a:r>
            <a:r>
              <a:rPr lang="cs-CZ" sz="3200" dirty="0" smtClean="0">
                <a:latin typeface="Comic Sans MS" pitchFamily="66" charset="0"/>
              </a:rPr>
              <a:t>1)</a:t>
            </a:r>
            <a:r>
              <a:rPr lang="cs-CZ" sz="3200" baseline="30000" dirty="0" smtClean="0">
                <a:latin typeface="Comic Sans MS" pitchFamily="66" charset="0"/>
              </a:rPr>
              <a:t>2</a:t>
            </a:r>
            <a:endParaRPr lang="cs-CZ" sz="3200" dirty="0">
              <a:latin typeface="Comic Sans MS" pitchFamily="66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283968" y="4005064"/>
            <a:ext cx="3073277" cy="584775"/>
          </a:xfrm>
          <a:prstGeom prst="rect">
            <a:avLst/>
          </a:prstGeom>
          <a:solidFill>
            <a:srgbClr val="FFC000"/>
          </a:solidFill>
          <a:ln w="25400">
            <a:solidFill>
              <a:srgbClr val="FF0000"/>
            </a:solidFill>
          </a:ln>
        </p:spPr>
        <p:txBody>
          <a:bodyPr wrap="none">
            <a:spAutoFit/>
          </a:bodyPr>
          <a:lstStyle/>
          <a:p>
            <a:r>
              <a:rPr lang="cs-CZ" sz="3200" dirty="0">
                <a:latin typeface="Comic Sans MS" pitchFamily="66" charset="0"/>
              </a:rPr>
              <a:t>y = x</a:t>
            </a:r>
            <a:r>
              <a:rPr lang="cs-CZ" sz="3200" baseline="30000" dirty="0">
                <a:latin typeface="Comic Sans MS" pitchFamily="66" charset="0"/>
              </a:rPr>
              <a:t>2 </a:t>
            </a:r>
            <a:r>
              <a:rPr lang="cs-CZ" sz="3200" dirty="0">
                <a:latin typeface="Comic Sans MS" pitchFamily="66" charset="0"/>
              </a:rPr>
              <a:t> - 4x + 4 </a:t>
            </a:r>
          </a:p>
        </p:txBody>
      </p:sp>
      <p:sp>
        <p:nvSpPr>
          <p:cNvPr id="8" name="Obdélník 7"/>
          <p:cNvSpPr/>
          <p:nvPr/>
        </p:nvSpPr>
        <p:spPr>
          <a:xfrm>
            <a:off x="4283968" y="5301208"/>
            <a:ext cx="3421129" cy="584775"/>
          </a:xfrm>
          <a:prstGeom prst="rect">
            <a:avLst/>
          </a:prstGeom>
          <a:solidFill>
            <a:srgbClr val="FFC000"/>
          </a:solidFill>
          <a:ln w="25400">
            <a:solidFill>
              <a:srgbClr val="FF0000"/>
            </a:solidFill>
          </a:ln>
        </p:spPr>
        <p:txBody>
          <a:bodyPr wrap="none">
            <a:spAutoFit/>
          </a:bodyPr>
          <a:lstStyle/>
          <a:p>
            <a:r>
              <a:rPr lang="cs-CZ" sz="3200" dirty="0">
                <a:latin typeface="Comic Sans MS" pitchFamily="66" charset="0"/>
              </a:rPr>
              <a:t>y = ( x + 2 )</a:t>
            </a:r>
            <a:r>
              <a:rPr lang="cs-CZ" sz="3200" baseline="30000" dirty="0">
                <a:latin typeface="Comic Sans MS" pitchFamily="66" charset="0"/>
              </a:rPr>
              <a:t>2</a:t>
            </a:r>
            <a:r>
              <a:rPr lang="cs-CZ" sz="3200" dirty="0">
                <a:latin typeface="Comic Sans MS" pitchFamily="66" charset="0"/>
              </a:rPr>
              <a:t>  - 4 </a:t>
            </a:r>
          </a:p>
        </p:txBody>
      </p:sp>
    </p:spTree>
    <p:extLst>
      <p:ext uri="{BB962C8B-B14F-4D97-AF65-F5344CB8AC3E}">
        <p14:creationId xmlns:p14="http://schemas.microsoft.com/office/powerpoint/2010/main" val="11129097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476672"/>
            <a:ext cx="7560840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>
                <a:latin typeface="Comic Sans MS" pitchFamily="66" charset="0"/>
              </a:rPr>
              <a:t>Jak vypadá graf </a:t>
            </a:r>
            <a:r>
              <a:rPr lang="cs-CZ" sz="3200" b="1" dirty="0" smtClean="0">
                <a:latin typeface="Comic Sans MS" pitchFamily="66" charset="0"/>
              </a:rPr>
              <a:t>kvadratické </a:t>
            </a:r>
            <a:r>
              <a:rPr lang="cs-CZ" sz="3200" b="1" dirty="0">
                <a:latin typeface="Comic Sans MS" pitchFamily="66" charset="0"/>
              </a:rPr>
              <a:t>funkce? Zjistíme tabulkou.</a:t>
            </a:r>
            <a:endParaRPr lang="cs-CZ" sz="3200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93208023"/>
              </p:ext>
            </p:extLst>
          </p:nvPr>
        </p:nvGraphicFramePr>
        <p:xfrm>
          <a:off x="251520" y="3140968"/>
          <a:ext cx="8749895" cy="194421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20740"/>
                <a:gridCol w="655360"/>
                <a:gridCol w="672163"/>
                <a:gridCol w="786432"/>
                <a:gridCol w="786432"/>
                <a:gridCol w="786432"/>
                <a:gridCol w="983040"/>
                <a:gridCol w="720896"/>
                <a:gridCol w="851968"/>
                <a:gridCol w="786432"/>
              </a:tblGrid>
              <a:tr h="648071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FFC000"/>
                          </a:solidFill>
                          <a:latin typeface="Comic Sans MS" pitchFamily="66" charset="0"/>
                        </a:rPr>
                        <a:t>x</a:t>
                      </a:r>
                      <a:endParaRPr lang="cs-CZ" sz="3200" b="1" dirty="0">
                        <a:solidFill>
                          <a:srgbClr val="FFC000"/>
                        </a:solidFill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-4</a:t>
                      </a:r>
                      <a:endParaRPr lang="cs-CZ" sz="200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-3</a:t>
                      </a:r>
                      <a:endParaRPr lang="cs-CZ" sz="200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-1</a:t>
                      </a:r>
                      <a:endParaRPr lang="cs-CZ" sz="200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-0,5</a:t>
                      </a:r>
                      <a:endParaRPr lang="cs-CZ" sz="200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0</a:t>
                      </a:r>
                      <a:endParaRPr lang="cs-CZ" sz="200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0,5</a:t>
                      </a:r>
                      <a:endParaRPr lang="cs-CZ" sz="200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1</a:t>
                      </a:r>
                      <a:endParaRPr lang="cs-CZ" sz="200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3</a:t>
                      </a:r>
                      <a:endParaRPr lang="cs-CZ" sz="200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/>
                    </a:solidFill>
                  </a:tcPr>
                </a:tc>
              </a:tr>
              <a:tr h="648072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200" b="0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y = x</a:t>
                      </a:r>
                      <a:r>
                        <a:rPr lang="cs-CZ" sz="3200" b="0" baseline="30000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2</a:t>
                      </a:r>
                      <a:endParaRPr lang="cs-CZ" sz="3200" b="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latin typeface="Comic Sans MS" pitchFamily="66" charset="0"/>
                        </a:rPr>
                        <a:t>16</a:t>
                      </a:r>
                      <a:endParaRPr lang="cs-CZ" sz="2000" b="1" dirty="0">
                        <a:latin typeface="Comic Sans MS" pitchFamily="66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latin typeface="Comic Sans MS" pitchFamily="66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latin typeface="Comic Sans MS" pitchFamily="66" charset="0"/>
                        </a:rPr>
                        <a:t>1</a:t>
                      </a:r>
                      <a:endParaRPr lang="cs-CZ" sz="2000" b="1" dirty="0">
                        <a:latin typeface="Comic Sans MS" pitchFamily="66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latin typeface="Comic Sans MS" pitchFamily="66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latin typeface="Comic Sans MS" pitchFamily="66" charset="0"/>
                        </a:rPr>
                        <a:t>0</a:t>
                      </a:r>
                      <a:endParaRPr lang="cs-CZ" sz="2000" b="1" dirty="0">
                        <a:latin typeface="Comic Sans MS" pitchFamily="66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latin typeface="Comic Sans MS" pitchFamily="66" charset="0"/>
                        </a:rPr>
                        <a:t>0,25</a:t>
                      </a:r>
                      <a:endParaRPr lang="cs-CZ" sz="2000" b="1" dirty="0">
                        <a:latin typeface="Comic Sans MS" pitchFamily="66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latin typeface="Comic Sans MS" pitchFamily="66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latin typeface="Comic Sans MS" pitchFamily="66" charset="0"/>
                        </a:rPr>
                        <a:t>9</a:t>
                      </a:r>
                      <a:endParaRPr lang="cs-CZ" sz="2000" b="1" dirty="0">
                        <a:latin typeface="Comic Sans MS" pitchFamily="66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latin typeface="Comic Sans MS" pitchFamily="66" charset="0"/>
                        </a:rPr>
                        <a:t>16</a:t>
                      </a:r>
                      <a:endParaRPr lang="cs-CZ" sz="2000" b="1" dirty="0">
                        <a:latin typeface="Comic Sans MS" pitchFamily="66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8072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200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y = x</a:t>
                      </a:r>
                      <a:r>
                        <a:rPr lang="cs-CZ" sz="3200" baseline="30000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2</a:t>
                      </a:r>
                      <a:r>
                        <a:rPr lang="cs-CZ" sz="3200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-1</a:t>
                      </a:r>
                      <a:endParaRPr lang="cs-CZ" sz="32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latin typeface="Comic Sans MS" pitchFamily="66" charset="0"/>
                        </a:rPr>
                        <a:t>15</a:t>
                      </a:r>
                      <a:endParaRPr lang="cs-CZ" sz="2000" b="1" dirty="0">
                        <a:latin typeface="Comic Sans MS" pitchFamily="66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latin typeface="Comic Sans MS" pitchFamily="66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latin typeface="Comic Sans MS" pitchFamily="66" charset="0"/>
                        </a:rPr>
                        <a:t>0</a:t>
                      </a:r>
                      <a:endParaRPr lang="cs-CZ" sz="2000" b="1" dirty="0">
                        <a:latin typeface="Comic Sans MS" pitchFamily="66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latin typeface="Comic Sans MS" pitchFamily="66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latin typeface="Comic Sans MS" pitchFamily="66" charset="0"/>
                        </a:rPr>
                        <a:t>-1</a:t>
                      </a:r>
                      <a:endParaRPr lang="cs-CZ" sz="2000" b="1" dirty="0">
                        <a:latin typeface="Comic Sans MS" pitchFamily="66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latin typeface="Comic Sans MS" pitchFamily="66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latin typeface="Comic Sans MS" pitchFamily="66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latin typeface="Comic Sans MS" pitchFamily="66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latin typeface="Comic Sans MS" pitchFamily="66" charset="0"/>
                        </a:rPr>
                        <a:t>15</a:t>
                      </a:r>
                      <a:endParaRPr lang="cs-CZ" sz="2000" b="1" dirty="0">
                        <a:latin typeface="Comic Sans MS" pitchFamily="66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4" name="Obdélník 3"/>
          <p:cNvSpPr/>
          <p:nvPr/>
        </p:nvSpPr>
        <p:spPr>
          <a:xfrm>
            <a:off x="780728" y="1988840"/>
            <a:ext cx="392928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>
                <a:latin typeface="Comic Sans MS" pitchFamily="66" charset="0"/>
              </a:rPr>
              <a:t>Doplňte chybějící hodnoty</a:t>
            </a:r>
          </a:p>
        </p:txBody>
      </p:sp>
      <p:sp>
        <p:nvSpPr>
          <p:cNvPr id="5" name="Obdélník 4"/>
          <p:cNvSpPr/>
          <p:nvPr/>
        </p:nvSpPr>
        <p:spPr>
          <a:xfrm>
            <a:off x="899592" y="5599563"/>
            <a:ext cx="574869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>
                <a:latin typeface="Comic Sans MS" pitchFamily="66" charset="0"/>
              </a:rPr>
              <a:t>Co všechno přečteme z těchto hodnot?</a:t>
            </a:r>
          </a:p>
        </p:txBody>
      </p:sp>
    </p:spTree>
    <p:extLst>
      <p:ext uri="{BB962C8B-B14F-4D97-AF65-F5344CB8AC3E}">
        <p14:creationId xmlns:p14="http://schemas.microsoft.com/office/powerpoint/2010/main" val="2283284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317847"/>
            <a:ext cx="820891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>
                <a:latin typeface="Comic Sans MS" pitchFamily="66" charset="0"/>
              </a:rPr>
              <a:t>Zakreslíme body funkce </a:t>
            </a:r>
            <a:r>
              <a:rPr lang="cs-CZ" sz="2400" b="1" u="sng" dirty="0">
                <a:solidFill>
                  <a:srgbClr val="FF0000"/>
                </a:solidFill>
                <a:latin typeface="Comic Sans MS" pitchFamily="66" charset="0"/>
              </a:rPr>
              <a:t>y = x</a:t>
            </a:r>
            <a:r>
              <a:rPr lang="cs-CZ" sz="2400" b="1" u="sng" baseline="30000" dirty="0">
                <a:solidFill>
                  <a:srgbClr val="FF0000"/>
                </a:solidFill>
                <a:latin typeface="Comic Sans MS" pitchFamily="66" charset="0"/>
              </a:rPr>
              <a:t>2 </a:t>
            </a:r>
            <a:r>
              <a:rPr lang="cs-CZ" sz="2400" b="1" baseline="30000" dirty="0" smtClean="0">
                <a:solidFill>
                  <a:srgbClr val="FF0000"/>
                </a:solidFill>
                <a:latin typeface="Comic Sans MS" pitchFamily="66" charset="0"/>
              </a:rPr>
              <a:t>  </a:t>
            </a:r>
            <a:r>
              <a:rPr lang="cs-CZ" sz="2400" dirty="0" smtClean="0">
                <a:latin typeface="Comic Sans MS" pitchFamily="66" charset="0"/>
              </a:rPr>
              <a:t>do </a:t>
            </a:r>
            <a:r>
              <a:rPr lang="cs-CZ" sz="2400" dirty="0">
                <a:latin typeface="Comic Sans MS" pitchFamily="66" charset="0"/>
              </a:rPr>
              <a:t>soustavy </a:t>
            </a:r>
            <a:r>
              <a:rPr lang="cs-CZ" sz="2400" dirty="0" smtClean="0">
                <a:latin typeface="Comic Sans MS" pitchFamily="66" charset="0"/>
              </a:rPr>
              <a:t>souřadnic…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611560" y="923480"/>
            <a:ext cx="7776864" cy="584775"/>
          </a:xfrm>
          <a:prstGeom prst="rect">
            <a:avLst/>
          </a:prstGeom>
          <a:solidFill>
            <a:srgbClr val="FFFF00"/>
          </a:solidFill>
          <a:ln w="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cs-CZ" sz="2400" dirty="0">
                <a:latin typeface="Comic Sans MS" pitchFamily="66" charset="0"/>
              </a:rPr>
              <a:t>a získáme tím graf kvadratické funkce - </a:t>
            </a:r>
            <a:r>
              <a:rPr lang="cs-CZ" sz="3200" b="1" u="sng" dirty="0">
                <a:solidFill>
                  <a:srgbClr val="FF0000"/>
                </a:solidFill>
                <a:latin typeface="Comic Sans MS" pitchFamily="66" charset="0"/>
              </a:rPr>
              <a:t>parabolu</a:t>
            </a:r>
          </a:p>
        </p:txBody>
      </p:sp>
      <p:pic>
        <p:nvPicPr>
          <p:cNvPr id="1026" name="Picture 2" descr="C:\Users\Jiří Langhammer\Desktop\Funkce_Bmp.bmp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41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31918" y="1508255"/>
            <a:ext cx="5157192" cy="5157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599042" y="5942218"/>
            <a:ext cx="646202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>
                <a:latin typeface="Comic Sans MS" pitchFamily="66" charset="0"/>
              </a:rPr>
              <a:t>Nejdůležitější bod se nazývá  </a:t>
            </a:r>
            <a:r>
              <a:rPr lang="cs-CZ" sz="2400" dirty="0" smtClean="0">
                <a:latin typeface="Comic Sans MS" pitchFamily="66" charset="0"/>
              </a:rPr>
              <a:t>         </a:t>
            </a:r>
            <a:r>
              <a:rPr lang="cs-CZ" sz="3200" b="1" u="sng" dirty="0" smtClean="0">
                <a:solidFill>
                  <a:srgbClr val="FF0000"/>
                </a:solidFill>
                <a:latin typeface="Comic Sans MS" pitchFamily="66" charset="0"/>
              </a:rPr>
              <a:t>vrchol</a:t>
            </a:r>
            <a:endParaRPr lang="cs-CZ" sz="3200" b="1" u="sng" dirty="0">
              <a:solidFill>
                <a:srgbClr val="FF0000"/>
              </a:solidFill>
              <a:latin typeface="Comic Sans MS" pitchFamily="66" charset="0"/>
            </a:endParaRPr>
          </a:p>
        </p:txBody>
      </p:sp>
      <p:cxnSp>
        <p:nvCxnSpPr>
          <p:cNvPr id="6" name="Přímá spojnice se šipkou 5"/>
          <p:cNvCxnSpPr/>
          <p:nvPr/>
        </p:nvCxnSpPr>
        <p:spPr>
          <a:xfrm flipH="1" flipV="1">
            <a:off x="4932040" y="5517232"/>
            <a:ext cx="1368152" cy="504056"/>
          </a:xfrm>
          <a:prstGeom prst="straightConnector1">
            <a:avLst/>
          </a:prstGeom>
          <a:ln w="508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176666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6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43371" y="188640"/>
            <a:ext cx="2904962" cy="95410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>
                <a:latin typeface="Comic Sans MS" pitchFamily="66" charset="0"/>
              </a:rPr>
              <a:t>Dále porovnáme </a:t>
            </a:r>
            <a:endParaRPr lang="cs-CZ" sz="2800" dirty="0" smtClean="0">
              <a:latin typeface="Comic Sans MS" pitchFamily="66" charset="0"/>
            </a:endParaRPr>
          </a:p>
          <a:p>
            <a:r>
              <a:rPr lang="cs-CZ" sz="2800" dirty="0" smtClean="0">
                <a:latin typeface="Comic Sans MS" pitchFamily="66" charset="0"/>
              </a:rPr>
              <a:t>grafy </a:t>
            </a:r>
            <a:r>
              <a:rPr lang="cs-CZ" sz="2800" dirty="0">
                <a:latin typeface="Comic Sans MS" pitchFamily="66" charset="0"/>
              </a:rPr>
              <a:t>funkcí</a:t>
            </a:r>
          </a:p>
        </p:txBody>
      </p:sp>
      <p:pic>
        <p:nvPicPr>
          <p:cNvPr id="2051" name="Picture 3" descr="C:\Users\Jiří Langhammer\Desktop\Funkce_Bmp.bm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268760"/>
            <a:ext cx="4752528" cy="4752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723885" y="4493364"/>
            <a:ext cx="1204176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>
                <a:solidFill>
                  <a:srgbClr val="00B050"/>
                </a:solidFill>
                <a:latin typeface="Comic Sans MS" pitchFamily="66" charset="0"/>
              </a:rPr>
              <a:t>y = x</a:t>
            </a:r>
            <a:r>
              <a:rPr lang="cs-CZ" sz="2400" b="1" baseline="30000" dirty="0">
                <a:solidFill>
                  <a:srgbClr val="00B050"/>
                </a:solidFill>
                <a:latin typeface="Comic Sans MS" pitchFamily="66" charset="0"/>
              </a:rPr>
              <a:t>2 </a:t>
            </a:r>
            <a:endParaRPr lang="cs-CZ" sz="2400" b="1" dirty="0">
              <a:solidFill>
                <a:srgbClr val="00B050"/>
              </a:solidFill>
              <a:latin typeface="Comic Sans MS" pitchFamily="66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843808" y="4955029"/>
            <a:ext cx="166103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y = x</a:t>
            </a:r>
            <a:r>
              <a:rPr lang="cs-CZ" sz="2400" b="1" baseline="30000" dirty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2 </a:t>
            </a:r>
            <a:r>
              <a:rPr lang="cs-CZ" sz="2400" b="1" dirty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– 1</a:t>
            </a:r>
          </a:p>
        </p:txBody>
      </p:sp>
      <p:sp>
        <p:nvSpPr>
          <p:cNvPr id="5" name="Obdélník 4"/>
          <p:cNvSpPr/>
          <p:nvPr/>
        </p:nvSpPr>
        <p:spPr>
          <a:xfrm>
            <a:off x="27250" y="2723728"/>
            <a:ext cx="148951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>
                <a:solidFill>
                  <a:schemeClr val="accent2"/>
                </a:solidFill>
                <a:latin typeface="Comic Sans MS" pitchFamily="66" charset="0"/>
              </a:rPr>
              <a:t>y = </a:t>
            </a:r>
            <a:r>
              <a:rPr lang="cs-CZ" sz="2400" b="1" dirty="0" smtClean="0">
                <a:solidFill>
                  <a:schemeClr val="accent2"/>
                </a:solidFill>
                <a:latin typeface="Comic Sans MS" pitchFamily="66" charset="0"/>
              </a:rPr>
              <a:t>x</a:t>
            </a:r>
            <a:r>
              <a:rPr lang="cs-CZ" sz="2400" b="1" baseline="30000" dirty="0" smtClean="0">
                <a:solidFill>
                  <a:schemeClr val="accent2"/>
                </a:solidFill>
                <a:latin typeface="Comic Sans MS" pitchFamily="66" charset="0"/>
              </a:rPr>
              <a:t>2</a:t>
            </a:r>
            <a:r>
              <a:rPr lang="cs-CZ" sz="2400" b="1" dirty="0" smtClean="0">
                <a:solidFill>
                  <a:schemeClr val="accent2"/>
                </a:solidFill>
                <a:latin typeface="Comic Sans MS" pitchFamily="66" charset="0"/>
              </a:rPr>
              <a:t>+2</a:t>
            </a:r>
            <a:endParaRPr lang="cs-CZ" sz="24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886316" y="188640"/>
            <a:ext cx="3865161" cy="95410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>
                <a:latin typeface="Comic Sans MS" pitchFamily="66" charset="0"/>
              </a:rPr>
              <a:t>Zkusíme nyní funkcím </a:t>
            </a:r>
            <a:endParaRPr lang="cs-CZ" sz="2800" dirty="0" smtClean="0">
              <a:latin typeface="Comic Sans MS" pitchFamily="66" charset="0"/>
            </a:endParaRPr>
          </a:p>
          <a:p>
            <a:r>
              <a:rPr lang="cs-CZ" sz="2800" dirty="0" smtClean="0">
                <a:latin typeface="Comic Sans MS" pitchFamily="66" charset="0"/>
              </a:rPr>
              <a:t>přiřadit </a:t>
            </a:r>
            <a:r>
              <a:rPr lang="cs-CZ" sz="2800" dirty="0">
                <a:latin typeface="Comic Sans MS" pitchFamily="66" charset="0"/>
              </a:rPr>
              <a:t>předpis</a:t>
            </a:r>
          </a:p>
        </p:txBody>
      </p:sp>
      <p:pic>
        <p:nvPicPr>
          <p:cNvPr id="2053" name="Picture 5" descr="C:\Users\Jiří Langhammer\Desktop\Funkce1_Bmp.bmp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6838" y="1340768"/>
            <a:ext cx="4251484" cy="56707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bdélník 6"/>
          <p:cNvSpPr/>
          <p:nvPr/>
        </p:nvSpPr>
        <p:spPr>
          <a:xfrm>
            <a:off x="7843644" y="3000727"/>
            <a:ext cx="130035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solidFill>
                  <a:srgbClr val="00B050"/>
                </a:solidFill>
                <a:latin typeface="Comic Sans MS" pitchFamily="66" charset="0"/>
              </a:rPr>
              <a:t>y = </a:t>
            </a:r>
            <a:r>
              <a:rPr lang="cs-CZ" b="1" dirty="0" smtClean="0">
                <a:solidFill>
                  <a:srgbClr val="00B050"/>
                </a:solidFill>
                <a:latin typeface="Comic Sans MS" pitchFamily="66" charset="0"/>
              </a:rPr>
              <a:t>x</a:t>
            </a:r>
            <a:r>
              <a:rPr lang="cs-CZ" b="1" baseline="30000" dirty="0" smtClean="0">
                <a:solidFill>
                  <a:srgbClr val="00B050"/>
                </a:solidFill>
                <a:latin typeface="Comic Sans MS" pitchFamily="66" charset="0"/>
              </a:rPr>
              <a:t>2  </a:t>
            </a:r>
            <a:r>
              <a:rPr lang="cs-CZ" b="1" dirty="0" smtClean="0">
                <a:solidFill>
                  <a:srgbClr val="00B050"/>
                </a:solidFill>
                <a:latin typeface="Comic Sans MS" pitchFamily="66" charset="0"/>
              </a:rPr>
              <a:t>+1</a:t>
            </a:r>
            <a:endParaRPr lang="cs-CZ" b="1" dirty="0">
              <a:solidFill>
                <a:srgbClr val="00B050"/>
              </a:solidFill>
              <a:latin typeface="Comic Sans MS" pitchFamily="66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7717966" y="3991468"/>
            <a:ext cx="130035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y = 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x</a:t>
            </a:r>
            <a:r>
              <a:rPr lang="cs-CZ" b="1" baseline="30000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2  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-2</a:t>
            </a:r>
            <a:endParaRPr lang="cs-CZ" b="1" dirty="0">
              <a:solidFill>
                <a:schemeClr val="accent1">
                  <a:lumMod val="7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7717966" y="5232028"/>
            <a:ext cx="130035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solidFill>
                  <a:schemeClr val="accent2">
                    <a:lumMod val="75000"/>
                  </a:schemeClr>
                </a:solidFill>
                <a:latin typeface="Comic Sans MS" pitchFamily="66" charset="0"/>
              </a:rPr>
              <a:t>y = 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  <a:latin typeface="Comic Sans MS" pitchFamily="66" charset="0"/>
              </a:rPr>
              <a:t>x</a:t>
            </a:r>
            <a:r>
              <a:rPr lang="cs-CZ" b="1" baseline="30000" dirty="0" smtClean="0">
                <a:solidFill>
                  <a:schemeClr val="accent2">
                    <a:lumMod val="75000"/>
                  </a:schemeClr>
                </a:solidFill>
                <a:latin typeface="Comic Sans MS" pitchFamily="66" charset="0"/>
              </a:rPr>
              <a:t>2  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  <a:latin typeface="Comic Sans MS" pitchFamily="66" charset="0"/>
              </a:rPr>
              <a:t>-4</a:t>
            </a:r>
            <a:endParaRPr lang="cs-CZ" b="1" dirty="0">
              <a:solidFill>
                <a:schemeClr val="accent2">
                  <a:lumMod val="75000"/>
                </a:schemeClr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973046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6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9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10" grpId="0"/>
      <p:bldP spid="1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27584" y="548680"/>
            <a:ext cx="429636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u="sng" dirty="0">
                <a:latin typeface="Comic Sans MS" pitchFamily="66" charset="0"/>
              </a:rPr>
              <a:t>Uzavřeme tuto </a:t>
            </a:r>
            <a:r>
              <a:rPr lang="cs-CZ" sz="3200" b="1" u="sng" dirty="0" smtClean="0">
                <a:latin typeface="Comic Sans MS" pitchFamily="66" charset="0"/>
              </a:rPr>
              <a:t>část:</a:t>
            </a:r>
            <a:endParaRPr lang="cs-CZ" sz="3200" b="1" u="sng" dirty="0">
              <a:latin typeface="Comic Sans MS" pitchFamily="66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823539" y="1548020"/>
            <a:ext cx="7191392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>
                <a:latin typeface="Comic Sans MS" pitchFamily="66" charset="0"/>
              </a:rPr>
              <a:t>Má-li funkce </a:t>
            </a:r>
            <a:r>
              <a:rPr lang="cs-CZ" sz="3200" b="1" dirty="0" smtClean="0">
                <a:latin typeface="Comic Sans MS" pitchFamily="66" charset="0"/>
              </a:rPr>
              <a:t>tvar    </a:t>
            </a:r>
            <a:r>
              <a:rPr lang="cs-CZ" sz="4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y = x</a:t>
            </a:r>
            <a:r>
              <a:rPr lang="cs-CZ" sz="4400" b="1" baseline="300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2 </a:t>
            </a:r>
            <a:r>
              <a:rPr lang="cs-CZ" sz="4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+ c</a:t>
            </a:r>
          </a:p>
        </p:txBody>
      </p:sp>
      <p:sp>
        <p:nvSpPr>
          <p:cNvPr id="4" name="Obdélník 3"/>
          <p:cNvSpPr/>
          <p:nvPr/>
        </p:nvSpPr>
        <p:spPr>
          <a:xfrm>
            <a:off x="807306" y="2949278"/>
            <a:ext cx="6829114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>
                <a:latin typeface="Comic Sans MS" pitchFamily="66" charset="0"/>
              </a:rPr>
              <a:t>dochází k posunu funkce </a:t>
            </a:r>
            <a:r>
              <a:rPr lang="cs-CZ" sz="3200" b="1" dirty="0">
                <a:solidFill>
                  <a:srgbClr val="FF0000"/>
                </a:solidFill>
                <a:latin typeface="Comic Sans MS" pitchFamily="66" charset="0"/>
              </a:rPr>
              <a:t>po ose y</a:t>
            </a:r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8172400" y="2132856"/>
            <a:ext cx="72008" cy="4388133"/>
          </a:xfrm>
          <a:prstGeom prst="straightConnector1">
            <a:avLst/>
          </a:prstGeom>
          <a:ln w="190500" cap="rnd">
            <a:solidFill>
              <a:srgbClr val="FF0000"/>
            </a:solidFill>
            <a:headEnd type="triangle" w="lg" len="lg"/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Obdélník 6"/>
          <p:cNvSpPr/>
          <p:nvPr/>
        </p:nvSpPr>
        <p:spPr>
          <a:xfrm>
            <a:off x="861120" y="4142256"/>
            <a:ext cx="4733988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>
                <a:latin typeface="Comic Sans MS" pitchFamily="66" charset="0"/>
              </a:rPr>
              <a:t>a vrchol má souřadnice</a:t>
            </a:r>
          </a:p>
        </p:txBody>
      </p:sp>
      <p:sp>
        <p:nvSpPr>
          <p:cNvPr id="8" name="Zaoblený obdélník 7"/>
          <p:cNvSpPr/>
          <p:nvPr/>
        </p:nvSpPr>
        <p:spPr>
          <a:xfrm>
            <a:off x="4846579" y="1548020"/>
            <a:ext cx="3168352" cy="872868"/>
          </a:xfrm>
          <a:prstGeom prst="roundRect">
            <a:avLst/>
          </a:prstGeom>
          <a:solidFill>
            <a:srgbClr val="FFFF00">
              <a:alpha val="9000"/>
            </a:srgbClr>
          </a:solidFill>
          <a:ln w="635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Obdélník 8"/>
              <p:cNvSpPr/>
              <p:nvPr/>
            </p:nvSpPr>
            <p:spPr>
              <a:xfrm>
                <a:off x="3635896" y="5122781"/>
                <a:ext cx="3378227" cy="923330"/>
              </a:xfrm>
              <a:prstGeom prst="rect">
                <a:avLst/>
              </a:prstGeom>
              <a:solidFill>
                <a:srgbClr val="FFFF00"/>
              </a:solidFill>
              <a:ln w="63500" cap="rnd">
                <a:solidFill>
                  <a:srgbClr val="FF0000"/>
                </a:solidFill>
              </a:ln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5400" b="1" i="1" smtClean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mbria Math"/>
                        </a:rPr>
                        <m:t>𝐕</m:t>
                      </m:r>
                      <m:r>
                        <a:rPr lang="cs-CZ" sz="5400" b="1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mbria Math"/>
                        </a:rPr>
                        <m:t>= </m:t>
                      </m:r>
                      <m:d>
                        <m:dPr>
                          <m:begChr m:val="["/>
                          <m:endChr m:val="]"/>
                          <m:ctrlPr>
                            <a:rPr lang="cs-CZ" sz="5400" b="1" i="1">
                              <a:solidFill>
                                <a:srgbClr val="FF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5400" b="1" i="1">
                              <a:solidFill>
                                <a:srgbClr val="FF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𝟎</m:t>
                          </m:r>
                          <m:r>
                            <a:rPr lang="cs-CZ" sz="5400" b="1">
                              <a:solidFill>
                                <a:srgbClr val="FF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 </m:t>
                          </m:r>
                          <m:r>
                            <a:rPr lang="en-US" sz="5400" b="1">
                              <a:solidFill>
                                <a:srgbClr val="FF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;</m:t>
                          </m:r>
                          <m:r>
                            <a:rPr lang="cs-CZ" sz="5400" b="1" i="1">
                              <a:solidFill>
                                <a:srgbClr val="FF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𝐜</m:t>
                          </m:r>
                        </m:e>
                      </m:d>
                    </m:oMath>
                  </m:oMathPara>
                </a14:m>
                <a:endParaRPr lang="cs-CZ" sz="5400" dirty="0">
                  <a:latin typeface="Comic Sans MS" pitchFamily="66" charset="0"/>
                </a:endParaRPr>
              </a:p>
            </p:txBody>
          </p:sp>
        </mc:Choice>
        <mc:Fallback xmlns="">
          <p:sp>
            <p:nvSpPr>
              <p:cNvPr id="9" name="Obdélník 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35896" y="5122781"/>
                <a:ext cx="3378227" cy="923330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  <a:ln w="63500" cap="rnd">
                <a:solidFill>
                  <a:srgbClr val="FF000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5682694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6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7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nodeType="withEffect">
                                  <p:stCondLst>
                                    <p:cond delay="10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10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7" grpId="0"/>
      <p:bldP spid="8" grpId="0" animBg="1"/>
      <p:bldP spid="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27584" y="692696"/>
            <a:ext cx="698477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>
                <a:latin typeface="Comic Sans MS" pitchFamily="66" charset="0"/>
              </a:rPr>
              <a:t>Použité materiály:  program FUNKCE 2.01</a:t>
            </a:r>
          </a:p>
        </p:txBody>
      </p:sp>
    </p:spTree>
    <p:extLst>
      <p:ext uri="{BB962C8B-B14F-4D97-AF65-F5344CB8AC3E}">
        <p14:creationId xmlns:p14="http://schemas.microsoft.com/office/powerpoint/2010/main" val="35972597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339</TotalTime>
  <Words>217</Words>
  <Application>Microsoft Office PowerPoint</Application>
  <PresentationFormat>Předvádění na obrazovce (4:3)</PresentationFormat>
  <Paragraphs>67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Kvadratická funkce 1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Kvadratická funkce</dc:title>
  <dc:creator>Jiří Langhammer</dc:creator>
  <cp:lastModifiedBy>Jiří Langhammer</cp:lastModifiedBy>
  <cp:revision>28</cp:revision>
  <dcterms:created xsi:type="dcterms:W3CDTF">2012-12-14T12:05:51Z</dcterms:created>
  <dcterms:modified xsi:type="dcterms:W3CDTF">2014-01-27T05:57:14Z</dcterms:modified>
  <cp:contentStatus>Konečný</cp:contentStatus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MarkAsFinal">
    <vt:bool>true</vt:bool>
  </property>
</Properties>
</file>