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57" r:id="rId5"/>
    <p:sldId id="259" r:id="rId6"/>
    <p:sldId id="261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B0BB7"/>
    <a:srgbClr val="006600"/>
    <a:srgbClr val="D4E0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" y="-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AA95B-E566-4932-B00C-72ACEE24638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E66C-DC2D-429F-8018-07BB6B389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213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AA95B-E566-4932-B00C-72ACEE24638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E66C-DC2D-429F-8018-07BB6B389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521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AA95B-E566-4932-B00C-72ACEE24638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E66C-DC2D-429F-8018-07BB6B389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382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AA95B-E566-4932-B00C-72ACEE24638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E66C-DC2D-429F-8018-07BB6B389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951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AA95B-E566-4932-B00C-72ACEE24638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E66C-DC2D-429F-8018-07BB6B389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119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AA95B-E566-4932-B00C-72ACEE24638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E66C-DC2D-429F-8018-07BB6B389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325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AA95B-E566-4932-B00C-72ACEE24638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E66C-DC2D-429F-8018-07BB6B389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138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AA95B-E566-4932-B00C-72ACEE24638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E66C-DC2D-429F-8018-07BB6B389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77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AA95B-E566-4932-B00C-72ACEE24638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E66C-DC2D-429F-8018-07BB6B389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61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AA95B-E566-4932-B00C-72ACEE24638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E66C-DC2D-429F-8018-07BB6B389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114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AA95B-E566-4932-B00C-72ACEE24638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6E66C-DC2D-429F-8018-07BB6B389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217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6AA95B-E566-4932-B00C-72ACEE24638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6E66C-DC2D-429F-8018-07BB6B389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451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9053" y="1916832"/>
            <a:ext cx="799288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Datum</a:t>
            </a:r>
            <a:r>
              <a:rPr lang="cs-CZ" b="1" i="1"/>
              <a:t>: </a:t>
            </a:r>
            <a:r>
              <a:rPr lang="cs-CZ" b="1" i="1" smtClean="0"/>
              <a:t>16.3.2013</a:t>
            </a:r>
            <a:endParaRPr lang="cs-CZ" dirty="0"/>
          </a:p>
          <a:p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 smtClean="0"/>
              <a:t>VY_32_INOVACE_008</a:t>
            </a:r>
            <a:r>
              <a:rPr lang="cs-CZ" b="1" dirty="0"/>
              <a:t>	</a:t>
            </a:r>
            <a:endParaRPr lang="cs-CZ" dirty="0"/>
          </a:p>
          <a:p>
            <a:r>
              <a:rPr lang="cs-CZ" b="1" i="1" dirty="0"/>
              <a:t>Jméno autora:</a:t>
            </a:r>
            <a:r>
              <a:rPr lang="cs-CZ" b="1" dirty="0"/>
              <a:t> Jiří </a:t>
            </a:r>
            <a:r>
              <a:rPr lang="cs-CZ" b="1" dirty="0" err="1"/>
              <a:t>Langhammer</a:t>
            </a:r>
            <a:endParaRPr lang="cs-CZ" dirty="0"/>
          </a:p>
          <a:p>
            <a:r>
              <a:rPr lang="cs-CZ" b="1" i="1" dirty="0"/>
              <a:t>Název práce:</a:t>
            </a:r>
            <a:r>
              <a:rPr lang="cs-CZ" b="1" dirty="0"/>
              <a:t> </a:t>
            </a:r>
            <a:r>
              <a:rPr lang="cs-CZ" dirty="0" smtClean="0"/>
              <a:t>Kvadratická funkce 2</a:t>
            </a:r>
            <a:endParaRPr lang="cs-CZ" dirty="0"/>
          </a:p>
          <a:p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MATEMATIKA</a:t>
            </a:r>
          </a:p>
          <a:p>
            <a:r>
              <a:rPr lang="cs-CZ" b="1" i="1" dirty="0"/>
              <a:t>Ročník:</a:t>
            </a:r>
            <a:r>
              <a:rPr lang="cs-CZ" b="1" dirty="0"/>
              <a:t> </a:t>
            </a:r>
            <a:r>
              <a:rPr lang="cs-CZ" dirty="0"/>
              <a:t>2</a:t>
            </a:r>
          </a:p>
          <a:p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30 minut</a:t>
            </a:r>
          </a:p>
          <a:p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definiční obor, obor hodnot kvadratické funkce , používat posun po 	ose x </a:t>
            </a:r>
            <a:endParaRPr lang="cs-CZ" dirty="0"/>
          </a:p>
          <a:p>
            <a:r>
              <a:rPr lang="cs-CZ" b="1" i="1" dirty="0"/>
              <a:t>Pomůcky</a:t>
            </a:r>
            <a:r>
              <a:rPr lang="cs-CZ" i="1" dirty="0"/>
              <a:t>:</a:t>
            </a:r>
            <a:r>
              <a:rPr lang="cs-CZ" dirty="0"/>
              <a:t> psací potřeby, PC</a:t>
            </a:r>
          </a:p>
          <a:p>
            <a:r>
              <a:rPr lang="cs-CZ" b="1" i="1" dirty="0"/>
              <a:t>Poznámka:</a:t>
            </a:r>
            <a:r>
              <a:rPr lang="cs-CZ" dirty="0"/>
              <a:t> Tento materiál je součástí tematického balíčku Funkce</a:t>
            </a:r>
          </a:p>
          <a:p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vztahy, zapojení audiovizuální techniky do </a:t>
            </a:r>
            <a:r>
              <a:rPr lang="cs-CZ" dirty="0" smtClean="0"/>
              <a:t>výuky</a:t>
            </a:r>
            <a:endParaRPr lang="cs-CZ" dirty="0"/>
          </a:p>
        </p:txBody>
      </p:sp>
      <p:pic>
        <p:nvPicPr>
          <p:cNvPr id="4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35279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71600" y="2204864"/>
            <a:ext cx="730520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Comic Sans MS" pitchFamily="66" charset="0"/>
              </a:rPr>
              <a:t>Kvadratická funkce 2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69873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8943" y="287681"/>
            <a:ext cx="849944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Zatím jsme se podívali na </a:t>
            </a:r>
            <a:r>
              <a:rPr lang="cs-CZ" sz="2800" dirty="0" smtClean="0">
                <a:latin typeface="Comic Sans MS" pitchFamily="66" charset="0"/>
              </a:rPr>
              <a:t>funkci 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x</a:t>
            </a:r>
            <a:r>
              <a:rPr lang="cs-CZ" sz="44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2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+ c</a:t>
            </a:r>
            <a:endParaRPr lang="cs-CZ" sz="4400" dirty="0"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50531" y="271092"/>
            <a:ext cx="3168352" cy="872868"/>
          </a:xfrm>
          <a:prstGeom prst="roundRect">
            <a:avLst/>
          </a:prstGeom>
          <a:solidFill>
            <a:srgbClr val="FFFF00">
              <a:alpha val="9000"/>
            </a:srgbClr>
          </a:solidFill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77923" y="1295862"/>
            <a:ext cx="70567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Připomeňme </a:t>
            </a:r>
            <a:r>
              <a:rPr lang="cs-CZ" sz="2400" dirty="0" smtClean="0">
                <a:latin typeface="Comic Sans MS" pitchFamily="66" charset="0"/>
              </a:rPr>
              <a:t>si z minulé hodiny, </a:t>
            </a:r>
            <a:r>
              <a:rPr lang="cs-CZ" sz="2400" dirty="0">
                <a:latin typeface="Comic Sans MS" pitchFamily="66" charset="0"/>
              </a:rPr>
              <a:t>co se dělo s </a:t>
            </a:r>
            <a:r>
              <a:rPr lang="cs-CZ" sz="2400" dirty="0" smtClean="0">
                <a:latin typeface="Comic Sans MS" pitchFamily="66" charset="0"/>
              </a:rPr>
              <a:t>parabolou a </a:t>
            </a:r>
            <a:r>
              <a:rPr lang="cs-CZ" sz="2400" dirty="0">
                <a:latin typeface="Comic Sans MS" pitchFamily="66" charset="0"/>
              </a:rPr>
              <a:t>jaké jsou souřadnice </a:t>
            </a:r>
            <a:r>
              <a:rPr lang="cs-CZ" sz="2400" dirty="0" smtClean="0">
                <a:latin typeface="Comic Sans MS" pitchFamily="66" charset="0"/>
              </a:rPr>
              <a:t>vrcholu: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7670" y="2157122"/>
            <a:ext cx="41585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- dochází k posunu funkce po ose y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75878" y="2708920"/>
            <a:ext cx="29803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- a vrchol má souřadnice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8100392" y="1700808"/>
            <a:ext cx="36004" cy="3096344"/>
          </a:xfrm>
          <a:prstGeom prst="straightConnector1">
            <a:avLst/>
          </a:prstGeom>
          <a:ln w="190500" cap="rnd">
            <a:solidFill>
              <a:srgbClr val="FF0000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3563888" y="3244334"/>
                <a:ext cx="2808312" cy="707886"/>
              </a:xfrm>
              <a:prstGeom prst="rect">
                <a:avLst/>
              </a:prstGeom>
              <a:solidFill>
                <a:srgbClr val="FFFF00"/>
              </a:solidFill>
              <a:ln w="63500" cap="rnd">
                <a:solidFill>
                  <a:srgbClr val="FF0000"/>
                </a:solidFill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𝐕</m:t>
                      </m:r>
                      <m:r>
                        <a:rPr lang="cs-CZ" sz="40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40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𝟎</m:t>
                          </m:r>
                          <m:r>
                            <a:rPr lang="cs-CZ" sz="4000" b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</m:t>
                          </m:r>
                          <m:r>
                            <a:rPr lang="en-US" sz="4000" b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;</m:t>
                          </m:r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𝐜</m:t>
                          </m:r>
                        </m:e>
                      </m:d>
                    </m:oMath>
                  </m:oMathPara>
                </a14:m>
                <a:endParaRPr lang="cs-CZ" sz="4000" dirty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3888" y="3244334"/>
                <a:ext cx="2808312" cy="70788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63500" cap="rnd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160438" y="4167664"/>
            <a:ext cx="712886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Dnes se podíváme na další skupinu </a:t>
            </a:r>
            <a:r>
              <a:rPr lang="cs-CZ" sz="2800" dirty="0" smtClean="0">
                <a:latin typeface="Comic Sans MS" pitchFamily="66" charset="0"/>
              </a:rPr>
              <a:t>kvadratických funkcí: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5076" y="5381812"/>
            <a:ext cx="25887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y = (x</a:t>
            </a:r>
            <a:r>
              <a:rPr lang="cs-CZ" sz="2800" b="1" baseline="30000" dirty="0" smtClean="0">
                <a:latin typeface="Comic Sans MS" pitchFamily="66" charset="0"/>
              </a:rPr>
              <a:t> </a:t>
            </a:r>
            <a:r>
              <a:rPr lang="cs-CZ" sz="2800" b="1" dirty="0" smtClean="0">
                <a:latin typeface="Comic Sans MS" pitchFamily="66" charset="0"/>
              </a:rPr>
              <a:t> - 1)</a:t>
            </a:r>
            <a:r>
              <a:rPr lang="cs-CZ" sz="2800" b="1" baseline="30000" dirty="0" smtClean="0">
                <a:latin typeface="Comic Sans MS" pitchFamily="66" charset="0"/>
              </a:rPr>
              <a:t>2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24835" y="5412589"/>
            <a:ext cx="32431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y = x</a:t>
            </a:r>
            <a:r>
              <a:rPr lang="cs-CZ" sz="2800" b="1" baseline="30000" dirty="0" smtClean="0">
                <a:latin typeface="Comic Sans MS" pitchFamily="66" charset="0"/>
              </a:rPr>
              <a:t>2 </a:t>
            </a:r>
            <a:r>
              <a:rPr lang="cs-CZ" sz="2800" b="1" dirty="0" smtClean="0">
                <a:latin typeface="Comic Sans MS" pitchFamily="66" charset="0"/>
              </a:rPr>
              <a:t> - 4x + 4 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20072" y="5978160"/>
            <a:ext cx="32944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y = x</a:t>
            </a:r>
            <a:r>
              <a:rPr lang="cs-CZ" sz="2800" b="1" baseline="30000" dirty="0">
                <a:latin typeface="Comic Sans MS" pitchFamily="66" charset="0"/>
              </a:rPr>
              <a:t>2</a:t>
            </a:r>
            <a:r>
              <a:rPr lang="cs-CZ" sz="2800" b="1" dirty="0">
                <a:latin typeface="Comic Sans MS" pitchFamily="66" charset="0"/>
              </a:rPr>
              <a:t> + 6x + 9  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775878" y="5962985"/>
            <a:ext cx="22236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y = (x – 3)</a:t>
            </a:r>
            <a:r>
              <a:rPr lang="cs-CZ" sz="2800" b="1" baseline="30000" dirty="0">
                <a:latin typeface="Comic Sans MS" pitchFamily="66" charset="0"/>
              </a:rPr>
              <a:t>2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8943" y="5195954"/>
            <a:ext cx="8652540" cy="1401397"/>
          </a:xfrm>
          <a:prstGeom prst="rect">
            <a:avLst/>
          </a:prstGeom>
          <a:noFill/>
          <a:ln w="63500">
            <a:solidFill>
              <a:srgbClr val="0B0BB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7422316" y="2677317"/>
            <a:ext cx="540533" cy="923330"/>
          </a:xfrm>
          <a:prstGeom prst="rect">
            <a:avLst/>
          </a:prstGeom>
          <a:effectLst>
            <a:outerShdw blurRad="50800" dist="50800" dir="5400000" algn="ctr" rotWithShape="0">
              <a:schemeClr val="bg2">
                <a:lumMod val="10000"/>
              </a:schemeClr>
            </a:outerShdw>
          </a:effectLst>
        </p:spPr>
        <p:txBody>
          <a:bodyPr wrap="none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9" name="Obdélník 8"/>
          <p:cNvSpPr/>
          <p:nvPr/>
        </p:nvSpPr>
        <p:spPr>
          <a:xfrm>
            <a:off x="7289300" y="1475776"/>
            <a:ext cx="1622183" cy="3546407"/>
          </a:xfrm>
          <a:prstGeom prst="rect">
            <a:avLst/>
          </a:prstGeom>
          <a:solidFill>
            <a:srgbClr val="FFFF00">
              <a:alpha val="5000"/>
            </a:srgbClr>
          </a:solidFill>
          <a:ln w="698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092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5" grpId="0"/>
      <p:bldP spid="16" grpId="0"/>
      <p:bldP spid="17" grpId="0" animBg="1"/>
      <p:bldP spid="2" grpId="0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50626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Comic Sans MS" pitchFamily="66" charset="0"/>
              </a:rPr>
              <a:t>Shrneme tuto skupinu pod obecný zápis</a:t>
            </a:r>
          </a:p>
        </p:txBody>
      </p:sp>
      <p:sp>
        <p:nvSpPr>
          <p:cNvPr id="3" name="Obdélník 2"/>
          <p:cNvSpPr/>
          <p:nvPr/>
        </p:nvSpPr>
        <p:spPr>
          <a:xfrm>
            <a:off x="5542221" y="302273"/>
            <a:ext cx="3168352" cy="584775"/>
          </a:xfrm>
          <a:prstGeom prst="rect">
            <a:avLst/>
          </a:prstGeom>
          <a:solidFill>
            <a:srgbClr val="FFFF00"/>
          </a:solidFill>
          <a:ln w="63500">
            <a:solidFill>
              <a:srgbClr val="0B0BB7"/>
            </a:solidFill>
          </a:ln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y =  (x + c)</a:t>
            </a:r>
            <a:r>
              <a:rPr lang="cs-CZ" sz="3200" b="1" baseline="300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6667" y="1124744"/>
            <a:ext cx="83529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latin typeface="Comic Sans MS" pitchFamily="66" charset="0"/>
              </a:rPr>
              <a:t>Tentokrát k tomu využijeme nejdříve program </a:t>
            </a:r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FUNKCE 2.01</a:t>
            </a:r>
          </a:p>
        </p:txBody>
      </p:sp>
      <p:pic>
        <p:nvPicPr>
          <p:cNvPr id="1026" name="Picture 2" descr="C:\Users\langhammer\Desktop\Funkce_Bmp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50" y="2060848"/>
            <a:ext cx="5453186" cy="3987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091498" y="2267741"/>
            <a:ext cx="20697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y = (x</a:t>
            </a:r>
            <a:r>
              <a:rPr lang="cs-CZ" sz="2400" b="1" baseline="30000" dirty="0" smtClean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 - 1)</a:t>
            </a:r>
            <a:r>
              <a:rPr lang="cs-CZ" sz="2400" b="1" baseline="30000" dirty="0" smtClean="0">
                <a:latin typeface="Comic Sans MS" pitchFamily="66" charset="0"/>
              </a:rPr>
              <a:t>2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05101" y="3068959"/>
            <a:ext cx="28007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y = x</a:t>
            </a:r>
            <a:r>
              <a:rPr lang="cs-CZ" sz="2400" b="1" baseline="30000" dirty="0" smtClean="0">
                <a:latin typeface="Comic Sans MS" pitchFamily="66" charset="0"/>
              </a:rPr>
              <a:t>2 </a:t>
            </a:r>
            <a:r>
              <a:rPr lang="cs-CZ" sz="2400" b="1" dirty="0" smtClean="0">
                <a:latin typeface="Comic Sans MS" pitchFamily="66" charset="0"/>
              </a:rPr>
              <a:t> - 4x + 4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05101" y="3708309"/>
            <a:ext cx="27109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y = x</a:t>
            </a:r>
            <a:r>
              <a:rPr lang="cs-CZ" sz="2400" b="1" baseline="30000" dirty="0" smtClean="0">
                <a:latin typeface="Comic Sans MS" pitchFamily="66" charset="0"/>
              </a:rPr>
              <a:t>2</a:t>
            </a:r>
            <a:r>
              <a:rPr lang="cs-CZ" sz="2400" b="1" dirty="0" smtClean="0">
                <a:latin typeface="Comic Sans MS" pitchFamily="66" charset="0"/>
              </a:rPr>
              <a:t> +6x + 9 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05101" y="4454624"/>
            <a:ext cx="19287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y = (x – 3)</a:t>
            </a:r>
            <a:r>
              <a:rPr lang="cs-CZ" sz="2400" b="1" baseline="30000" dirty="0" smtClean="0">
                <a:latin typeface="Comic Sans MS" pitchFamily="66" charset="0"/>
              </a:rPr>
              <a:t>2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7464" y="6067075"/>
            <a:ext cx="55675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Přiřadíme </a:t>
            </a:r>
            <a:r>
              <a:rPr lang="cs-CZ" sz="2400" b="1" dirty="0">
                <a:latin typeface="Comic Sans MS" pitchFamily="66" charset="0"/>
              </a:rPr>
              <a:t>k daným funkcím předpisy</a:t>
            </a:r>
          </a:p>
        </p:txBody>
      </p:sp>
      <p:cxnSp>
        <p:nvCxnSpPr>
          <p:cNvPr id="15" name="Přímá spojnice se šipkou 14"/>
          <p:cNvCxnSpPr>
            <a:stCxn id="5" idx="1"/>
          </p:cNvCxnSpPr>
          <p:nvPr/>
        </p:nvCxnSpPr>
        <p:spPr>
          <a:xfrm flipH="1">
            <a:off x="4745719" y="2498574"/>
            <a:ext cx="1345779" cy="4547"/>
          </a:xfrm>
          <a:prstGeom prst="straightConnector1">
            <a:avLst/>
          </a:prstGeom>
          <a:ln w="508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5148064" y="3299791"/>
            <a:ext cx="916128" cy="0"/>
          </a:xfrm>
          <a:prstGeom prst="straightConnector1">
            <a:avLst/>
          </a:prstGeom>
          <a:ln w="508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5469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anghammer\Desktop\Funkce_Bmp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086" y="493102"/>
            <a:ext cx="6148387" cy="383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9512" y="493102"/>
            <a:ext cx="244810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0B0BB7"/>
                </a:solidFill>
                <a:latin typeface="Comic Sans MS" pitchFamily="66" charset="0"/>
              </a:rPr>
              <a:t>y = x</a:t>
            </a:r>
            <a:r>
              <a:rPr lang="cs-CZ" sz="2000" b="1" baseline="30000" dirty="0" smtClean="0">
                <a:solidFill>
                  <a:srgbClr val="0B0BB7"/>
                </a:solidFill>
                <a:latin typeface="Comic Sans MS" pitchFamily="66" charset="0"/>
              </a:rPr>
              <a:t>2</a:t>
            </a:r>
            <a:r>
              <a:rPr lang="cs-CZ" sz="2000" b="1" dirty="0" smtClean="0">
                <a:solidFill>
                  <a:srgbClr val="0B0BB7"/>
                </a:solidFill>
                <a:latin typeface="Comic Sans MS" pitchFamily="66" charset="0"/>
              </a:rPr>
              <a:t> + 6x + 9 =</a:t>
            </a:r>
          </a:p>
          <a:p>
            <a:r>
              <a:rPr lang="cs-CZ" sz="2000" b="1" dirty="0">
                <a:solidFill>
                  <a:srgbClr val="0B0BB7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rgbClr val="0B0BB7"/>
                </a:solidFill>
                <a:latin typeface="Comic Sans MS" pitchFamily="66" charset="0"/>
              </a:rPr>
              <a:t>     (x+3)</a:t>
            </a:r>
            <a:r>
              <a:rPr lang="cs-CZ" sz="2000" b="1" baseline="30000" dirty="0" smtClean="0">
                <a:solidFill>
                  <a:srgbClr val="0B0BB7"/>
                </a:solidFill>
                <a:latin typeface="Comic Sans MS" pitchFamily="66" charset="0"/>
              </a:rPr>
              <a:t>2</a:t>
            </a:r>
            <a:r>
              <a:rPr lang="cs-CZ" sz="2000" b="1" dirty="0" smtClean="0">
                <a:solidFill>
                  <a:srgbClr val="0B0BB7"/>
                </a:solidFill>
                <a:latin typeface="Comic Sans MS" pitchFamily="66" charset="0"/>
              </a:rPr>
              <a:t>  </a:t>
            </a:r>
            <a:endParaRPr lang="cs-CZ" sz="2000" b="1" dirty="0">
              <a:solidFill>
                <a:srgbClr val="0B0BB7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5552" y="1772816"/>
            <a:ext cx="164019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y = (x – 3)</a:t>
            </a:r>
            <a:r>
              <a:rPr lang="cs-CZ" sz="2000" b="1" baseline="30000" dirty="0" smtClean="0">
                <a:solidFill>
                  <a:srgbClr val="C00000"/>
                </a:solidFill>
                <a:latin typeface="Comic Sans MS" pitchFamily="66" charset="0"/>
              </a:rPr>
              <a:t>2</a:t>
            </a:r>
            <a:endParaRPr lang="cs-CZ" sz="2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5893" y="4653136"/>
            <a:ext cx="54793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Doplňme z grafů souřadnice vrcholů</a:t>
            </a:r>
          </a:p>
        </p:txBody>
      </p:sp>
      <p:sp>
        <p:nvSpPr>
          <p:cNvPr id="8" name="Obdélník 7"/>
          <p:cNvSpPr/>
          <p:nvPr/>
        </p:nvSpPr>
        <p:spPr>
          <a:xfrm>
            <a:off x="305894" y="5516557"/>
            <a:ext cx="8094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Jak poznáme souřadnice vrcholů přímo z předpisu?</a:t>
            </a:r>
          </a:p>
        </p:txBody>
      </p:sp>
      <p:sp>
        <p:nvSpPr>
          <p:cNvPr id="2" name="Obdélník 1"/>
          <p:cNvSpPr/>
          <p:nvPr/>
        </p:nvSpPr>
        <p:spPr>
          <a:xfrm>
            <a:off x="3203848" y="3959954"/>
            <a:ext cx="17572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rgbClr val="0B0BB7"/>
                </a:solidFill>
                <a:latin typeface="Comic Sans MS" panose="030F0702030302020204" pitchFamily="66" charset="0"/>
              </a:rPr>
              <a:t>V = [-3;0]</a:t>
            </a:r>
            <a:endParaRPr lang="cs-CZ" sz="2400" dirty="0">
              <a:solidFill>
                <a:srgbClr val="0B0BB7"/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013349" y="3901685"/>
            <a:ext cx="2030471" cy="648072"/>
          </a:xfrm>
          <a:prstGeom prst="roundRect">
            <a:avLst/>
          </a:prstGeom>
          <a:solidFill>
            <a:srgbClr val="FFFF00">
              <a:alpha val="2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092280" y="3994888"/>
            <a:ext cx="15856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  <a:latin typeface="Comic Sans MS" panose="030F0702030302020204" pitchFamily="66" charset="0"/>
              </a:rPr>
              <a:t>V = [3;0]</a:t>
            </a:r>
            <a:endParaRPr lang="cs-CZ" sz="2400" dirty="0">
              <a:solidFill>
                <a:srgbClr val="C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26368" y="3901685"/>
            <a:ext cx="2033105" cy="709289"/>
          </a:xfrm>
          <a:prstGeom prst="roundRect">
            <a:avLst/>
          </a:prstGeom>
          <a:solidFill>
            <a:srgbClr val="FFFF00">
              <a:alpha val="21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338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2" grpId="0"/>
      <p:bldP spid="9" grpId="0" animBg="1"/>
      <p:bldP spid="10" grpId="0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54789" y="989092"/>
            <a:ext cx="3168352" cy="646331"/>
          </a:xfrm>
          <a:prstGeom prst="rect">
            <a:avLst/>
          </a:prstGeom>
          <a:solidFill>
            <a:srgbClr val="FFFF00"/>
          </a:solidFill>
          <a:ln w="63500">
            <a:solidFill>
              <a:srgbClr val="0B0BB7"/>
            </a:solidFill>
          </a:ln>
        </p:spPr>
        <p:txBody>
          <a:bodyPr wrap="squar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Comic Sans MS" pitchFamily="66" charset="0"/>
              </a:rPr>
              <a:t>y =  (x + c)</a:t>
            </a:r>
            <a:r>
              <a:rPr lang="cs-CZ" sz="3600" b="1" baseline="300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sz="36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3419871" y="3140968"/>
                <a:ext cx="3663567" cy="830997"/>
              </a:xfrm>
              <a:prstGeom prst="rect">
                <a:avLst/>
              </a:prstGeom>
              <a:solidFill>
                <a:srgbClr val="FFFF00"/>
              </a:solidFill>
              <a:ln w="63500">
                <a:solidFill>
                  <a:srgbClr val="FF0000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800" b="1" i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𝐕</m:t>
                      </m:r>
                      <m:r>
                        <a:rPr lang="cs-CZ" sz="48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48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4800" b="1" i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4800" b="1" i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𝐜</m:t>
                          </m:r>
                          <m:r>
                            <a:rPr lang="en-US" sz="4800" b="1" i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;</m:t>
                          </m:r>
                          <m:r>
                            <a:rPr lang="cs-CZ" sz="4800" b="1" i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4800" dirty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1" y="3140968"/>
                <a:ext cx="3663567" cy="83099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635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>
            <a:off x="1115616" y="5517232"/>
            <a:ext cx="6408712" cy="0"/>
          </a:xfrm>
          <a:prstGeom prst="straightConnector1">
            <a:avLst/>
          </a:prstGeom>
          <a:ln w="317500">
            <a:solidFill>
              <a:srgbClr val="FF0000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692543" y="2060848"/>
            <a:ext cx="460414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- dochází k posunu funkce po ose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x</a:t>
            </a:r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677298" y="2543737"/>
            <a:ext cx="329128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- a vrchol má souřadnice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92544" y="4489880"/>
            <a:ext cx="7128791" cy="2054703"/>
          </a:xfrm>
          <a:prstGeom prst="rect">
            <a:avLst/>
          </a:prstGeom>
          <a:solidFill>
            <a:srgbClr val="FFFF00">
              <a:alpha val="5000"/>
            </a:srgbClr>
          </a:solidFill>
          <a:ln w="698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117068" y="4476769"/>
            <a:ext cx="540533" cy="923330"/>
          </a:xfrm>
          <a:prstGeom prst="rect">
            <a:avLst/>
          </a:prstGeom>
          <a:effectLst>
            <a:outerShdw blurRad="50800" dist="50800" dir="5400000" algn="ctr" rotWithShape="0">
              <a:schemeClr val="bg2">
                <a:lumMod val="25000"/>
              </a:schemeClr>
            </a:outerShdw>
          </a:effectLst>
        </p:spPr>
        <p:txBody>
          <a:bodyPr wrap="none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39552" y="297766"/>
            <a:ext cx="799882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Jestliže máme dánu nebo upravíme funkci do tvaru</a:t>
            </a:r>
          </a:p>
        </p:txBody>
      </p:sp>
    </p:spTree>
    <p:extLst>
      <p:ext uri="{BB962C8B-B14F-4D97-AF65-F5344CB8AC3E}">
        <p14:creationId xmlns:p14="http://schemas.microsoft.com/office/powerpoint/2010/main" val="3673993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14" grpId="0" animBg="1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784887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latin typeface="Comic Sans MS" pitchFamily="66" charset="0"/>
              </a:rPr>
              <a:t>Nyní </a:t>
            </a:r>
            <a:r>
              <a:rPr lang="cs-CZ" sz="2000" b="1" dirty="0" smtClean="0">
                <a:latin typeface="Comic Sans MS" pitchFamily="66" charset="0"/>
              </a:rPr>
              <a:t>přiřadíme </a:t>
            </a:r>
            <a:r>
              <a:rPr lang="cs-CZ" sz="2000" b="1" dirty="0">
                <a:latin typeface="Comic Sans MS" pitchFamily="66" charset="0"/>
              </a:rPr>
              <a:t>daným funkcím </a:t>
            </a:r>
            <a:r>
              <a:rPr lang="cs-CZ" sz="2000" b="1" u="sng" dirty="0">
                <a:solidFill>
                  <a:srgbClr val="FF0000"/>
                </a:solidFill>
                <a:latin typeface="Comic Sans MS" pitchFamily="66" charset="0"/>
              </a:rPr>
              <a:t>definiční obory D(f) </a:t>
            </a:r>
            <a:r>
              <a:rPr lang="cs-CZ" sz="2000" b="1" dirty="0">
                <a:latin typeface="Comic Sans MS" pitchFamily="66" charset="0"/>
              </a:rPr>
              <a:t>a</a:t>
            </a:r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b="1" u="sng" dirty="0">
                <a:solidFill>
                  <a:srgbClr val="006600"/>
                </a:solidFill>
                <a:latin typeface="Comic Sans MS" pitchFamily="66" charset="0"/>
              </a:rPr>
              <a:t>obory hodnot H(f)</a:t>
            </a:r>
          </a:p>
        </p:txBody>
      </p:sp>
      <p:pic>
        <p:nvPicPr>
          <p:cNvPr id="3" name="Picture 2" descr="C:\Users\langhammer\Desktop\Funkce_Bmp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7008" y="1316182"/>
            <a:ext cx="4284476" cy="486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langhammer\Desktop\Funkce_Bmp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340768"/>
            <a:ext cx="4713265" cy="486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2024502" y="1280077"/>
                <a:ext cx="4374916" cy="83099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800" b="1" dirty="0" smtClean="0">
                    <a:solidFill>
                      <a:srgbClr val="006600"/>
                    </a:solidFill>
                    <a:latin typeface="Comic Sans MS" pitchFamily="66" charset="0"/>
                  </a:rPr>
                  <a:t>H(f) =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"/>
                        <m:ctrlPr>
                          <a:rPr lang="cs-CZ" sz="4800" b="1" i="1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4800" b="1" i="1">
                            <a:solidFill>
                              <a:srgbClr val="006600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en-US" sz="4800" b="1" i="1">
                            <a:solidFill>
                              <a:srgbClr val="006600"/>
                            </a:solidFill>
                            <a:latin typeface="Cambria Math"/>
                          </a:rPr>
                          <m:t> ; ∞ </m:t>
                        </m:r>
                        <m:r>
                          <a:rPr lang="cs-CZ" sz="4800" b="1" i="1">
                            <a:solidFill>
                              <a:srgbClr val="006600"/>
                            </a:solidFill>
                            <a:latin typeface="Cambria Math"/>
                          </a:rPr>
                          <m:t>)</m:t>
                        </m:r>
                      </m:e>
                    </m:d>
                  </m:oMath>
                </a14:m>
                <a:endParaRPr lang="cs-CZ" sz="4800" b="1" dirty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4502" y="1280077"/>
                <a:ext cx="4374916" cy="830997"/>
              </a:xfrm>
              <a:prstGeom prst="rect">
                <a:avLst/>
              </a:prstGeom>
              <a:blipFill rotWithShape="1">
                <a:blip r:embed="rId4"/>
                <a:stretch>
                  <a:fillRect l="-6267" t="-16912" b="-38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2495236" y="5589240"/>
            <a:ext cx="301076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Comic Sans MS" pitchFamily="66" charset="0"/>
              </a:rPr>
              <a:t>D(f) = R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5229200"/>
            <a:ext cx="4990473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153527" y="5229200"/>
            <a:ext cx="4990473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791734" y="1316182"/>
            <a:ext cx="0" cy="3913018"/>
          </a:xfrm>
          <a:prstGeom prst="line">
            <a:avLst/>
          </a:prstGeom>
          <a:ln w="635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568592" y="1340768"/>
            <a:ext cx="0" cy="3913018"/>
          </a:xfrm>
          <a:prstGeom prst="line">
            <a:avLst/>
          </a:prstGeom>
          <a:ln w="635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833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692696"/>
            <a:ext cx="69847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Použité materiály:  program FUNKCE 2.01</a:t>
            </a:r>
          </a:p>
        </p:txBody>
      </p:sp>
    </p:spTree>
    <p:extLst>
      <p:ext uri="{BB962C8B-B14F-4D97-AF65-F5344CB8AC3E}">
        <p14:creationId xmlns:p14="http://schemas.microsoft.com/office/powerpoint/2010/main" val="3598318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229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Langhammer</dc:creator>
  <cp:lastModifiedBy>Jiří Langhammer</cp:lastModifiedBy>
  <cp:revision>30</cp:revision>
  <dcterms:created xsi:type="dcterms:W3CDTF">2012-12-21T06:28:40Z</dcterms:created>
  <dcterms:modified xsi:type="dcterms:W3CDTF">2014-01-27T05:57:47Z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