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0000"/>
    <a:srgbClr val="1777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573279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864624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182790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44884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152598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10586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006071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093336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545106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94162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93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458F5-15EF-410A-A75E-E00ACAF2AF15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9EC56-AF81-49A2-A0B2-FEBD68951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681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9053" y="1916832"/>
            <a:ext cx="799288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</a:t>
            </a:r>
            <a:r>
              <a:rPr lang="cs-CZ" b="1" i="1"/>
              <a:t>: </a:t>
            </a:r>
            <a:r>
              <a:rPr lang="cs-CZ" b="1" i="1" smtClean="0"/>
              <a:t>17.3.2013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VY_32_INOVACE_009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Kvadratická funkce 3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25 </a:t>
            </a:r>
            <a:r>
              <a:rPr lang="cs-CZ" dirty="0"/>
              <a:t>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najít a zapsat obory kvadratické funkce , vypočítat průsečíky s osami 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</a:t>
            </a:r>
            <a:r>
              <a:rPr lang="cs-CZ" dirty="0" smtClean="0"/>
              <a:t>výuky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32" y="659532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337814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2783471"/>
            <a:ext cx="73052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Kvadratická funkce 3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3883258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68932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Dnes spojíme dohromady oba poznatky</a:t>
            </a:r>
          </a:p>
        </p:txBody>
      </p:sp>
      <p:sp>
        <p:nvSpPr>
          <p:cNvPr id="3" name="Obdélník 2"/>
          <p:cNvSpPr/>
          <p:nvPr/>
        </p:nvSpPr>
        <p:spPr>
          <a:xfrm>
            <a:off x="691177" y="1116626"/>
            <a:ext cx="7992888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Zakreslete </a:t>
            </a:r>
            <a:r>
              <a:rPr lang="cs-CZ" sz="2400" b="1" dirty="0">
                <a:latin typeface="Comic Sans MS" pitchFamily="66" charset="0"/>
              </a:rPr>
              <a:t>funkci</a:t>
            </a:r>
            <a:r>
              <a:rPr lang="cs-CZ" sz="2800" b="1" dirty="0">
                <a:latin typeface="Comic Sans MS" pitchFamily="66" charset="0"/>
              </a:rPr>
              <a:t> 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y = (x + 2)</a:t>
            </a:r>
            <a:r>
              <a:rPr lang="cs-CZ" sz="2800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– 4</a:t>
            </a:r>
            <a:r>
              <a:rPr lang="cs-CZ" sz="2800" b="1" dirty="0" smtClean="0">
                <a:latin typeface="Comic Sans MS" pitchFamily="66" charset="0"/>
              </a:rPr>
              <a:t>, </a:t>
            </a:r>
            <a:r>
              <a:rPr lang="cs-CZ" sz="2400" b="1" dirty="0" smtClean="0">
                <a:latin typeface="Comic Sans MS" pitchFamily="66" charset="0"/>
              </a:rPr>
              <a:t>určete </a:t>
            </a:r>
          </a:p>
          <a:p>
            <a:r>
              <a:rPr lang="cs-CZ" sz="2400" b="1" dirty="0" smtClean="0">
                <a:latin typeface="Comic Sans MS" pitchFamily="66" charset="0"/>
              </a:rPr>
              <a:t>D(f) a H(f) a vypočítejte průsečíky s osami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2237" y="2956561"/>
            <a:ext cx="28953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1) y = (x + 2)</a:t>
            </a:r>
            <a:r>
              <a:rPr lang="cs-CZ" sz="2800" b="1" baseline="30000" dirty="0" smtClean="0">
                <a:latin typeface="Comic Sans MS" pitchFamily="66" charset="0"/>
              </a:rPr>
              <a:t>2 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573791" y="4535542"/>
            <a:ext cx="25282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2) y </a:t>
            </a:r>
            <a:r>
              <a:rPr lang="cs-CZ" sz="2800" b="1" dirty="0">
                <a:latin typeface="Comic Sans MS" pitchFamily="66" charset="0"/>
              </a:rPr>
              <a:t>= x</a:t>
            </a:r>
            <a:r>
              <a:rPr lang="cs-CZ" sz="2800" b="1" baseline="30000" dirty="0">
                <a:latin typeface="Comic Sans MS" pitchFamily="66" charset="0"/>
              </a:rPr>
              <a:t>2</a:t>
            </a:r>
            <a:r>
              <a:rPr lang="cs-CZ" sz="2800" b="1" dirty="0">
                <a:latin typeface="Comic Sans MS" pitchFamily="66" charset="0"/>
              </a:rPr>
              <a:t> - 4</a:t>
            </a:r>
          </a:p>
        </p:txBody>
      </p:sp>
      <p:pic>
        <p:nvPicPr>
          <p:cNvPr id="1026" name="Picture 2" descr="C:\Users\Jiří Langhammer\Desktop\Funkce_Bmp1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110" y="2047251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ří Langhammer\Desktop\Funkce_Bmp2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230" y="2047251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iří Langhammer\Desktop\Funkce_Bmp3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189" y="2047251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iří Langhammer\Desktop\Funkce_Bmp4.bmp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189" y="2047251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656363" y="1156689"/>
            <a:ext cx="7121183" cy="812426"/>
          </a:xfrm>
          <a:prstGeom prst="roundRect">
            <a:avLst/>
          </a:prstGeom>
          <a:solidFill>
            <a:srgbClr val="FFFF00">
              <a:alpha val="12000"/>
            </a:srgbClr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6636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896202" y="6214399"/>
                <a:ext cx="6728445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>
                    <a:latin typeface="Comic Sans MS" pitchFamily="66" charset="0"/>
                  </a:rPr>
                  <a:t>Vrchol  V má souřadnice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rgbClr val="FF0000"/>
                        </a:solidFill>
                        <a:latin typeface="Cambria Math"/>
                      </a:rPr>
                      <m:t>𝐕</m:t>
                    </m:r>
                    <m:r>
                      <a:rPr lang="cs-CZ" sz="3200" b="1" i="0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d>
                      <m:dPr>
                        <m:begChr m:val="["/>
                        <m:endChr m:val="]"/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 ; −</m:t>
                        </m:r>
                        <m:r>
                          <a:rPr lang="en-US" sz="32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e>
                    </m:d>
                  </m:oMath>
                </a14:m>
                <a:endParaRPr lang="cs-CZ" sz="3200" b="1" dirty="0">
                  <a:solidFill>
                    <a:srgbClr val="FF0000"/>
                  </a:solidFill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6202" y="6214399"/>
                <a:ext cx="6728445" cy="58477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359" b="-1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Jiří Langhammer\Desktop\Funkce_Bmp5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547" y="557872"/>
            <a:ext cx="5549602" cy="554960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Obdélník 2"/>
          <p:cNvSpPr/>
          <p:nvPr/>
        </p:nvSpPr>
        <p:spPr>
          <a:xfrm>
            <a:off x="1471120" y="116632"/>
            <a:ext cx="54104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Nyní složíme tyto funkce dohromady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31840" y="5517232"/>
            <a:ext cx="1728192" cy="792088"/>
          </a:xfrm>
          <a:prstGeom prst="straightConnector1">
            <a:avLst/>
          </a:prstGeom>
          <a:ln w="92075" cap="rnd">
            <a:solidFill>
              <a:srgbClr val="EA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012160" y="1556792"/>
            <a:ext cx="29225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y = (x + 2)</a:t>
            </a:r>
            <a:r>
              <a:rPr lang="cs-CZ" sz="2800" b="1" baseline="30000" dirty="0" smtClean="0">
                <a:solidFill>
                  <a:srgbClr val="00B050"/>
                </a:solidFill>
                <a:latin typeface="Comic Sans MS" pitchFamily="66" charset="0"/>
              </a:rPr>
              <a:t>2 </a:t>
            </a:r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– 4</a:t>
            </a:r>
            <a:endParaRPr lang="cs-CZ" sz="28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131840" y="3260250"/>
            <a:ext cx="0" cy="2184559"/>
          </a:xfrm>
          <a:prstGeom prst="line">
            <a:avLst/>
          </a:prstGeom>
          <a:ln w="127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131841" y="5444809"/>
            <a:ext cx="1044507" cy="0"/>
          </a:xfrm>
          <a:prstGeom prst="line">
            <a:avLst/>
          </a:prstGeom>
          <a:ln w="127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5868144" y="6214399"/>
            <a:ext cx="576064" cy="584775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>
            <a:stCxn id="14" idx="7"/>
          </p:cNvCxnSpPr>
          <p:nvPr/>
        </p:nvCxnSpPr>
        <p:spPr>
          <a:xfrm flipV="1">
            <a:off x="6359845" y="2172926"/>
            <a:ext cx="1361783" cy="4127111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6652265" y="6154130"/>
            <a:ext cx="686735" cy="6917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>
            <a:stCxn id="18" idx="0"/>
          </p:cNvCxnSpPr>
          <p:nvPr/>
        </p:nvCxnSpPr>
        <p:spPr>
          <a:xfrm flipV="1">
            <a:off x="6995633" y="2172926"/>
            <a:ext cx="1464799" cy="3981204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66494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0" grpId="0"/>
      <p:bldP spid="14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ří Langhammer\Desktop\Funkce_Bmp6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46" y="980728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188639"/>
            <a:ext cx="83062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Teď určíme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D(f)</a:t>
            </a:r>
            <a:r>
              <a:rPr lang="cs-CZ" sz="2400" dirty="0">
                <a:latin typeface="Comic Sans MS" pitchFamily="66" charset="0"/>
              </a:rPr>
              <a:t> a </a:t>
            </a:r>
            <a:r>
              <a:rPr lang="cs-CZ" sz="2400" b="1" dirty="0">
                <a:solidFill>
                  <a:srgbClr val="00B050"/>
                </a:solidFill>
                <a:latin typeface="Comic Sans MS" pitchFamily="66" charset="0"/>
              </a:rPr>
              <a:t>H(f)</a:t>
            </a:r>
            <a:r>
              <a:rPr lang="cs-CZ" sz="2400" dirty="0">
                <a:latin typeface="Comic Sans MS" pitchFamily="66" charset="0"/>
              </a:rPr>
              <a:t> a vypočítáme průsečíky s osami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68231" y="994921"/>
            <a:ext cx="307488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Že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D(f) = R </a:t>
            </a:r>
            <a:r>
              <a:rPr lang="cs-CZ" sz="2000" dirty="0">
                <a:latin typeface="Comic Sans MS" pitchFamily="66" charset="0"/>
              </a:rPr>
              <a:t>nás asi 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nepřekvapí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67106" y="2147829"/>
            <a:ext cx="15504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A jak </a:t>
            </a:r>
            <a:r>
              <a:rPr lang="cs-CZ" sz="2000" b="1" dirty="0">
                <a:solidFill>
                  <a:srgbClr val="00B050"/>
                </a:solidFill>
                <a:latin typeface="Comic Sans MS" pitchFamily="66" charset="0"/>
              </a:rPr>
              <a:t>H(f)</a:t>
            </a:r>
            <a:r>
              <a:rPr lang="cs-CZ" sz="2000" dirty="0">
                <a:latin typeface="Comic Sans MS" pitchFamily="66" charset="0"/>
              </a:rPr>
              <a:t>?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133428" y="1205545"/>
            <a:ext cx="0" cy="4023653"/>
          </a:xfrm>
          <a:prstGeom prst="straightConnector1">
            <a:avLst/>
          </a:prstGeom>
          <a:ln w="508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755802" y="3260801"/>
                <a:ext cx="289348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B050"/>
                    </a:solidFill>
                    <a:latin typeface="Comic Sans MS" pitchFamily="66" charset="0"/>
                  </a:rPr>
                  <a:t>H(f) =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"/>
                        <m:ctrlPr>
                          <a:rPr lang="cs-CZ" sz="28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en-US" sz="28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 ; </m:t>
                        </m:r>
                        <m:r>
                          <a:rPr lang="en-US" sz="2800" b="1" i="0" smtClean="0">
                            <a:solidFill>
                              <a:srgbClr val="00B050"/>
                            </a:solidFill>
                            <a:latin typeface="Cambria Math"/>
                            <a:ea typeface="Cambria Math"/>
                          </a:rPr>
                          <m:t>∞ </m:t>
                        </m:r>
                        <m:r>
                          <a:rPr lang="cs-CZ" sz="2800" b="1" i="0" smtClean="0">
                            <a:solidFill>
                              <a:srgbClr val="00B050"/>
                            </a:solidFill>
                            <a:latin typeface="Cambria Math"/>
                            <a:ea typeface="Cambria Math"/>
                          </a:rPr>
                          <m:t>)</m:t>
                        </m:r>
                      </m:e>
                    </m:d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802" y="3260801"/>
                <a:ext cx="2893484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21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730246" y="5760027"/>
            <a:ext cx="81875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Průsečíky s osami </a:t>
            </a:r>
            <a:r>
              <a:rPr lang="cs-CZ" sz="2800" u="sng" dirty="0" smtClean="0">
                <a:latin typeface="Comic Sans MS" pitchFamily="66" charset="0"/>
              </a:rPr>
              <a:t>vidíme</a:t>
            </a:r>
            <a:r>
              <a:rPr lang="cs-CZ" sz="2800" dirty="0" smtClean="0">
                <a:latin typeface="Comic Sans MS" pitchFamily="66" charset="0"/>
              </a:rPr>
              <a:t> a </a:t>
            </a:r>
            <a:r>
              <a:rPr lang="cs-CZ" sz="2800" dirty="0">
                <a:latin typeface="Comic Sans MS" pitchFamily="66" charset="0"/>
              </a:rPr>
              <a:t>teď je </a:t>
            </a:r>
            <a:r>
              <a:rPr lang="cs-CZ" sz="2800" u="sng" dirty="0">
                <a:latin typeface="Comic Sans MS" pitchFamily="66" charset="0"/>
              </a:rPr>
              <a:t>spočítáme</a:t>
            </a:r>
          </a:p>
        </p:txBody>
      </p:sp>
    </p:spTree>
    <p:extLst>
      <p:ext uri="{BB962C8B-B14F-4D97-AF65-F5344CB8AC3E}">
        <p14:creationId xmlns:p14="http://schemas.microsoft.com/office/powerpoint/2010/main" val="53648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ří Langhammer\Desktop\Funkce_Bmp6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37967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20802" y="129639"/>
            <a:ext cx="60125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omic Sans MS" pitchFamily="66" charset="0"/>
              </a:rPr>
              <a:t>Začneme s průsečíkem s osou </a:t>
            </a:r>
            <a:r>
              <a:rPr lang="cs-CZ" u="sng" dirty="0">
                <a:latin typeface="Comic Sans MS" pitchFamily="66" charset="0"/>
              </a:rPr>
              <a:t>y</a:t>
            </a:r>
            <a:r>
              <a:rPr lang="cs-CZ" dirty="0">
                <a:latin typeface="Comic Sans MS" pitchFamily="66" charset="0"/>
              </a:rPr>
              <a:t> a označíme jej 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2400" b="1" baseline="-25000" dirty="0" err="1" smtClean="0">
                <a:solidFill>
                  <a:srgbClr val="FF0000"/>
                </a:solidFill>
                <a:latin typeface="Comic Sans MS" pitchFamily="66" charset="0"/>
              </a:rPr>
              <a:t>y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0158" y="129639"/>
            <a:ext cx="25266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y = (x + 2)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– 4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02052" y="908720"/>
            <a:ext cx="38636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>
                <a:latin typeface="Comic Sans MS" pitchFamily="66" charset="0"/>
              </a:rPr>
              <a:t>Každý</a:t>
            </a:r>
            <a:r>
              <a:rPr lang="cs-CZ" sz="2000" dirty="0">
                <a:latin typeface="Comic Sans MS" pitchFamily="66" charset="0"/>
              </a:rPr>
              <a:t> bod ležící na ose </a:t>
            </a:r>
            <a:r>
              <a:rPr lang="cs-CZ" sz="2000" u="sng" dirty="0">
                <a:latin typeface="Comic Sans MS" pitchFamily="66" charset="0"/>
              </a:rPr>
              <a:t>y</a:t>
            </a:r>
            <a:r>
              <a:rPr lang="cs-CZ" sz="2000" dirty="0">
                <a:latin typeface="Comic Sans MS" pitchFamily="66" charset="0"/>
              </a:rPr>
              <a:t> má první souřadnici rovnu nule!!!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62344" y="1988840"/>
            <a:ext cx="40959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Tedy do předpisu dosadíme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x=0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33440" y="2766110"/>
            <a:ext cx="3353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y =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(0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+ 2)</a:t>
            </a:r>
            <a:r>
              <a:rPr lang="cs-CZ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–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4 = 4 – 4 = 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89966" y="3613666"/>
            <a:ext cx="34002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A z toho získáme průsečík 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s</a:t>
            </a:r>
            <a:r>
              <a:rPr lang="cs-CZ" sz="2000" dirty="0">
                <a:latin typeface="Comic Sans MS" pitchFamily="66" charset="0"/>
              </a:rPr>
              <a:t> osou </a:t>
            </a:r>
            <a:r>
              <a:rPr lang="cs-CZ" sz="2000" u="sng" dirty="0">
                <a:latin typeface="Comic Sans MS" pitchFamily="66" charset="0"/>
              </a:rPr>
              <a:t>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535096" y="4869160"/>
                <a:ext cx="2730619" cy="6971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𝐲</m:t>
                          </m:r>
                        </m:sub>
                      </m:sSub>
                      <m:r>
                        <a:rPr lang="cs-CZ" sz="3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3600" b="1" dirty="0">
                  <a:solidFill>
                    <a:srgbClr val="FF0000"/>
                  </a:solidFill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096" y="4869160"/>
                <a:ext cx="2730619" cy="69711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5535096" y="4725144"/>
            <a:ext cx="2730619" cy="936104"/>
          </a:xfrm>
          <a:prstGeom prst="roundRect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2920802" y="3135442"/>
            <a:ext cx="2614294" cy="1589702"/>
          </a:xfrm>
          <a:prstGeom prst="straightConnector1">
            <a:avLst/>
          </a:prstGeom>
          <a:ln w="38100">
            <a:solidFill>
              <a:srgbClr val="EA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5270360" y="824518"/>
            <a:ext cx="3585191" cy="792088"/>
          </a:xfrm>
          <a:prstGeom prst="roundRect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5877272"/>
            <a:ext cx="60564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Teď se podíváme na průsečíky s osou x</a:t>
            </a:r>
          </a:p>
        </p:txBody>
      </p:sp>
    </p:spTree>
    <p:extLst>
      <p:ext uri="{BB962C8B-B14F-4D97-AF65-F5344CB8AC3E}">
        <p14:creationId xmlns:p14="http://schemas.microsoft.com/office/powerpoint/2010/main" val="34514338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3" grpId="0" animBg="1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76672"/>
            <a:ext cx="56284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Všimněme si, že 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průsečíky s osou x </a:t>
            </a:r>
            <a:r>
              <a:rPr lang="cs-CZ" sz="2000" dirty="0">
                <a:latin typeface="Comic Sans MS" pitchFamily="66" charset="0"/>
              </a:rPr>
              <a:t>jsou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dva</a:t>
            </a:r>
            <a:r>
              <a:rPr lang="cs-CZ" sz="2000" dirty="0" smtClean="0">
                <a:latin typeface="Comic Sans MS" pitchFamily="66" charset="0"/>
              </a:rPr>
              <a:t> !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4" name="Picture 2" descr="C:\Users\Jiří Langhammer\Desktop\Funkce_Bmp6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1630" y="1124133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Comic Sans MS" pitchFamily="66" charset="0"/>
              </a:rPr>
              <a:t>Každý</a:t>
            </a:r>
            <a:r>
              <a:rPr lang="cs-CZ" dirty="0">
                <a:latin typeface="Comic Sans MS" pitchFamily="66" charset="0"/>
              </a:rPr>
              <a:t> bod ležící na ose </a:t>
            </a:r>
            <a:r>
              <a:rPr lang="cs-CZ" u="sng" dirty="0" smtClean="0">
                <a:latin typeface="Comic Sans MS" pitchFamily="66" charset="0"/>
              </a:rPr>
              <a:t>x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má </a:t>
            </a:r>
            <a:r>
              <a:rPr lang="cs-CZ" dirty="0" smtClean="0">
                <a:latin typeface="Comic Sans MS" pitchFamily="66" charset="0"/>
              </a:rPr>
              <a:t>druhou </a:t>
            </a:r>
            <a:r>
              <a:rPr lang="cs-CZ" dirty="0">
                <a:latin typeface="Comic Sans MS" pitchFamily="66" charset="0"/>
              </a:rPr>
              <a:t>souřadnici rovnu nule!!!</a:t>
            </a:r>
          </a:p>
        </p:txBody>
      </p:sp>
      <p:sp>
        <p:nvSpPr>
          <p:cNvPr id="6" name="Obdélník 5"/>
          <p:cNvSpPr/>
          <p:nvPr/>
        </p:nvSpPr>
        <p:spPr>
          <a:xfrm>
            <a:off x="498523" y="1772816"/>
            <a:ext cx="3589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Tedy do předpisu dosadíme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y=0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8531" y="2480119"/>
            <a:ext cx="46842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A dostaneme </a:t>
            </a:r>
            <a:r>
              <a:rPr lang="cs-CZ" sz="2400" u="sng" dirty="0">
                <a:solidFill>
                  <a:srgbClr val="FF0000"/>
                </a:solidFill>
                <a:latin typeface="Comic Sans MS" pitchFamily="66" charset="0"/>
              </a:rPr>
              <a:t>kvadratickou rovnici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52120" y="2142148"/>
            <a:ext cx="25266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y = (x + 2)</a:t>
            </a:r>
            <a:r>
              <a:rPr lang="cs-CZ" sz="2400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– 4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115616" y="3244334"/>
            <a:ext cx="19575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0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= (x + 2)</a:t>
            </a:r>
            <a:r>
              <a:rPr lang="cs-CZ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– 4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54067" y="3199003"/>
            <a:ext cx="20906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kterou vyřešíme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33809" y="3933056"/>
            <a:ext cx="23198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0 = x</a:t>
            </a:r>
            <a:r>
              <a:rPr lang="cs-CZ" sz="2000" baseline="30000" dirty="0">
                <a:latin typeface="Comic Sans MS" pitchFamily="66" charset="0"/>
              </a:rPr>
              <a:t>2</a:t>
            </a:r>
            <a:r>
              <a:rPr lang="cs-CZ" sz="2000" dirty="0">
                <a:latin typeface="Comic Sans MS" pitchFamily="66" charset="0"/>
              </a:rPr>
              <a:t> + 4x + 4 - 4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33809" y="4581128"/>
            <a:ext cx="15440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0 = x</a:t>
            </a:r>
            <a:r>
              <a:rPr lang="cs-CZ" sz="2000" baseline="30000" dirty="0">
                <a:latin typeface="Comic Sans MS" pitchFamily="66" charset="0"/>
              </a:rPr>
              <a:t>2</a:t>
            </a:r>
            <a:r>
              <a:rPr lang="cs-CZ" sz="2000" dirty="0">
                <a:latin typeface="Comic Sans MS" pitchFamily="66" charset="0"/>
              </a:rPr>
              <a:t> + 4x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15616" y="5326436"/>
            <a:ext cx="19239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0 = x . ( x + 4)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41439" y="6029703"/>
            <a:ext cx="30716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Tedy 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x</a:t>
            </a:r>
            <a:r>
              <a:rPr lang="cs-CZ" sz="2000" b="1" baseline="-250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= 0</a:t>
            </a:r>
            <a:r>
              <a:rPr lang="cs-CZ" sz="2000" dirty="0">
                <a:latin typeface="Comic Sans MS" pitchFamily="66" charset="0"/>
              </a:rPr>
              <a:t> a  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x</a:t>
            </a:r>
            <a:r>
              <a:rPr lang="cs-CZ" sz="2000" b="1" baseline="-25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= -4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971118" y="3413611"/>
                <a:ext cx="230261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6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36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𝐱</m:t>
                        </m:r>
                        <m:r>
                          <a:rPr lang="cs-CZ" sz="36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 </m:t>
                        </m:r>
                      </m:sub>
                    </m:sSub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6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en-US" sz="36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en-US" sz="36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;</m:t>
                        </m:r>
                        <m:r>
                          <a:rPr lang="en-US" sz="36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1118" y="3413611"/>
                <a:ext cx="2302618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944541" y="4378362"/>
                <a:ext cx="282102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Sup>
                      <m:sSubSup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SupPr>
                      <m:e>
                        <m:r>
                          <a:rPr lang="en-US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sub>
                      <m:sup/>
                    </m:sSubSup>
                  </m:oMath>
                </a14:m>
                <a:r>
                  <a:rPr lang="cs-CZ" sz="3600" b="1" i="1" dirty="0" smtClean="0">
                    <a:solidFill>
                      <a:srgbClr val="FF0000"/>
                    </a:solidFill>
                    <a:latin typeface="Comic Sans MS" pitchFamily="66" charset="0"/>
                  </a:rPr>
                  <a:t> </a:t>
                </a:r>
                <a:r>
                  <a:rPr lang="cs-CZ" sz="3600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en-US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;</m:t>
                        </m:r>
                        <m:r>
                          <a:rPr lang="en-US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4541" y="4378362"/>
                <a:ext cx="2821029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5652120" y="3244334"/>
            <a:ext cx="3240360" cy="2282157"/>
          </a:xfrm>
          <a:prstGeom prst="roundRect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 descr="C:\Users\Jiří Langhammer\Desktop\Funkce_Bmp6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71" y="1124744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75881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  <p:bldP spid="12" grpId="0"/>
      <p:bldP spid="14" grpId="0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35292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err="1" smtClean="0">
                <a:solidFill>
                  <a:srgbClr val="FF0000"/>
                </a:solidFill>
                <a:latin typeface="Comic Sans MS" pitchFamily="66" charset="0"/>
              </a:rPr>
              <a:t>Dcv</a:t>
            </a:r>
            <a:r>
              <a:rPr lang="cs-CZ" sz="2800" b="1" dirty="0" smtClean="0">
                <a:latin typeface="Comic Sans MS" pitchFamily="66" charset="0"/>
              </a:rPr>
              <a:t>: Zapište souřadnice vrcholu, vypočítejte průsečíky s osami, zapište D(f), H(f) a zakreslete </a:t>
            </a:r>
            <a:r>
              <a:rPr lang="cs-CZ" sz="2800" b="1" dirty="0" err="1" smtClean="0">
                <a:latin typeface="Comic Sans MS" pitchFamily="66" charset="0"/>
              </a:rPr>
              <a:t>funkce.Vše</a:t>
            </a:r>
            <a:r>
              <a:rPr lang="cs-CZ" sz="2800" b="1" dirty="0" smtClean="0">
                <a:latin typeface="Comic Sans MS" pitchFamily="66" charset="0"/>
              </a:rPr>
              <a:t> ověřte programem FUNKCE 2.01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1" y="2726271"/>
            <a:ext cx="2592288" cy="702729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2708920"/>
            <a:ext cx="2960329" cy="720080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4258802"/>
            <a:ext cx="3581383" cy="644649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1" y="4231167"/>
            <a:ext cx="3888433" cy="699918"/>
          </a:xfrm>
          <a:prstGeom prst="rect">
            <a:avLst/>
          </a:prstGeom>
          <a:solidFill>
            <a:srgbClr val="FFC000"/>
          </a:solidFill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36712"/>
            <a:ext cx="6548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3164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289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32</cp:revision>
  <dcterms:created xsi:type="dcterms:W3CDTF">2012-12-29T19:39:18Z</dcterms:created>
  <dcterms:modified xsi:type="dcterms:W3CDTF">2014-01-27T05:58:24Z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