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8" r:id="rId3"/>
    <p:sldId id="257" r:id="rId4"/>
    <p:sldId id="259" r:id="rId5"/>
    <p:sldId id="260" r:id="rId6"/>
    <p:sldId id="261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165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982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017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647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857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210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519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803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27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78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089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4D77A9-943D-4DCA-A519-6FC195AA271B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04C718-A9EC-4E0F-A60E-CDCB83F00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542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9053" y="1916832"/>
            <a:ext cx="799288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</a:t>
            </a:r>
            <a:r>
              <a:rPr lang="cs-CZ" b="1" i="1" dirty="0" smtClean="0"/>
              <a:t>22.3.2013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 smtClean="0"/>
              <a:t>VY_32_INOVACE_010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 smtClean="0"/>
              <a:t>Kvadratická funkce 4</a:t>
            </a:r>
            <a:endParaRPr lang="cs-CZ" dirty="0"/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/>
              <a:t>:</a:t>
            </a:r>
            <a:r>
              <a:rPr lang="cs-CZ"/>
              <a:t> </a:t>
            </a:r>
            <a:r>
              <a:rPr lang="cs-CZ" smtClean="0"/>
              <a:t>20 </a:t>
            </a:r>
            <a:r>
              <a:rPr lang="cs-CZ" dirty="0"/>
              <a:t>minut</a:t>
            </a:r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pochopit vliv násobku kvadratického členu, spojit předcházející 	poznatky o kvadratické funkci </a:t>
            </a:r>
            <a:endParaRPr lang="cs-CZ" dirty="0"/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potřeby, PC</a:t>
            </a:r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Funkce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</a:t>
            </a:r>
            <a:r>
              <a:rPr lang="cs-CZ" dirty="0" smtClean="0"/>
              <a:t>výuky</a:t>
            </a:r>
            <a:endParaRPr lang="cs-CZ" dirty="0"/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81619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96724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5426" y="2564904"/>
            <a:ext cx="730520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Comic Sans MS" pitchFamily="66" charset="0"/>
              </a:rPr>
              <a:t>Kvadratická funkce 4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574160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23619"/>
            <a:ext cx="7090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Tentokrát porovnáme následující funkce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1" y="1508127"/>
            <a:ext cx="126348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Comic Sans MS" pitchFamily="66" charset="0"/>
              </a:rPr>
              <a:t>y = x</a:t>
            </a:r>
            <a:r>
              <a:rPr lang="cs-CZ" sz="3200" baseline="30000" dirty="0">
                <a:solidFill>
                  <a:srgbClr val="00B05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pic>
        <p:nvPicPr>
          <p:cNvPr id="1026" name="Picture 2" descr="C:\Users\Jiří Langhammer\Desktop\Funkce_Bmp_1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171" y="1773814"/>
            <a:ext cx="5693633" cy="5693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2492896"/>
            <a:ext cx="13468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33CC"/>
                </a:solidFill>
                <a:latin typeface="Comic Sans MS" pitchFamily="66" charset="0"/>
              </a:rPr>
              <a:t>y = 2x</a:t>
            </a:r>
            <a:r>
              <a:rPr lang="cs-CZ" sz="2800" baseline="30000" dirty="0">
                <a:solidFill>
                  <a:srgbClr val="0033CC"/>
                </a:solidFill>
                <a:latin typeface="Comic Sans MS" pitchFamily="66" charset="0"/>
              </a:rPr>
              <a:t>2</a:t>
            </a:r>
            <a:endParaRPr lang="cs-CZ" sz="2800" dirty="0">
              <a:solidFill>
                <a:srgbClr val="0033CC"/>
              </a:solidFill>
              <a:latin typeface="Comic Sans MS" pitchFamily="66" charset="0"/>
            </a:endParaRPr>
          </a:p>
        </p:txBody>
      </p:sp>
      <p:pic>
        <p:nvPicPr>
          <p:cNvPr id="1028" name="Picture 4" descr="C:\Users\Jiří Langhammer\Desktop\Funkce_Bmp_2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73814"/>
            <a:ext cx="5609005" cy="5759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1" y="3459079"/>
            <a:ext cx="13468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  <a:latin typeface="Comic Sans MS" pitchFamily="66" charset="0"/>
              </a:rPr>
              <a:t>y = 4x</a:t>
            </a:r>
            <a:r>
              <a:rPr lang="cs-CZ" sz="2800" baseline="30000" dirty="0">
                <a:solidFill>
                  <a:srgbClr val="C00000"/>
                </a:solidFill>
                <a:latin typeface="Comic Sans MS" pitchFamily="66" charset="0"/>
              </a:rPr>
              <a:t>2</a:t>
            </a:r>
            <a:endParaRPr lang="cs-CZ" sz="28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1029" name="Picture 5" descr="C:\Users\Jiří Langhammer\Desktop\Funkce_Bmp_3.bm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172" y="1732864"/>
            <a:ext cx="5693634" cy="569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523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16738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a funkce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835968" y="1424024"/>
            <a:ext cx="126348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Comic Sans MS" pitchFamily="66" charset="0"/>
              </a:rPr>
              <a:t>y = x</a:t>
            </a:r>
            <a:r>
              <a:rPr lang="cs-CZ" sz="3200" baseline="30000" dirty="0">
                <a:solidFill>
                  <a:srgbClr val="00B05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35968" y="2519683"/>
            <a:ext cx="17732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33CC"/>
                </a:solidFill>
                <a:latin typeface="Comic Sans MS" pitchFamily="66" charset="0"/>
              </a:rPr>
              <a:t>y = 0,5 x</a:t>
            </a:r>
            <a:r>
              <a:rPr lang="cs-CZ" sz="2800" baseline="30000" dirty="0">
                <a:solidFill>
                  <a:srgbClr val="0033CC"/>
                </a:solidFill>
                <a:latin typeface="Comic Sans MS" pitchFamily="66" charset="0"/>
              </a:rPr>
              <a:t>2</a:t>
            </a:r>
            <a:endParaRPr lang="cs-CZ" sz="2800" dirty="0">
              <a:solidFill>
                <a:srgbClr val="0033CC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85906" y="3692980"/>
            <a:ext cx="17155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  <a:latin typeface="Comic Sans MS" pitchFamily="66" charset="0"/>
              </a:rPr>
              <a:t>y = 0,1 x</a:t>
            </a:r>
            <a:r>
              <a:rPr lang="cs-CZ" sz="2800" baseline="30000" dirty="0">
                <a:solidFill>
                  <a:srgbClr val="C00000"/>
                </a:solidFill>
                <a:latin typeface="Comic Sans MS" pitchFamily="66" charset="0"/>
              </a:rPr>
              <a:t>2</a:t>
            </a:r>
            <a:endParaRPr lang="cs-CZ" sz="28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2050" name="Picture 2" descr="C:\Users\Jiří Langhammer\Desktop\Funkce_Bmp_4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927884"/>
            <a:ext cx="5258171" cy="5258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904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14366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a ještě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8085" y="1552436"/>
            <a:ext cx="126348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latin typeface="Comic Sans MS" pitchFamily="66" charset="0"/>
              </a:rPr>
              <a:t>y = x</a:t>
            </a:r>
            <a:r>
              <a:rPr lang="cs-CZ" sz="3200" baseline="30000" dirty="0" smtClean="0">
                <a:solidFill>
                  <a:srgbClr val="00B05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2996952"/>
            <a:ext cx="13837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latin typeface="Comic Sans MS" pitchFamily="66" charset="0"/>
              </a:rPr>
              <a:t>y = - x</a:t>
            </a:r>
            <a:r>
              <a:rPr lang="cs-CZ" sz="2800" baseline="30000" dirty="0" smtClean="0">
                <a:solidFill>
                  <a:srgbClr val="0033CC"/>
                </a:solidFill>
                <a:latin typeface="Comic Sans MS" pitchFamily="66" charset="0"/>
              </a:rPr>
              <a:t>2</a:t>
            </a:r>
            <a:endParaRPr lang="cs-CZ" sz="2800" dirty="0">
              <a:solidFill>
                <a:srgbClr val="0033CC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70341" y="4253903"/>
            <a:ext cx="14959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Comic Sans MS" pitchFamily="66" charset="0"/>
              </a:rPr>
              <a:t>y = -3x</a:t>
            </a:r>
            <a:r>
              <a:rPr lang="cs-CZ" sz="2800" baseline="30000" dirty="0" smtClean="0">
                <a:solidFill>
                  <a:srgbClr val="C00000"/>
                </a:solidFill>
                <a:latin typeface="Comic Sans MS" pitchFamily="66" charset="0"/>
              </a:rPr>
              <a:t>2</a:t>
            </a:r>
            <a:endParaRPr lang="cs-CZ" sz="28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3074" name="Picture 2" descr="C:\Users\Jiří Langhammer\Desktop\Funkce_Bmp_5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05440"/>
            <a:ext cx="5906243" cy="5906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622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7737" y="260648"/>
            <a:ext cx="835292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Na závěr si zkusíme ověřit </a:t>
            </a:r>
            <a:r>
              <a:rPr lang="cs-CZ" sz="3200" dirty="0" smtClean="0">
                <a:latin typeface="Comic Sans MS" pitchFamily="66" charset="0"/>
              </a:rPr>
              <a:t>vše </a:t>
            </a:r>
            <a:r>
              <a:rPr lang="cs-CZ" sz="3200" dirty="0">
                <a:latin typeface="Comic Sans MS" pitchFamily="66" charset="0"/>
              </a:rPr>
              <a:t>pomocí programu FUNKCE </a:t>
            </a:r>
            <a:r>
              <a:rPr lang="cs-CZ" sz="3200" dirty="0" smtClean="0">
                <a:latin typeface="Comic Sans MS" pitchFamily="66" charset="0"/>
              </a:rPr>
              <a:t>2.01 a porovnat s </a:t>
            </a:r>
            <a:r>
              <a:rPr lang="cs-CZ" sz="3200" dirty="0">
                <a:solidFill>
                  <a:srgbClr val="00B050"/>
                </a:solidFill>
                <a:latin typeface="Comic Sans MS" pitchFamily="66" charset="0"/>
              </a:rPr>
              <a:t>y = x</a:t>
            </a:r>
            <a:r>
              <a:rPr lang="cs-CZ" sz="3200" baseline="30000" dirty="0">
                <a:solidFill>
                  <a:srgbClr val="00B05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02086" y="1392271"/>
            <a:ext cx="60740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Znázorněte funkci  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y = 2.(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x-1)</a:t>
            </a:r>
            <a:r>
              <a:rPr lang="cs-CZ" sz="2800" b="1" baseline="300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-4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281581"/>
            <a:ext cx="46185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Určete souřadnice vrcholu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012160" y="2250803"/>
                <a:ext cx="248207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32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en-US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;</m:t>
                          </m:r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2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</m:t>
                          </m:r>
                        </m:e>
                      </m:d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2250803"/>
                <a:ext cx="2482078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395536" y="2925073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Vypočítejte souřadnice průsečíků funkce s osami</a:t>
            </a:r>
          </a:p>
        </p:txBody>
      </p:sp>
      <p:sp>
        <p:nvSpPr>
          <p:cNvPr id="7" name="Obdélník 6"/>
          <p:cNvSpPr/>
          <p:nvPr/>
        </p:nvSpPr>
        <p:spPr>
          <a:xfrm>
            <a:off x="410638" y="3620409"/>
            <a:ext cx="15408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sz="2800" baseline="-25000" dirty="0" err="1">
                <a:solidFill>
                  <a:srgbClr val="FF0000"/>
                </a:solidFill>
                <a:latin typeface="Comic Sans MS" pitchFamily="66" charset="0"/>
              </a:rPr>
              <a:t>y</a:t>
            </a:r>
            <a:r>
              <a:rPr lang="cs-CZ" sz="2800" dirty="0">
                <a:latin typeface="Comic Sans MS" pitchFamily="66" charset="0"/>
              </a:rPr>
              <a:t>: x = 0</a:t>
            </a:r>
          </a:p>
        </p:txBody>
      </p:sp>
      <p:sp>
        <p:nvSpPr>
          <p:cNvPr id="8" name="Šipka doprava 7"/>
          <p:cNvSpPr/>
          <p:nvPr/>
        </p:nvSpPr>
        <p:spPr>
          <a:xfrm flipV="1">
            <a:off x="1951444" y="3764408"/>
            <a:ext cx="604332" cy="23522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68754" y="3620409"/>
            <a:ext cx="46907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y = 2.(0-1)</a:t>
            </a:r>
            <a:r>
              <a:rPr lang="cs-CZ" sz="2400" b="1" baseline="30000" dirty="0">
                <a:latin typeface="Comic Sans MS" pitchFamily="66" charset="0"/>
              </a:rPr>
              <a:t>2</a:t>
            </a:r>
            <a:r>
              <a:rPr lang="cs-CZ" sz="2400" b="1" dirty="0">
                <a:latin typeface="Comic Sans MS" pitchFamily="66" charset="0"/>
              </a:rPr>
              <a:t> – 4 = 2 – 4 = -2</a:t>
            </a:r>
            <a:endParaRPr lang="cs-CZ" sz="2400" dirty="0"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332866" y="4082074"/>
                <a:ext cx="2415598" cy="5627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cs-CZ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𝐲</m:t>
                          </m:r>
                          <m:r>
                            <a:rPr lang="cs-CZ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</m:t>
                          </m:r>
                        </m:sub>
                      </m:sSub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;−</m:t>
                          </m:r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2866" y="4082074"/>
                <a:ext cx="2415598" cy="56271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5779092" y="2156664"/>
            <a:ext cx="2736304" cy="773053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300462" y="3999629"/>
            <a:ext cx="2559614" cy="797639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10638" y="4356217"/>
            <a:ext cx="15327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sz="2800" baseline="-25000" dirty="0" err="1">
                <a:solidFill>
                  <a:srgbClr val="FF0000"/>
                </a:solidFill>
                <a:latin typeface="Comic Sans MS" pitchFamily="66" charset="0"/>
              </a:rPr>
              <a:t>x</a:t>
            </a:r>
            <a:r>
              <a:rPr lang="cs-CZ" sz="2800" dirty="0">
                <a:latin typeface="Comic Sans MS" pitchFamily="66" charset="0"/>
              </a:rPr>
              <a:t>: y = 0</a:t>
            </a:r>
          </a:p>
        </p:txBody>
      </p:sp>
      <p:sp>
        <p:nvSpPr>
          <p:cNvPr id="14" name="Šipka doprava 13"/>
          <p:cNvSpPr/>
          <p:nvPr/>
        </p:nvSpPr>
        <p:spPr>
          <a:xfrm flipV="1">
            <a:off x="1951444" y="4500216"/>
            <a:ext cx="604332" cy="23522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704822" y="4439420"/>
            <a:ext cx="25603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0 </a:t>
            </a:r>
            <a:r>
              <a:rPr lang="cs-CZ" sz="2400" b="1" dirty="0">
                <a:latin typeface="Comic Sans MS" pitchFamily="66" charset="0"/>
              </a:rPr>
              <a:t>= 2.(x-1)</a:t>
            </a:r>
            <a:r>
              <a:rPr lang="cs-CZ" sz="2400" b="1" baseline="30000" dirty="0">
                <a:latin typeface="Comic Sans MS" pitchFamily="66" charset="0"/>
              </a:rPr>
              <a:t>2</a:t>
            </a:r>
            <a:r>
              <a:rPr lang="cs-CZ" sz="2400" b="1" dirty="0">
                <a:latin typeface="Comic Sans MS" pitchFamily="66" charset="0"/>
              </a:rPr>
              <a:t>- </a:t>
            </a:r>
            <a:r>
              <a:rPr lang="cs-CZ" sz="2400" b="1" dirty="0" smtClean="0">
                <a:latin typeface="Comic Sans MS" pitchFamily="66" charset="0"/>
              </a:rPr>
              <a:t>4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2757678" y="4926424"/>
            <a:ext cx="27879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0 = 2x</a:t>
            </a:r>
            <a:r>
              <a:rPr lang="cs-CZ" sz="2400" baseline="30000" dirty="0">
                <a:latin typeface="Comic Sans MS" pitchFamily="66" charset="0"/>
              </a:rPr>
              <a:t>2 </a:t>
            </a:r>
            <a:r>
              <a:rPr lang="cs-CZ" sz="2400" dirty="0">
                <a:latin typeface="Comic Sans MS" pitchFamily="66" charset="0"/>
              </a:rPr>
              <a:t>– 4x + 2 -4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816455" y="5388089"/>
            <a:ext cx="22701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0 = 2x</a:t>
            </a:r>
            <a:r>
              <a:rPr lang="cs-CZ" sz="2400" baseline="30000" dirty="0" smtClean="0">
                <a:latin typeface="Comic Sans MS" pitchFamily="66" charset="0"/>
              </a:rPr>
              <a:t>2 </a:t>
            </a:r>
            <a:r>
              <a:rPr lang="cs-CZ" sz="2400" dirty="0" smtClean="0">
                <a:latin typeface="Comic Sans MS" pitchFamily="66" charset="0"/>
              </a:rPr>
              <a:t>– 4x -2</a:t>
            </a:r>
            <a:endParaRPr lang="cs-CZ" sz="2400" dirty="0">
              <a:latin typeface="Comic Sans MS" pitchFamily="66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2253610" y="5849754"/>
            <a:ext cx="34705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120090" y="5885878"/>
            <a:ext cx="4538422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b="1" dirty="0">
                <a:latin typeface="Comic Sans MS" pitchFamily="66" charset="0"/>
              </a:rPr>
              <a:t>Kořeny kvadratické rovnice jsou</a:t>
            </a:r>
            <a:endParaRPr lang="cs-CZ" sz="2200" dirty="0"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524934" y="5885878"/>
                <a:ext cx="1190454" cy="5052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±</m:t>
                      </m:r>
                      <m:rad>
                        <m:radPr>
                          <m:degHide m:val="on"/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e>
                      </m:ra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4934" y="5885878"/>
                <a:ext cx="1190454" cy="50520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106211" y="4973426"/>
                <a:ext cx="2948115" cy="60850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cs-CZ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𝐱</m:t>
                          </m:r>
                          <m:r>
                            <a:rPr lang="cs-CZ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</m:t>
                          </m:r>
                        </m:sub>
                      </m:sSub>
                      <m:r>
                        <a:rPr lang="cs-CZ" sz="28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en-US" sz="28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800" b="1" i="0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en-US" sz="2800" b="1" i="0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 </m:t>
                              </m:r>
                            </m:e>
                          </m:rad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en-US" sz="28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6211" y="4973426"/>
                <a:ext cx="2948115" cy="6085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332394" y="5717049"/>
                <a:ext cx="2605906" cy="5997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0033CC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en-US" sz="2800" b="1" i="0" smtClean="0">
                            <a:solidFill>
                              <a:srgbClr val="0033CC"/>
                            </a:solidFill>
                            <a:latin typeface="Cambria Math"/>
                          </a:rPr>
                          <m:t>𝐏</m:t>
                        </m:r>
                      </m:e>
                      <m:sub>
                        <m:r>
                          <a:rPr lang="en-US" sz="2800" b="1" i="0" smtClean="0">
                            <a:solidFill>
                              <a:srgbClr val="0033CC"/>
                            </a:solidFill>
                            <a:latin typeface="Cambria Math"/>
                          </a:rPr>
                          <m:t>𝐱</m:t>
                        </m:r>
                      </m:sub>
                    </m:sSub>
                  </m:oMath>
                </a14:m>
                <a:r>
                  <a:rPr lang="en-US" sz="2800" b="1" dirty="0" smtClean="0">
                    <a:solidFill>
                      <a:srgbClr val="0033CC"/>
                    </a:solidFill>
                  </a:rPr>
                  <a:t> 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US" sz="2800" b="1" i="1" smtClean="0">
                            <a:solidFill>
                              <a:srgbClr val="0033CC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en-US" sz="2800" b="1" i="0" smtClean="0">
                            <a:solidFill>
                              <a:srgbClr val="0033CC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en-US" sz="2800" b="1" i="0" smtClean="0">
                            <a:solidFill>
                              <a:srgbClr val="0033CC"/>
                            </a:solidFill>
                            <a:latin typeface="Cambria Math"/>
                          </a:rPr>
                          <m:t>−</m:t>
                        </m:r>
                        <m:rad>
                          <m:radPr>
                            <m:degHide m:val="on"/>
                            <m:ctrlPr>
                              <a:rPr lang="en-US" sz="2800" b="1" i="1" smtClean="0">
                                <a:solidFill>
                                  <a:srgbClr val="0033CC"/>
                                </a:solidFill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en-US" sz="2800" b="1" i="0" smtClean="0">
                                <a:solidFill>
                                  <a:srgbClr val="0033CC"/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rad>
                        <m:r>
                          <a:rPr lang="en-US" sz="2800" b="1" i="0" smtClean="0">
                            <a:solidFill>
                              <a:srgbClr val="0033CC"/>
                            </a:solidFill>
                            <a:latin typeface="Cambria Math"/>
                          </a:rPr>
                          <m:t>;</m:t>
                        </m:r>
                        <m:r>
                          <a:rPr lang="en-US" sz="2800" b="1" i="0" smtClean="0">
                            <a:solidFill>
                              <a:srgbClr val="0033CC"/>
                            </a:solidFill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sz="2800" b="1" dirty="0">
                  <a:solidFill>
                    <a:srgbClr val="0033CC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2394" y="5717049"/>
                <a:ext cx="2605906" cy="599716"/>
              </a:xfrm>
              <a:prstGeom prst="rect">
                <a:avLst/>
              </a:prstGeom>
              <a:blipFill rotWithShape="1">
                <a:blip r:embed="rId6"/>
                <a:stretch>
                  <a:fillRect b="-255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aoblený obdélník 23"/>
          <p:cNvSpPr/>
          <p:nvPr/>
        </p:nvSpPr>
        <p:spPr>
          <a:xfrm>
            <a:off x="6106211" y="4973426"/>
            <a:ext cx="2948115" cy="1479910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Jiří Langhammer\Desktop\Funkce_Bmp.bmp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22" y="736879"/>
            <a:ext cx="5579886" cy="557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Přímá spojnice 24"/>
          <p:cNvCxnSpPr/>
          <p:nvPr/>
        </p:nvCxnSpPr>
        <p:spPr>
          <a:xfrm flipH="1">
            <a:off x="3473878" y="1302161"/>
            <a:ext cx="36004" cy="4924494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se šipkou 1023"/>
          <p:cNvCxnSpPr/>
          <p:nvPr/>
        </p:nvCxnSpPr>
        <p:spPr>
          <a:xfrm flipH="1">
            <a:off x="3509882" y="2708920"/>
            <a:ext cx="2596329" cy="291000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se šipkou 1026"/>
          <p:cNvCxnSpPr>
            <a:stCxn id="12" idx="1"/>
          </p:cNvCxnSpPr>
          <p:nvPr/>
        </p:nvCxnSpPr>
        <p:spPr>
          <a:xfrm flipH="1">
            <a:off x="3059832" y="4398449"/>
            <a:ext cx="3240630" cy="21937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se šipkou 1028"/>
          <p:cNvCxnSpPr/>
          <p:nvPr/>
        </p:nvCxnSpPr>
        <p:spPr>
          <a:xfrm flipH="1" flipV="1">
            <a:off x="4283968" y="3620409"/>
            <a:ext cx="2016494" cy="165726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se šipkou 1030"/>
          <p:cNvCxnSpPr>
            <a:stCxn id="23" idx="1"/>
          </p:cNvCxnSpPr>
          <p:nvPr/>
        </p:nvCxnSpPr>
        <p:spPr>
          <a:xfrm flipH="1" flipV="1">
            <a:off x="2757678" y="3620409"/>
            <a:ext cx="3574716" cy="239649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41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 animBg="1"/>
      <p:bldP spid="10" grpId="0"/>
      <p:bldP spid="11" grpId="0" animBg="1"/>
      <p:bldP spid="12" grpId="0" animBg="1"/>
      <p:bldP spid="13" grpId="0"/>
      <p:bldP spid="14" grpId="0" animBg="1"/>
      <p:bldP spid="15" grpId="0"/>
      <p:bldP spid="16" grpId="0"/>
      <p:bldP spid="17" grpId="0"/>
      <p:bldP spid="20" grpId="0"/>
      <p:bldP spid="21" grpId="0"/>
      <p:bldP spid="22" grpId="0"/>
      <p:bldP spid="23" grpId="0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836712"/>
            <a:ext cx="65485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Použité materiály:  program FUNKCE 2.01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536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193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21</cp:revision>
  <dcterms:created xsi:type="dcterms:W3CDTF">2013-01-04T16:02:46Z</dcterms:created>
  <dcterms:modified xsi:type="dcterms:W3CDTF">2014-01-27T05:59:17Z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