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7" r:id="rId3"/>
    <p:sldId id="258" r:id="rId4"/>
    <p:sldId id="259" r:id="rId5"/>
    <p:sldId id="260" r:id="rId6"/>
    <p:sldId id="261" r:id="rId7"/>
    <p:sldId id="266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56256-EB5E-420B-893F-BDA0823B5E3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FCC315-5613-4A5D-AD5E-D37E1FE1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820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FCC315-5613-4A5D-AD5E-D37E1FE17B1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0473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072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307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76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378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453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678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906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207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43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980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59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79BB-D7AF-4B24-A7DC-FFE6032EA4F6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180290-557A-4592-BD65-8ACFBE8EF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35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9053" y="1916832"/>
            <a:ext cx="799288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</a:t>
            </a:r>
            <a:r>
              <a:rPr lang="cs-CZ" b="1" i="1" dirty="0" smtClean="0"/>
              <a:t>23.3.2013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VY_32_INOVACE_011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 smtClean="0"/>
              <a:t>Kvadratická funkce 5</a:t>
            </a:r>
            <a:endParaRPr lang="cs-CZ" dirty="0"/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25 </a:t>
            </a:r>
            <a:r>
              <a:rPr lang="cs-CZ" dirty="0"/>
              <a:t>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shrnout  a naučit se používat předcházející 	poznatky o kvadratické 	funkci </a:t>
            </a:r>
            <a:endParaRPr lang="cs-CZ" dirty="0"/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</a:t>
            </a:r>
            <a:r>
              <a:rPr lang="cs-CZ" dirty="0" smtClean="0"/>
              <a:t>výuky</a:t>
            </a:r>
            <a:endParaRPr lang="cs-CZ" dirty="0"/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0445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492896"/>
            <a:ext cx="730520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Kvadratická funkce 5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7256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852" y="215062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Pokud máme předpis funkce například ve </a:t>
            </a:r>
            <a:r>
              <a:rPr lang="cs-CZ" sz="2800" b="1" dirty="0" smtClean="0">
                <a:latin typeface="Comic Sans MS" pitchFamily="66" charset="0"/>
              </a:rPr>
              <a:t>tvaru,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0852" y="931839"/>
            <a:ext cx="3312125" cy="6201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  <a:ea typeface="Calibri"/>
                <a:cs typeface="Times New Roman"/>
              </a:rPr>
              <a:t>y = x</a:t>
            </a:r>
            <a:r>
              <a:rPr lang="cs-CZ" sz="3200" b="1" baseline="30000" dirty="0">
                <a:solidFill>
                  <a:srgbClr val="FF0000"/>
                </a:solidFill>
                <a:latin typeface="Comic Sans MS" pitchFamily="66" charset="0"/>
                <a:ea typeface="Calibri"/>
                <a:cs typeface="Times New Roman"/>
              </a:rPr>
              <a:t>2</a:t>
            </a: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  <a:ea typeface="Calibri"/>
                <a:cs typeface="Times New Roman"/>
              </a:rPr>
              <a:t> – 2x - 3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33837" y="931839"/>
            <a:ext cx="5391219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>
                <a:latin typeface="Comic Sans MS" pitchFamily="66" charset="0"/>
              </a:rPr>
              <a:t>upravíme jej do </a:t>
            </a:r>
            <a:r>
              <a:rPr lang="cs-CZ" sz="2800" b="1" dirty="0" err="1" smtClean="0">
                <a:latin typeface="Comic Sans MS" pitchFamily="66" charset="0"/>
              </a:rPr>
              <a:t>tvaru,ze</a:t>
            </a:r>
            <a:r>
              <a:rPr lang="cs-CZ" sz="2800" b="1" dirty="0" smtClean="0">
                <a:latin typeface="Comic Sans MS" pitchFamily="66" charset="0"/>
              </a:rPr>
              <a:t> </a:t>
            </a:r>
          </a:p>
          <a:p>
            <a:r>
              <a:rPr lang="cs-CZ" sz="2800" b="1" dirty="0" smtClean="0">
                <a:latin typeface="Comic Sans MS" pitchFamily="66" charset="0"/>
              </a:rPr>
              <a:t>kterého přečteme souřadnice </a:t>
            </a:r>
          </a:p>
          <a:p>
            <a:r>
              <a:rPr lang="cs-CZ" sz="2800" b="1" dirty="0" smtClean="0">
                <a:latin typeface="Comic Sans MS" pitchFamily="66" charset="0"/>
              </a:rPr>
              <a:t>vrcholu 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4560" y="2341225"/>
            <a:ext cx="58705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s využitím vzorců (</a:t>
            </a:r>
            <a:r>
              <a:rPr lang="cs-CZ" sz="2800" b="1" dirty="0" err="1">
                <a:latin typeface="Comic Sans MS" pitchFamily="66" charset="0"/>
              </a:rPr>
              <a:t>a+b</a:t>
            </a:r>
            <a:r>
              <a:rPr lang="cs-CZ" sz="2800" b="1" dirty="0">
                <a:latin typeface="Comic Sans MS" pitchFamily="66" charset="0"/>
              </a:rPr>
              <a:t>)</a:t>
            </a:r>
            <a:r>
              <a:rPr lang="cs-CZ" sz="2800" b="1" baseline="30000" dirty="0">
                <a:latin typeface="Comic Sans MS" pitchFamily="66" charset="0"/>
              </a:rPr>
              <a:t>2 </a:t>
            </a:r>
            <a:r>
              <a:rPr lang="cs-CZ" sz="2800" b="1" dirty="0">
                <a:latin typeface="Comic Sans MS" pitchFamily="66" charset="0"/>
              </a:rPr>
              <a:t>a (a-b)</a:t>
            </a:r>
            <a:r>
              <a:rPr lang="cs-CZ" sz="2800" b="1" baseline="30000" dirty="0">
                <a:latin typeface="Comic Sans MS" pitchFamily="66" charset="0"/>
              </a:rPr>
              <a:t>2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5419" y="2970530"/>
            <a:ext cx="36631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y = (x – 1)</a:t>
            </a:r>
            <a:r>
              <a:rPr lang="cs-CZ" sz="2800" b="1" baseline="30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 – 3 - 1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6546" y="3734900"/>
            <a:ext cx="29129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y = (x – 1)</a:t>
            </a:r>
            <a:r>
              <a:rPr lang="cs-CZ" sz="2800" b="1" baseline="300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 –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49933" y="848947"/>
            <a:ext cx="3471457" cy="768969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82855" y="3658615"/>
            <a:ext cx="3240360" cy="675790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06892" y="4365104"/>
            <a:ext cx="72614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a po této úpravě snadno </a:t>
            </a:r>
            <a:r>
              <a:rPr lang="cs-CZ" sz="2800" b="1" dirty="0" smtClean="0">
                <a:latin typeface="Comic Sans MS" pitchFamily="66" charset="0"/>
              </a:rPr>
              <a:t>zapíšeme hledaný vrchol</a:t>
            </a:r>
            <a:endParaRPr lang="cs-CZ" sz="2800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596100" y="5163577"/>
                <a:ext cx="2976136" cy="707886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FF0000"/>
                    </a:solidFill>
                    <a:latin typeface="Comic Sans MS" pitchFamily="66" charset="0"/>
                  </a:rPr>
                  <a:t>V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en-US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en-US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;−</m:t>
                        </m:r>
                        <m:r>
                          <a:rPr lang="en-US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e>
                    </m:d>
                  </m:oMath>
                </a14:m>
                <a:endParaRPr lang="cs-CZ" sz="4000" b="1" dirty="0">
                  <a:solidFill>
                    <a:srgbClr val="FF0000"/>
                  </a:solidFill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6100" y="5163577"/>
                <a:ext cx="2976136" cy="707886"/>
              </a:xfrm>
              <a:prstGeom prst="rect">
                <a:avLst/>
              </a:prstGeom>
              <a:blipFill rotWithShape="1">
                <a:blip r:embed="rId2"/>
                <a:stretch>
                  <a:fillRect l="-7377" t="-15517" b="-36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4355976" y="4842157"/>
            <a:ext cx="3456384" cy="1395155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32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 animBg="1"/>
      <p:bldP spid="10" grpId="0" animBg="1"/>
      <p:bldP spid="11" grpId="0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5771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Nejdůležitější bod funkce jsme </a:t>
            </a:r>
            <a:r>
              <a:rPr lang="cs-CZ" sz="2400" b="1" dirty="0" smtClean="0">
                <a:latin typeface="Comic Sans MS" pitchFamily="66" charset="0"/>
              </a:rPr>
              <a:t>našli</a:t>
            </a:r>
            <a:endParaRPr lang="cs-CZ" sz="2400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012160" y="216621"/>
                <a:ext cx="2976136" cy="707886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rgbClr val="FF0000"/>
                    </a:solidFill>
                    <a:latin typeface="Comic Sans MS" pitchFamily="66" charset="0"/>
                  </a:rPr>
                  <a:t>V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en-US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en-US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;−</m:t>
                        </m:r>
                        <m:r>
                          <a:rPr lang="en-US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e>
                    </m:d>
                  </m:oMath>
                </a14:m>
                <a:endParaRPr lang="cs-CZ" sz="4000" b="1" dirty="0">
                  <a:solidFill>
                    <a:srgbClr val="FF0000"/>
                  </a:solidFill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16621"/>
                <a:ext cx="2976136" cy="707886"/>
              </a:xfrm>
              <a:prstGeom prst="rect">
                <a:avLst/>
              </a:prstGeom>
              <a:blipFill rotWithShape="1">
                <a:blip r:embed="rId2"/>
                <a:stretch>
                  <a:fillRect l="-7172" t="-15517" b="-36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23528" y="1340768"/>
            <a:ext cx="51475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Dále spočítáme průsečíky s osami</a:t>
            </a:r>
            <a:endParaRPr lang="cs-CZ" sz="2400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909585" y="1565159"/>
                <a:ext cx="2979085" cy="697114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cs-CZ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𝐲</m:t>
                          </m:r>
                        </m:sub>
                      </m:sSub>
                      <m:r>
                        <a:rPr lang="cs-CZ" sz="36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;−</m:t>
                          </m:r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9585" y="1565159"/>
                <a:ext cx="2979085" cy="69711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930157" y="2492896"/>
                <a:ext cx="2628027" cy="646331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𝐱</m:t>
                          </m:r>
                        </m:sub>
                      </m:sSub>
                      <m:r>
                        <a:rPr lang="en-US" sz="36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en-US" sz="36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</m:t>
                          </m:r>
                          <m:r>
                            <a:rPr lang="en-US" sz="36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36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0157" y="2492896"/>
                <a:ext cx="2628027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930157" y="3356992"/>
                <a:ext cx="2972673" cy="646331"/>
              </a:xfrm>
              <a:prstGeom prst="rect">
                <a:avLst/>
              </a:prstGeom>
              <a:gradFill>
                <a:gsLst>
                  <a:gs pos="0">
                    <a:srgbClr val="5E9EFF"/>
                  </a:gs>
                  <a:gs pos="39999">
                    <a:srgbClr val="85C2FF"/>
                  </a:gs>
                  <a:gs pos="70000">
                    <a:srgbClr val="C4D6EB"/>
                  </a:gs>
                  <a:gs pos="100000">
                    <a:srgbClr val="FFEBFA"/>
                  </a:gs>
                </a:gsLst>
                <a:lin ang="5400000" scaled="0"/>
              </a:gra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US" sz="3600" b="1" i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en-US" sz="3600" b="1" i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𝐱</m:t>
                          </m:r>
                        </m:sub>
                      </m:sSub>
                      <m:r>
                        <a:rPr lang="en-US" sz="3600" b="1" i="0">
                          <a:solidFill>
                            <a:srgbClr val="0070C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en-US" sz="3600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3600" b="1" i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en-US" sz="3600" b="1" i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en-US" sz="3600" b="1" i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 ;</m:t>
                          </m:r>
                          <m:r>
                            <a:rPr lang="en-US" sz="3600" b="1" i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0157" y="3356992"/>
                <a:ext cx="2972673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467544" y="5445224"/>
            <a:ext cx="46805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Zakreslíme </a:t>
            </a:r>
            <a:r>
              <a:rPr lang="cs-CZ" sz="2400" b="1" dirty="0">
                <a:latin typeface="Comic Sans MS" pitchFamily="66" charset="0"/>
              </a:rPr>
              <a:t>danou funkci do soustavy souřadnic </a:t>
            </a:r>
            <a:r>
              <a:rPr lang="en-US" sz="2400" b="1" dirty="0" smtClean="0">
                <a:latin typeface="Comic Sans MS" pitchFamily="66" charset="0"/>
              </a:rPr>
              <a:t>a </a:t>
            </a:r>
            <a:r>
              <a:rPr lang="en-US" sz="2400" b="1" dirty="0" err="1" smtClean="0">
                <a:latin typeface="Comic Sans MS" pitchFamily="66" charset="0"/>
              </a:rPr>
              <a:t>dopln</a:t>
            </a:r>
            <a:r>
              <a:rPr lang="cs-CZ" sz="2400" b="1" dirty="0" smtClean="0">
                <a:latin typeface="Comic Sans MS" pitchFamily="66" charset="0"/>
              </a:rPr>
              <a:t>í</a:t>
            </a:r>
            <a:r>
              <a:rPr lang="en-US" sz="2400" b="1" dirty="0" smtClean="0">
                <a:latin typeface="Comic Sans MS" pitchFamily="66" charset="0"/>
              </a:rPr>
              <a:t>me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definiční obor i obor hodnot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33" y="468683"/>
            <a:ext cx="5776618" cy="577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350465" y="4365104"/>
                <a:ext cx="2207719" cy="646331"/>
              </a:xfrm>
              <a:prstGeom prst="rect">
                <a:avLst/>
              </a:prstGeom>
              <a:gradFill>
                <a:gsLst>
                  <a:gs pos="0">
                    <a:srgbClr val="5E9EFF"/>
                  </a:gs>
                  <a:gs pos="39999">
                    <a:srgbClr val="85C2FF"/>
                  </a:gs>
                  <a:gs pos="70000">
                    <a:srgbClr val="C4D6EB"/>
                  </a:gs>
                  <a:gs pos="100000">
                    <a:srgbClr val="FFEBFA"/>
                  </a:gs>
                </a:gsLst>
                <a:lin ang="5400000" scaled="0"/>
              </a:gra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0" smtClean="0">
                          <a:latin typeface="Cambria Math"/>
                        </a:rPr>
                        <m:t>𝐃</m:t>
                      </m:r>
                      <m:d>
                        <m:d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600" b="1" i="0" smtClean="0">
                              <a:latin typeface="Cambria Math"/>
                            </a:rPr>
                            <m:t>𝐟</m:t>
                          </m:r>
                        </m:e>
                      </m:d>
                      <m:r>
                        <a:rPr lang="cs-CZ" sz="3600" b="1" i="0" smtClean="0">
                          <a:latin typeface="Cambria Math"/>
                        </a:rPr>
                        <m:t>=</m:t>
                      </m:r>
                      <m:r>
                        <a:rPr lang="cs-CZ" sz="3600" b="1" i="0" smtClean="0">
                          <a:latin typeface="Cambria Math"/>
                        </a:rPr>
                        <m:t>𝐑</m:t>
                      </m:r>
                    </m:oMath>
                  </m:oMathPara>
                </a14:m>
                <a:endParaRPr lang="cs-CZ" sz="3600" b="1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0465" y="4365104"/>
                <a:ext cx="2207719" cy="64633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495432" y="5460237"/>
                <a:ext cx="3456384" cy="646331"/>
              </a:xfrm>
              <a:prstGeom prst="rect">
                <a:avLst/>
              </a:prstGeom>
              <a:gradFill>
                <a:gsLst>
                  <a:gs pos="0">
                    <a:srgbClr val="5E9EFF"/>
                  </a:gs>
                  <a:gs pos="39999">
                    <a:srgbClr val="85C2FF"/>
                  </a:gs>
                  <a:gs pos="70000">
                    <a:srgbClr val="C4D6EB"/>
                  </a:gs>
                  <a:gs pos="100000">
                    <a:srgbClr val="FFEBFA"/>
                  </a:gs>
                </a:gsLst>
                <a:lin ang="5400000" scaled="0"/>
              </a:gra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0" smtClean="0">
                          <a:latin typeface="Cambria Math"/>
                        </a:rPr>
                        <m:t>𝐇</m:t>
                      </m:r>
                      <m:d>
                        <m:d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600" b="1" i="0" smtClean="0">
                              <a:latin typeface="Cambria Math"/>
                            </a:rPr>
                            <m:t>𝐟</m:t>
                          </m:r>
                        </m:e>
                      </m:d>
                      <m:r>
                        <a:rPr lang="cs-CZ" sz="3600" b="1" i="0" smtClean="0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600" b="1" i="0" smtClean="0">
                              <a:latin typeface="Cambria Math"/>
                            </a:rPr>
                            <m:t>−</m:t>
                          </m:r>
                          <m:r>
                            <a:rPr lang="cs-CZ" sz="3600" b="1" i="0" smtClean="0">
                              <a:latin typeface="Cambria Math"/>
                            </a:rPr>
                            <m:t>𝟒</m:t>
                          </m:r>
                          <m:r>
                            <a:rPr lang="en-US" sz="3600" b="1" i="0" smtClean="0">
                              <a:latin typeface="Cambria Math"/>
                            </a:rPr>
                            <m:t> ; </m:t>
                          </m:r>
                          <m:r>
                            <a:rPr lang="en-US" sz="3600" b="1" i="0" smtClean="0">
                              <a:latin typeface="Cambria Math"/>
                              <a:ea typeface="Cambria Math"/>
                            </a:rPr>
                            <m:t>∞</m:t>
                          </m:r>
                          <m:r>
                            <a:rPr lang="cs-CZ" sz="3600" b="1" i="0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5432" y="5460237"/>
                <a:ext cx="3456384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6943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 animBg="1"/>
      <p:bldP spid="6" grpId="0" animBg="1"/>
      <p:bldP spid="7" grpId="0" animBg="1"/>
      <p:bldP spid="8" grpId="0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4064" y="332656"/>
            <a:ext cx="84844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Nyní </a:t>
            </a:r>
            <a:r>
              <a:rPr lang="en-US" sz="2400" b="1" dirty="0" err="1" smtClean="0">
                <a:latin typeface="Comic Sans MS" pitchFamily="66" charset="0"/>
              </a:rPr>
              <a:t>najdeme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>
                <a:latin typeface="Comic Sans MS" pitchFamily="66" charset="0"/>
              </a:rPr>
              <a:t>předpis a vše ostatní z grafů funkcí</a:t>
            </a:r>
          </a:p>
        </p:txBody>
      </p:sp>
      <p:pic>
        <p:nvPicPr>
          <p:cNvPr id="1027" name="Picture 3" descr="C:\Users\Jiří Langhammer\Desktop\Funkce_Bmp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64" y="1163653"/>
            <a:ext cx="5433699" cy="543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393013" y="1163653"/>
            <a:ext cx="12715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Comic Sans MS" pitchFamily="66" charset="0"/>
              </a:rPr>
              <a:t>y = x</a:t>
            </a:r>
            <a:r>
              <a:rPr lang="cs-CZ" sz="2800" b="1" baseline="30000" dirty="0">
                <a:solidFill>
                  <a:srgbClr val="00B050"/>
                </a:solidFill>
                <a:latin typeface="Comic Sans MS" pitchFamily="66" charset="0"/>
              </a:rPr>
              <a:t>2</a:t>
            </a:r>
            <a:endParaRPr lang="cs-CZ" sz="2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012160" y="1988840"/>
                <a:ext cx="222637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8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en-US" sz="2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en-US" sz="2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;</m:t>
                          </m:r>
                          <m:r>
                            <a:rPr lang="en-US" sz="28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1988840"/>
                <a:ext cx="222637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5778333" y="2757377"/>
            <a:ext cx="333873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Protože je funkce </a:t>
            </a:r>
            <a:r>
              <a:rPr lang="cs-CZ" sz="2400" u="sng" dirty="0">
                <a:solidFill>
                  <a:srgbClr val="C00000"/>
                </a:solidFill>
                <a:latin typeface="Comic Sans MS" pitchFamily="66" charset="0"/>
              </a:rPr>
              <a:t>převrácená</a:t>
            </a:r>
            <a:r>
              <a:rPr lang="cs-CZ" sz="2400" dirty="0">
                <a:latin typeface="Comic Sans MS" pitchFamily="66" charset="0"/>
              </a:rPr>
              <a:t>, ale má stejný tvar, můžeme </a:t>
            </a:r>
            <a:r>
              <a:rPr lang="cs-CZ" sz="2400" smtClean="0">
                <a:latin typeface="Comic Sans MS" pitchFamily="66" charset="0"/>
              </a:rPr>
              <a:t>ji zapsat.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46455" y="4576401"/>
            <a:ext cx="2994731" cy="461665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sz="2400" b="1" dirty="0">
                <a:solidFill>
                  <a:srgbClr val="C00000"/>
                </a:solidFill>
                <a:latin typeface="Comic Sans MS" pitchFamily="66" charset="0"/>
              </a:rPr>
              <a:t>y = - (x + 2)</a:t>
            </a:r>
            <a:r>
              <a:rPr lang="cs-CZ" sz="2400" b="1" baseline="30000" dirty="0">
                <a:solidFill>
                  <a:srgbClr val="C00000"/>
                </a:solidFill>
                <a:latin typeface="Comic Sans MS" pitchFamily="66" charset="0"/>
              </a:rPr>
              <a:t>2</a:t>
            </a:r>
            <a:r>
              <a:rPr lang="cs-CZ" sz="2400" b="1" dirty="0">
                <a:solidFill>
                  <a:srgbClr val="C00000"/>
                </a:solidFill>
                <a:latin typeface="Comic Sans MS" pitchFamily="66" charset="0"/>
              </a:rPr>
              <a:t> + 1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674455" y="4480833"/>
            <a:ext cx="3338733" cy="652799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90100" y="5142383"/>
            <a:ext cx="8595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nebo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958052" y="5791619"/>
            <a:ext cx="2714205" cy="461665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latin typeface="Comic Sans MS" pitchFamily="66" charset="0"/>
              </a:rPr>
              <a:t>y = -x</a:t>
            </a:r>
            <a:r>
              <a:rPr lang="cs-CZ" sz="2400" b="1" baseline="30000" dirty="0">
                <a:solidFill>
                  <a:srgbClr val="C00000"/>
                </a:solidFill>
                <a:latin typeface="Comic Sans MS" pitchFamily="66" charset="0"/>
              </a:rPr>
              <a:t>2</a:t>
            </a:r>
            <a:r>
              <a:rPr lang="cs-CZ" sz="2400" b="1" dirty="0">
                <a:solidFill>
                  <a:srgbClr val="C00000"/>
                </a:solidFill>
                <a:latin typeface="Comic Sans MS" pitchFamily="66" charset="0"/>
              </a:rPr>
              <a:t> – 4x - 3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5743442" y="5633811"/>
            <a:ext cx="3143423" cy="777280"/>
          </a:xfrm>
          <a:prstGeom prst="round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36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 animBg="1"/>
      <p:bldP spid="8" grpId="0" animBg="1"/>
      <p:bldP spid="9" grpId="0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56669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Průsečíky s osami </a:t>
            </a:r>
            <a:r>
              <a:rPr lang="en-US" sz="2400" b="1" dirty="0" smtClean="0">
                <a:latin typeface="Comic Sans MS" pitchFamily="66" charset="0"/>
              </a:rPr>
              <a:t>o</a:t>
            </a:r>
            <a:r>
              <a:rPr lang="cs-CZ" sz="2400" b="1" dirty="0" smtClean="0">
                <a:latin typeface="Comic Sans MS" pitchFamily="66" charset="0"/>
              </a:rPr>
              <a:t>věříme výpočtem,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8766" y="3861048"/>
            <a:ext cx="3600666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definiční obor </a:t>
            </a: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D(f)</a:t>
            </a:r>
            <a:r>
              <a:rPr lang="cs-CZ" sz="2400" b="1" dirty="0">
                <a:latin typeface="Comic Sans MS" pitchFamily="66" charset="0"/>
              </a:rPr>
              <a:t> a </a:t>
            </a:r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obor </a:t>
            </a:r>
            <a:r>
              <a:rPr lang="cs-CZ" sz="2400" b="1" dirty="0">
                <a:latin typeface="Comic Sans MS" pitchFamily="66" charset="0"/>
              </a:rPr>
              <a:t>hodnot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H(f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)</a:t>
            </a:r>
            <a:r>
              <a:rPr lang="cs-CZ" sz="2400" b="1" dirty="0">
                <a:latin typeface="Comic Sans MS" pitchFamily="66" charset="0"/>
              </a:rPr>
              <a:t> </a:t>
            </a:r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najdeme v </a:t>
            </a:r>
            <a:r>
              <a:rPr lang="cs-CZ" sz="2400" b="1" dirty="0">
                <a:latin typeface="Comic Sans MS" pitchFamily="66" charset="0"/>
              </a:rPr>
              <a:t>grafu</a:t>
            </a:r>
          </a:p>
        </p:txBody>
      </p:sp>
      <p:sp>
        <p:nvSpPr>
          <p:cNvPr id="4" name="Obdélník 3"/>
          <p:cNvSpPr/>
          <p:nvPr/>
        </p:nvSpPr>
        <p:spPr>
          <a:xfrm>
            <a:off x="6499759" y="4728134"/>
            <a:ext cx="1859805" cy="584775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D(f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) = R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744702" y="5715284"/>
                <a:ext cx="3191771" cy="584775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</p:spPr>
            <p:txBody>
              <a:bodyPr wrap="non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0000"/>
                    </a:solidFill>
                    <a:latin typeface="Comic Sans MS" pitchFamily="66" charset="0"/>
                  </a:rPr>
                  <a:t>H(f) = </a:t>
                </a:r>
                <a14:m>
                  <m:oMath xmlns:m="http://schemas.openxmlformats.org/officeDocument/2006/math">
                    <m:d>
                      <m:dPr>
                        <m:endChr m:val=""/>
                        <m:ctrlP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  <m:r>
                          <a:rPr lang="en-US" sz="3200" b="1" i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 ; </m:t>
                        </m:r>
                        <m:d>
                          <m:dPr>
                            <m:begChr m:val=""/>
                            <m:endChr m:val="⟩"/>
                            <m:ctrlPr>
                              <a:rPr lang="en-US" sz="32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en-US" sz="3200" b="1" i="0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e>
                        </m:d>
                      </m:e>
                    </m:d>
                  </m:oMath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4702" y="5715284"/>
                <a:ext cx="3191771" cy="584775"/>
              </a:xfrm>
              <a:prstGeom prst="rect">
                <a:avLst/>
              </a:prstGeom>
              <a:blipFill rotWithShape="1">
                <a:blip r:embed="rId2"/>
                <a:stretch>
                  <a:fillRect l="-4771" t="-13684" b="-34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6047691" y="206801"/>
            <a:ext cx="2941831" cy="461665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latin typeface="Comic Sans MS" pitchFamily="66" charset="0"/>
              </a:rPr>
              <a:t>y = - (x + 2)</a:t>
            </a:r>
            <a:r>
              <a:rPr lang="cs-CZ" sz="2400" b="1" baseline="30000" dirty="0">
                <a:solidFill>
                  <a:srgbClr val="C00000"/>
                </a:solidFill>
                <a:latin typeface="Comic Sans MS" pitchFamily="66" charset="0"/>
              </a:rPr>
              <a:t>2</a:t>
            </a:r>
            <a:r>
              <a:rPr lang="cs-CZ" sz="2400" b="1" dirty="0">
                <a:solidFill>
                  <a:srgbClr val="C00000"/>
                </a:solidFill>
                <a:latin typeface="Comic Sans MS" pitchFamily="66" charset="0"/>
              </a:rPr>
              <a:t> + 1</a:t>
            </a:r>
          </a:p>
        </p:txBody>
      </p:sp>
      <p:sp>
        <p:nvSpPr>
          <p:cNvPr id="7" name="Obdélník 6"/>
          <p:cNvSpPr/>
          <p:nvPr/>
        </p:nvSpPr>
        <p:spPr>
          <a:xfrm>
            <a:off x="6246361" y="1005440"/>
            <a:ext cx="2714205" cy="461665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latin typeface="Comic Sans MS" pitchFamily="66" charset="0"/>
              </a:rPr>
              <a:t>y = -x</a:t>
            </a:r>
            <a:r>
              <a:rPr lang="cs-CZ" sz="2400" b="1" baseline="30000" dirty="0">
                <a:solidFill>
                  <a:srgbClr val="C00000"/>
                </a:solidFill>
                <a:latin typeface="Comic Sans MS" pitchFamily="66" charset="0"/>
              </a:rPr>
              <a:t>2</a:t>
            </a:r>
            <a:r>
              <a:rPr lang="cs-CZ" sz="2400" b="1" dirty="0">
                <a:solidFill>
                  <a:srgbClr val="C00000"/>
                </a:solidFill>
                <a:latin typeface="Comic Sans MS" pitchFamily="66" charset="0"/>
              </a:rPr>
              <a:t> – 4x - 3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516216" y="1844824"/>
                <a:ext cx="2473306" cy="562718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𝐲</m:t>
                          </m:r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 </m:t>
                          </m:r>
                        </m:sub>
                      </m:sSub>
                      <m:r>
                        <a:rPr lang="en-US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en-US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;−</m:t>
                          </m:r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1844824"/>
                <a:ext cx="2473306" cy="56271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6499759" y="2636912"/>
                <a:ext cx="2470100" cy="523220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US" sz="28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𝐱</m:t>
                          </m:r>
                          <m:r>
                            <a:rPr lang="en-US" sz="28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 </m:t>
                          </m:r>
                        </m:sub>
                      </m:sSub>
                      <m:r>
                        <a:rPr lang="en-US" sz="2800" b="1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en-US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en-US" sz="28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</m:t>
                          </m:r>
                          <m:r>
                            <a:rPr lang="en-US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9759" y="2636912"/>
                <a:ext cx="2470100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6499759" y="3376205"/>
                <a:ext cx="2354684" cy="523220"/>
              </a:xfrm>
              <a:prstGeom prst="rect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US" sz="28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𝐱</m:t>
                          </m:r>
                        </m:sub>
                      </m:sSub>
                      <m:r>
                        <a:rPr lang="en-US" sz="2800" b="1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en-US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en-US" sz="28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</m:t>
                          </m:r>
                          <m:r>
                            <a:rPr lang="en-US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9759" y="3376205"/>
                <a:ext cx="2354684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3" descr="C:\Users\Jiří Langhammer\Desktop\Funkce_Bmp.bm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66329"/>
            <a:ext cx="5433699" cy="543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3203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640960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2800" b="1" u="sng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Dcv</a:t>
            </a:r>
            <a:r>
              <a:rPr lang="cs-CZ" sz="2800" b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.:</a:t>
            </a: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Upravte </a:t>
            </a:r>
            <a:r>
              <a:rPr lang="cs-CZ" sz="2400" b="1" dirty="0">
                <a:latin typeface="Comic Sans MS" panose="030F0702030302020204" pitchFamily="66" charset="0"/>
              </a:rPr>
              <a:t>danou funkci do tvaru, ze kterého přečteme souřadnice vrcholu, tyto souřadnice zapište a spočítejte průsečíky funkce s osami, zapište obory a </a:t>
            </a:r>
            <a:r>
              <a:rPr lang="cs-CZ" sz="2400" b="1" dirty="0" smtClean="0">
                <a:latin typeface="Comic Sans MS" panose="030F0702030302020204" pitchFamily="66" charset="0"/>
              </a:rPr>
              <a:t>zakreslete</a:t>
            </a:r>
            <a:r>
              <a:rPr lang="cs-CZ" sz="2400" b="1" dirty="0">
                <a:latin typeface="Comic Sans MS" panose="030F0702030302020204" pitchFamily="66" charset="0"/>
              </a:rPr>
              <a:t>. Vše si opět </a:t>
            </a:r>
            <a:r>
              <a:rPr lang="cs-CZ" sz="2400" b="1" dirty="0" smtClean="0">
                <a:latin typeface="Comic Sans MS" panose="030F0702030302020204" pitchFamily="66" charset="0"/>
              </a:rPr>
              <a:t>ověřte </a:t>
            </a:r>
            <a:r>
              <a:rPr lang="cs-CZ" sz="2400" b="1" dirty="0">
                <a:latin typeface="Comic Sans MS" panose="030F0702030302020204" pitchFamily="66" charset="0"/>
              </a:rPr>
              <a:t>pomocí FUNKCE 2.01</a:t>
            </a:r>
          </a:p>
        </p:txBody>
      </p:sp>
      <p:sp>
        <p:nvSpPr>
          <p:cNvPr id="3" name="Obdélník 2"/>
          <p:cNvSpPr/>
          <p:nvPr/>
        </p:nvSpPr>
        <p:spPr>
          <a:xfrm>
            <a:off x="777064" y="2952709"/>
            <a:ext cx="2520280" cy="52322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y = x</a:t>
            </a:r>
            <a:r>
              <a:rPr lang="cs-CZ" sz="2800" b="1" baseline="30000" dirty="0">
                <a:latin typeface="Comic Sans MS" panose="030F0702030302020204" pitchFamily="66" charset="0"/>
              </a:rPr>
              <a:t>2</a:t>
            </a:r>
            <a:r>
              <a:rPr lang="cs-CZ" sz="2800" b="1" dirty="0">
                <a:latin typeface="Comic Sans MS" panose="030F0702030302020204" pitchFamily="66" charset="0"/>
              </a:rPr>
              <a:t> + 2x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93119" y="2898032"/>
            <a:ext cx="2816797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sz="2800" b="1" dirty="0">
                <a:latin typeface="Comic Sans MS" panose="030F0702030302020204" pitchFamily="66" charset="0"/>
              </a:rPr>
              <a:t>y = - x</a:t>
            </a:r>
            <a:r>
              <a:rPr lang="cs-CZ" sz="2800" b="1" baseline="30000" dirty="0">
                <a:latin typeface="Comic Sans MS" panose="030F0702030302020204" pitchFamily="66" charset="0"/>
              </a:rPr>
              <a:t>2</a:t>
            </a:r>
            <a:r>
              <a:rPr lang="cs-CZ" sz="2800" b="1" dirty="0">
                <a:latin typeface="Comic Sans MS" panose="030F0702030302020204" pitchFamily="66" charset="0"/>
              </a:rPr>
              <a:t> + 2x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4005064"/>
            <a:ext cx="2952328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2400" b="1" dirty="0">
                <a:latin typeface="Comic Sans MS" panose="030F0702030302020204" pitchFamily="66" charset="0"/>
              </a:rPr>
              <a:t>y =  x</a:t>
            </a:r>
            <a:r>
              <a:rPr lang="cs-CZ" sz="2400" b="1" baseline="30000" dirty="0">
                <a:latin typeface="Comic Sans MS" panose="030F0702030302020204" pitchFamily="66" charset="0"/>
              </a:rPr>
              <a:t>2</a:t>
            </a:r>
            <a:r>
              <a:rPr lang="cs-CZ" sz="2400" b="1" dirty="0">
                <a:latin typeface="Comic Sans MS" panose="030F0702030302020204" pitchFamily="66" charset="0"/>
              </a:rPr>
              <a:t> + 4x + 3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91377" y="3979059"/>
            <a:ext cx="3567002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sz="2800" b="1" dirty="0">
                <a:latin typeface="Comic Sans MS" panose="030F0702030302020204" pitchFamily="66" charset="0"/>
              </a:rPr>
              <a:t>y =  -x</a:t>
            </a:r>
            <a:r>
              <a:rPr lang="cs-CZ" sz="2800" b="1" baseline="30000" dirty="0">
                <a:latin typeface="Comic Sans MS" panose="030F0702030302020204" pitchFamily="66" charset="0"/>
              </a:rPr>
              <a:t>2</a:t>
            </a:r>
            <a:r>
              <a:rPr lang="cs-CZ" sz="2800" b="1" dirty="0">
                <a:latin typeface="Comic Sans MS" panose="030F0702030302020204" pitchFamily="66" charset="0"/>
              </a:rPr>
              <a:t> - 2x - 5 </a:t>
            </a:r>
          </a:p>
        </p:txBody>
      </p:sp>
    </p:spTree>
    <p:extLst>
      <p:ext uri="{BB962C8B-B14F-4D97-AF65-F5344CB8AC3E}">
        <p14:creationId xmlns:p14="http://schemas.microsoft.com/office/powerpoint/2010/main" val="147503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836712"/>
            <a:ext cx="65485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Použité materiály:  program FUNKCE 2.01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1630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343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25</cp:revision>
  <dcterms:created xsi:type="dcterms:W3CDTF">2013-01-05T14:56:52Z</dcterms:created>
  <dcterms:modified xsi:type="dcterms:W3CDTF">2014-01-27T05:59:58Z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