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6F63C"/>
    <a:srgbClr val="23ED13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352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485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694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850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138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735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35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274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294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130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248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FF58D-B0D3-4789-825C-616D56C1D140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48664-2AFC-47F6-9F02-FB14946E4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30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1916832"/>
            <a:ext cx="60486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</a:t>
            </a:r>
            <a:r>
              <a:rPr lang="cs-CZ" b="1" i="1" dirty="0" smtClean="0"/>
              <a:t>12.04.2013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VY_32_INOVACE_016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 smtClean="0"/>
              <a:t>exponenciální funkce 1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30 minut</a:t>
            </a:r>
            <a:endParaRPr lang="cs-CZ" dirty="0"/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odvodit a najít exponenciální funkci</a:t>
            </a:r>
            <a:endParaRPr lang="cs-CZ" dirty="0"/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  <p:pic>
        <p:nvPicPr>
          <p:cNvPr id="5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48680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824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781779"/>
            <a:ext cx="806823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Exponenciální funkce 1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756757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0313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Dalším typem funkcí je funkce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exponenciální.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628" y="5301208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Jak už název říká, jedná se o funkci jejíž proměnná je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v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exponentu.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0344" y="1438617"/>
            <a:ext cx="56829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Příklady exponenciálních </a:t>
            </a:r>
            <a:r>
              <a:rPr lang="cs-CZ" sz="2800" b="1" dirty="0" smtClean="0">
                <a:latin typeface="Comic Sans MS" panose="030F0702030302020204" pitchFamily="66" charset="0"/>
              </a:rPr>
              <a:t>funkcí: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1067362" y="2420888"/>
                <a:ext cx="1399357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sz="28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𝐱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7362" y="2420888"/>
                <a:ext cx="1399357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314080" y="2128083"/>
                <a:ext cx="1798569" cy="11088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28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4080" y="2128083"/>
                <a:ext cx="1798569" cy="1108830"/>
              </a:xfrm>
              <a:prstGeom prst="rect">
                <a:avLst/>
              </a:prstGeom>
              <a:blipFill rotWithShape="1">
                <a:blip r:embed="rId3"/>
                <a:stretch>
                  <a:fillRect b="-10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3306052" y="3784267"/>
                <a:ext cx="1798569" cy="11088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>
                                  <a:solidFill>
                                    <a:srgbClr val="008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2800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𝟑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6052" y="3784267"/>
                <a:ext cx="1798569" cy="1108830"/>
              </a:xfrm>
              <a:prstGeom prst="rect">
                <a:avLst/>
              </a:prstGeom>
              <a:blipFill rotWithShape="1">
                <a:blip r:embed="rId4"/>
                <a:stretch>
                  <a:fillRect b="-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1067362" y="4077072"/>
                <a:ext cx="138653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7362" y="4077072"/>
                <a:ext cx="138653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5776723" y="4076366"/>
                <a:ext cx="1734899" cy="5239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0066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0066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solidFill>
                                <a:srgbClr val="0066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>
                              <a:solidFill>
                                <a:srgbClr val="0066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,</m:t>
                          </m:r>
                          <m:r>
                            <a:rPr lang="cs-CZ" sz="2800" b="1" i="1">
                              <a:solidFill>
                                <a:srgbClr val="0066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rgbClr val="0066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76723" y="4076366"/>
                <a:ext cx="1734899" cy="5239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516216" y="2401042"/>
                <a:ext cx="2381229" cy="5629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sup>
                      </m:sSup>
                      <m:r>
                        <a:rPr lang="cs-CZ" sz="2800" b="1" i="1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1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dirty="0"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2401042"/>
                <a:ext cx="2381229" cy="56291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281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69250"/>
            <a:ext cx="26148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>
                <a:solidFill>
                  <a:srgbClr val="FF0000"/>
                </a:solidFill>
                <a:latin typeface="Comic Sans MS" pitchFamily="66" charset="0"/>
              </a:rPr>
              <a:t>Definice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1628800"/>
            <a:ext cx="61926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 smtClean="0">
                <a:latin typeface="Comic Sans MS" pitchFamily="66" charset="0"/>
              </a:rPr>
              <a:t>Exponenciální </a:t>
            </a:r>
            <a:r>
              <a:rPr lang="cs-CZ" sz="4400" b="1" u="sng" dirty="0">
                <a:latin typeface="Comic Sans MS" pitchFamily="66" charset="0"/>
              </a:rPr>
              <a:t>funkcí</a:t>
            </a:r>
            <a:r>
              <a:rPr lang="cs-CZ" sz="4400" dirty="0">
                <a:latin typeface="Comic Sans MS" pitchFamily="66" charset="0"/>
              </a:rPr>
              <a:t> nazýváme funkci danou předpisem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581097" y="3752458"/>
                <a:ext cx="2407903" cy="923330"/>
              </a:xfrm>
              <a:prstGeom prst="rect">
                <a:avLst/>
              </a:prstGeom>
              <a:solidFill>
                <a:srgbClr val="FFC000"/>
              </a:solidFill>
              <a:ln w="38100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5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5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5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5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1097" y="3752458"/>
                <a:ext cx="2407903" cy="9233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1078984" y="5184880"/>
                <a:ext cx="7292766" cy="1323439"/>
              </a:xfrm>
              <a:prstGeom prst="rect">
                <a:avLst/>
              </a:prstGeom>
              <a:solidFill>
                <a:srgbClr val="FFC000"/>
              </a:solidFill>
              <a:ln w="22225">
                <a:solidFill>
                  <a:srgbClr val="FF0000"/>
                </a:solidFill>
              </a:ln>
            </p:spPr>
            <p:txBody>
              <a:bodyPr wrap="non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kde </a:t>
                </a:r>
                <a:r>
                  <a:rPr lang="cs-CZ" sz="3200" b="1" dirty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základ mocniny </a:t>
                </a:r>
                <a:r>
                  <a:rPr lang="cs-CZ" sz="4000" b="1" dirty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a</a:t>
                </a:r>
                <a14:m>
                  <m:oMath xmlns:m="http://schemas.openxmlformats.org/officeDocument/2006/math">
                    <m:r>
                      <a:rPr lang="cs-CZ" sz="4000" b="1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4000" b="1">
                        <a:solidFill>
                          <a:srgbClr val="FF0000"/>
                        </a:solidFill>
                        <a:latin typeface="Cambria Math"/>
                      </a:rPr>
                      <m:t>∈</m:t>
                    </m:r>
                    <m:sSup>
                      <m:sSup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e>
                      <m:sup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+</m:t>
                        </m:r>
                      </m:sup>
                    </m:sSup>
                    <m:r>
                      <a:rPr lang="cs-CZ" sz="4000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sz="4000" dirty="0" smtClean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 ,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                    </m:t>
                      </m:r>
                      <m:r>
                        <a:rPr lang="cs-CZ" sz="40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𝐱</m:t>
                      </m:r>
                      <m:r>
                        <a:rPr lang="cs-CZ" sz="40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 ∈</m:t>
                      </m:r>
                      <m:r>
                        <a:rPr lang="cs-CZ" sz="4000" b="1" i="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𝐑</m:t>
                      </m:r>
                    </m:oMath>
                  </m:oMathPara>
                </a14:m>
                <a:endParaRPr lang="cs-CZ" sz="4000" b="1" dirty="0">
                  <a:solidFill>
                    <a:srgbClr val="FF0000"/>
                  </a:solidFill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8984" y="5184880"/>
                <a:ext cx="7292766" cy="1323439"/>
              </a:xfrm>
              <a:prstGeom prst="rect">
                <a:avLst/>
              </a:prstGeom>
              <a:blipFill rotWithShape="1">
                <a:blip r:embed="rId3"/>
                <a:stretch>
                  <a:fillRect l="-2000" t="-7240" r="-1750"/>
                </a:stretch>
              </a:blipFill>
              <a:ln w="2222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88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76328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Proč </a:t>
            </a:r>
            <a:r>
              <a:rPr lang="cs-CZ" sz="2400" b="1" u="sng" dirty="0">
                <a:latin typeface="Comic Sans MS" panose="030F0702030302020204" pitchFamily="66" charset="0"/>
              </a:rPr>
              <a:t>nemůže</a:t>
            </a:r>
            <a:r>
              <a:rPr lang="cs-CZ" sz="2400" b="1" dirty="0">
                <a:latin typeface="Comic Sans MS" panose="030F0702030302020204" pitchFamily="66" charset="0"/>
              </a:rPr>
              <a:t> </a:t>
            </a:r>
            <a:r>
              <a:rPr lang="cs-CZ" sz="2400" b="1" u="sng" dirty="0">
                <a:latin typeface="Comic Sans MS" panose="030F0702030302020204" pitchFamily="66" charset="0"/>
              </a:rPr>
              <a:t>být</a:t>
            </a:r>
            <a:r>
              <a:rPr lang="cs-CZ" sz="2400" b="1" dirty="0">
                <a:latin typeface="Comic Sans MS" panose="030F0702030302020204" pitchFamily="66" charset="0"/>
              </a:rPr>
              <a:t> základem </a:t>
            </a:r>
            <a:r>
              <a:rPr lang="cs-CZ" sz="2400" b="1" dirty="0" smtClean="0">
                <a:latin typeface="Comic Sans MS" panose="030F0702030302020204" pitchFamily="66" charset="0"/>
              </a:rPr>
              <a:t>exponenciální funkce </a:t>
            </a:r>
            <a:r>
              <a:rPr lang="cs-CZ" sz="2400" b="1" dirty="0">
                <a:latin typeface="Comic Sans MS" panose="030F0702030302020204" pitchFamily="66" charset="0"/>
              </a:rPr>
              <a:t>číslo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jedna</a:t>
            </a:r>
            <a:r>
              <a:rPr lang="cs-CZ" sz="2400" b="1" dirty="0">
                <a:latin typeface="Comic Sans MS" panose="030F0702030302020204" pitchFamily="66" charset="0"/>
              </a:rPr>
              <a:t> nebo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číslo záporné</a:t>
            </a:r>
            <a:r>
              <a:rPr lang="cs-CZ" sz="2400" b="1" dirty="0">
                <a:latin typeface="Comic Sans MS" panose="030F0702030302020204" pitchFamily="66" charset="0"/>
              </a:rPr>
              <a:t>?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844824"/>
            <a:ext cx="66287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Jak </a:t>
            </a:r>
            <a:r>
              <a:rPr lang="cs-CZ" sz="2400" b="1" dirty="0" smtClean="0">
                <a:latin typeface="Comic Sans MS" panose="030F0702030302020204" pitchFamily="66" charset="0"/>
              </a:rPr>
              <a:t>by tedy vypadala </a:t>
            </a:r>
            <a:r>
              <a:rPr lang="cs-CZ" sz="2400" b="1" dirty="0">
                <a:latin typeface="Comic Sans MS" panose="030F0702030302020204" pitchFamily="66" charset="0"/>
              </a:rPr>
              <a:t>funkce  </a:t>
            </a:r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 = 1</a:t>
            </a:r>
            <a:r>
              <a:rPr lang="cs-CZ" sz="36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x </a:t>
            </a:r>
            <a:r>
              <a:rPr lang="cs-CZ" sz="3600" b="1" baseline="30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s-CZ" sz="2400" b="1" dirty="0" smtClean="0">
                <a:latin typeface="Comic Sans MS" panose="030F0702030302020204" pitchFamily="66" charset="0"/>
              </a:rPr>
              <a:t>?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900709"/>
            <a:ext cx="48029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Na to je jednoduchá odpověď-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63064" y="3573016"/>
            <a:ext cx="48253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anose="030F0702030302020204" pitchFamily="66" charset="0"/>
              </a:rPr>
              <a:t>byla </a:t>
            </a:r>
            <a:r>
              <a:rPr lang="cs-CZ" sz="2400" b="1" dirty="0">
                <a:latin typeface="Comic Sans MS" panose="030F0702030302020204" pitchFamily="66" charset="0"/>
              </a:rPr>
              <a:t>by to funkce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konstantní</a:t>
            </a:r>
            <a:r>
              <a:rPr lang="cs-CZ" sz="2400" b="1" dirty="0">
                <a:latin typeface="Comic Sans MS" panose="030F0702030302020204" pitchFamily="66" charset="0"/>
              </a:rPr>
              <a:t> !!!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1246" y="4712033"/>
            <a:ext cx="61334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Vždyť jedna na cokoliv je zase </a:t>
            </a:r>
            <a:r>
              <a:rPr lang="cs-CZ" sz="2400" b="1" dirty="0" smtClean="0">
                <a:latin typeface="Comic Sans MS" panose="030F0702030302020204" pitchFamily="66" charset="0"/>
              </a:rPr>
              <a:t>jedna !!!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24596" y="1771945"/>
            <a:ext cx="1730060" cy="792088"/>
          </a:xfrm>
          <a:prstGeom prst="roundRect">
            <a:avLst/>
          </a:prstGeom>
          <a:solidFill>
            <a:srgbClr val="FFC000">
              <a:alpha val="50000"/>
            </a:srgbClr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1560" y="316106"/>
            <a:ext cx="7416824" cy="1152128"/>
          </a:xfrm>
          <a:prstGeom prst="roundRect">
            <a:avLst/>
          </a:prstGeom>
          <a:noFill/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295853" y="3407804"/>
            <a:ext cx="1728192" cy="792088"/>
          </a:xfrm>
          <a:prstGeom prst="roundRect">
            <a:avLst/>
          </a:prstGeom>
          <a:solidFill>
            <a:srgbClr val="FFC000">
              <a:alpha val="50000"/>
            </a:srgbClr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11560" y="4437500"/>
            <a:ext cx="6552728" cy="1152128"/>
          </a:xfrm>
          <a:prstGeom prst="round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15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0754" y="332656"/>
            <a:ext cx="7119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proč musí být základem reálné kladné číslo?</a:t>
            </a:r>
          </a:p>
        </p:txBody>
      </p:sp>
      <p:sp>
        <p:nvSpPr>
          <p:cNvPr id="3" name="Obdélník 2"/>
          <p:cNvSpPr/>
          <p:nvPr/>
        </p:nvSpPr>
        <p:spPr>
          <a:xfrm>
            <a:off x="850609" y="1124744"/>
            <a:ext cx="49808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Vše si vysvětlíme na příkladech.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2956" y="1844824"/>
            <a:ext cx="64155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Vezmeme například předpis   </a:t>
            </a:r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 = (-2)</a:t>
            </a:r>
            <a:r>
              <a:rPr lang="cs-CZ" sz="32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x</a:t>
            </a:r>
            <a:endParaRPr lang="cs-CZ" sz="32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19452" y="2782669"/>
            <a:ext cx="81628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Zvolme za proměnné například čísla 2, 4, </a:t>
            </a:r>
            <a:r>
              <a:rPr lang="cs-CZ" sz="2400" b="1" dirty="0" smtClean="0">
                <a:latin typeface="Comic Sans MS" panose="030F0702030302020204" pitchFamily="66" charset="0"/>
              </a:rPr>
              <a:t>6, 1, 3, 5 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a spočítejme jejich funkční hodnotu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44604" y="3806109"/>
            <a:ext cx="21451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f(2) = (-2)</a:t>
            </a:r>
            <a:r>
              <a:rPr lang="cs-CZ" sz="20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2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= 4</a:t>
            </a:r>
          </a:p>
        </p:txBody>
      </p:sp>
      <p:sp>
        <p:nvSpPr>
          <p:cNvPr id="8" name="Obdélník 7"/>
          <p:cNvSpPr/>
          <p:nvPr/>
        </p:nvSpPr>
        <p:spPr>
          <a:xfrm>
            <a:off x="944604" y="4381073"/>
            <a:ext cx="23022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f(4) = (-2)</a:t>
            </a:r>
            <a:r>
              <a:rPr lang="cs-CZ" sz="20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4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= 16</a:t>
            </a:r>
          </a:p>
        </p:txBody>
      </p:sp>
      <p:sp>
        <p:nvSpPr>
          <p:cNvPr id="9" name="Obdélník 8"/>
          <p:cNvSpPr/>
          <p:nvPr/>
        </p:nvSpPr>
        <p:spPr>
          <a:xfrm>
            <a:off x="944604" y="5029145"/>
            <a:ext cx="23022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f(6) = (-2)</a:t>
            </a:r>
            <a:r>
              <a:rPr lang="cs-CZ" sz="20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6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= 64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9169" y="5661247"/>
            <a:ext cx="382121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Je-li exponentem sudé číslo, pak výsledek je </a:t>
            </a:r>
            <a:r>
              <a:rPr lang="cs-CZ" sz="24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kladný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525035" y="5697320"/>
            <a:ext cx="3821213" cy="769441"/>
          </a:xfrm>
          <a:prstGeom prst="roundRect">
            <a:avLst/>
          </a:prstGeom>
          <a:noFill/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644008" y="5661248"/>
            <a:ext cx="3821213" cy="769441"/>
          </a:xfrm>
          <a:prstGeom prst="roundRect">
            <a:avLst/>
          </a:prstGeom>
          <a:noFill/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74274" y="5661247"/>
            <a:ext cx="379094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Je-li exponentem </a:t>
            </a:r>
            <a:r>
              <a:rPr lang="cs-CZ" sz="2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liché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číslo, </a:t>
            </a:r>
            <a:endParaRPr lang="cs-CZ" sz="20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pak </a:t>
            </a:r>
            <a:r>
              <a:rPr lang="cs-CZ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výsledek je </a:t>
            </a:r>
            <a:r>
              <a:rPr lang="cs-CZ" sz="20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záporný</a:t>
            </a:r>
            <a:endParaRPr lang="cs-CZ" sz="2000" b="1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12305" y="3836887"/>
            <a:ext cx="23022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f(1) </a:t>
            </a:r>
            <a:r>
              <a:rPr lang="cs-CZ" sz="2000" b="1" dirty="0">
                <a:solidFill>
                  <a:srgbClr val="006600"/>
                </a:solidFill>
                <a:latin typeface="Comic Sans MS" panose="030F0702030302020204" pitchFamily="66" charset="0"/>
              </a:rPr>
              <a:t>= (-</a:t>
            </a:r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2)</a:t>
            </a:r>
            <a:r>
              <a:rPr lang="cs-CZ" sz="2000" b="1" baseline="30000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1 </a:t>
            </a:r>
            <a:r>
              <a:rPr lang="cs-CZ" sz="2000" b="1" dirty="0">
                <a:solidFill>
                  <a:srgbClr val="006600"/>
                </a:solidFill>
                <a:latin typeface="Comic Sans MS" panose="030F0702030302020204" pitchFamily="66" charset="0"/>
              </a:rPr>
              <a:t>= </a:t>
            </a:r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-2</a:t>
            </a:r>
            <a:endParaRPr lang="cs-CZ" sz="2000" b="1" dirty="0">
              <a:solidFill>
                <a:srgbClr val="006600"/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00858" y="4451044"/>
            <a:ext cx="23022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f(3) </a:t>
            </a:r>
            <a:r>
              <a:rPr lang="cs-CZ" sz="2000" b="1" dirty="0">
                <a:solidFill>
                  <a:srgbClr val="006600"/>
                </a:solidFill>
                <a:latin typeface="Comic Sans MS" panose="030F0702030302020204" pitchFamily="66" charset="0"/>
              </a:rPr>
              <a:t>= (-</a:t>
            </a:r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2)</a:t>
            </a:r>
            <a:r>
              <a:rPr lang="cs-CZ" sz="2000" b="1" baseline="30000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3 </a:t>
            </a:r>
            <a:r>
              <a:rPr lang="cs-CZ" sz="2000" b="1" dirty="0">
                <a:solidFill>
                  <a:srgbClr val="006600"/>
                </a:solidFill>
                <a:latin typeface="Comic Sans MS" panose="030F0702030302020204" pitchFamily="66" charset="0"/>
              </a:rPr>
              <a:t>= </a:t>
            </a:r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-8</a:t>
            </a:r>
            <a:endParaRPr lang="cs-CZ" sz="2000" b="1" dirty="0">
              <a:solidFill>
                <a:srgbClr val="006600"/>
              </a:solidFill>
              <a:latin typeface="Comic Sans MS" panose="030F0702030302020204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00858" y="5044534"/>
            <a:ext cx="24593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f(5) </a:t>
            </a:r>
            <a:r>
              <a:rPr lang="cs-CZ" sz="2000" b="1" dirty="0">
                <a:solidFill>
                  <a:srgbClr val="006600"/>
                </a:solidFill>
                <a:latin typeface="Comic Sans MS" panose="030F0702030302020204" pitchFamily="66" charset="0"/>
              </a:rPr>
              <a:t>= (-</a:t>
            </a:r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2)</a:t>
            </a:r>
            <a:r>
              <a:rPr lang="cs-CZ" sz="2000" b="1" baseline="30000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5 </a:t>
            </a:r>
            <a:r>
              <a:rPr lang="cs-CZ" sz="2000" b="1" dirty="0">
                <a:solidFill>
                  <a:srgbClr val="006600"/>
                </a:solidFill>
                <a:latin typeface="Comic Sans MS" panose="030F0702030302020204" pitchFamily="66" charset="0"/>
              </a:rPr>
              <a:t>= </a:t>
            </a:r>
            <a:r>
              <a:rPr lang="cs-CZ" sz="20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-32</a:t>
            </a:r>
            <a:endParaRPr lang="cs-CZ" sz="2000" b="1" dirty="0">
              <a:solidFill>
                <a:srgbClr val="006600"/>
              </a:solidFill>
              <a:latin typeface="Comic Sans MS" panose="030F0702030302020204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5035" y="188640"/>
            <a:ext cx="7647365" cy="720080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88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96752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Problém </a:t>
            </a:r>
            <a:r>
              <a:rPr lang="cs-CZ" sz="2000" b="1" dirty="0" smtClean="0">
                <a:latin typeface="Comic Sans MS" panose="030F0702030302020204" pitchFamily="66" charset="0"/>
              </a:rPr>
              <a:t>ale nastává </a:t>
            </a:r>
            <a:r>
              <a:rPr lang="cs-CZ" sz="2000" b="1" dirty="0">
                <a:latin typeface="Comic Sans MS" panose="030F0702030302020204" pitchFamily="66" charset="0"/>
              </a:rPr>
              <a:t>v okamžiku, kdy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exponentem není celé číslo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27092" y="404664"/>
            <a:ext cx="38074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6600"/>
                </a:solidFill>
                <a:latin typeface="Comic Sans MS" panose="030F0702030302020204" pitchFamily="66" charset="0"/>
              </a:rPr>
              <a:t>Zdá se, že není problém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9632" y="2076817"/>
            <a:ext cx="34499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Např.  f(1,3) = (-2)</a:t>
            </a:r>
            <a:r>
              <a:rPr lang="cs-CZ" sz="2000" b="1" baseline="30000" dirty="0">
                <a:latin typeface="Comic Sans MS" panose="030F0702030302020204" pitchFamily="66" charset="0"/>
              </a:rPr>
              <a:t>1,3</a:t>
            </a:r>
            <a:r>
              <a:rPr lang="cs-CZ" sz="2000" b="1" dirty="0">
                <a:latin typeface="Comic Sans MS" panose="030F0702030302020204" pitchFamily="66" charset="0"/>
              </a:rPr>
              <a:t>= ?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8016" y="3140967"/>
            <a:ext cx="86424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A tady nelze rozhodnout, zda výsledek </a:t>
            </a:r>
            <a:r>
              <a:rPr lang="cs-CZ" sz="2000" b="1" dirty="0" smtClean="0">
                <a:latin typeface="Comic Sans MS" panose="030F0702030302020204" pitchFamily="66" charset="0"/>
              </a:rPr>
              <a:t>je 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kladný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nebo záporný</a:t>
            </a:r>
            <a:r>
              <a:rPr lang="cs-CZ" sz="2000" b="1" dirty="0">
                <a:latin typeface="Comic Sans MS" panose="030F0702030302020204" pitchFamily="66" charset="0"/>
              </a:rPr>
              <a:t>!!!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1325" y="4134271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6600"/>
                </a:solidFill>
                <a:latin typeface="Comic Sans MS" panose="030F0702030302020204" pitchFamily="66" charset="0"/>
              </a:rPr>
              <a:t>Takže si ještě zopakujme definici exponenciální funkce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899592" y="260648"/>
            <a:ext cx="4176464" cy="864096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1114460" y="5157191"/>
                <a:ext cx="1916358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0">
                          <a:solidFill>
                            <a:srgbClr val="FF0000"/>
                          </a:solidFill>
                          <a:latin typeface="Cambria Math"/>
                        </a:rPr>
                        <m:t>𝐲</m:t>
                      </m:r>
                      <m:r>
                        <a:rPr lang="cs-CZ" sz="4400" b="1" i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4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4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𝐚</m:t>
                          </m:r>
                        </m:e>
                        <m:sup>
                          <m:r>
                            <a:rPr lang="cs-CZ" sz="44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𝐱</m:t>
                          </m:r>
                        </m:sup>
                      </m:sSup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460" y="5157191"/>
                <a:ext cx="1916358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851920" y="5035893"/>
                <a:ext cx="4572000" cy="1077218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r>
                  <a:rPr lang="cs-CZ" sz="3200" b="1" dirty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kde základ mocniny a</a:t>
                </a:r>
                <a14:m>
                  <m:oMath xmlns:m="http://schemas.openxmlformats.org/officeDocument/2006/math">
                    <m:r>
                      <a:rPr lang="cs-CZ" sz="3200" b="1">
                        <a:solidFill>
                          <a:srgbClr val="FF0000"/>
                        </a:solidFill>
                        <a:latin typeface="Cambria Math"/>
                      </a:rPr>
                      <m:t> ∈</m:t>
                    </m:r>
                    <m:sSup>
                      <m:sSup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e>
                      <m:sup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+</m:t>
                        </m:r>
                      </m:sup>
                    </m:sSup>
                    <m:r>
                      <a:rPr lang="cs-CZ" sz="3200" b="1" i="1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sz="3200" dirty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 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3200" b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3200" b="1">
                        <a:solidFill>
                          <a:srgbClr val="FF0000"/>
                        </a:solidFill>
                        <a:latin typeface="Cambria Math"/>
                      </a:rPr>
                      <m:t>𝐱</m:t>
                    </m:r>
                    <m:r>
                      <a:rPr lang="cs-CZ" sz="3200" b="1">
                        <a:solidFill>
                          <a:srgbClr val="FF0000"/>
                        </a:solidFill>
                        <a:latin typeface="Cambria Math"/>
                      </a:rPr>
                      <m:t> ∈</m:t>
                    </m:r>
                    <m:r>
                      <a:rPr lang="cs-CZ" sz="3200" b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𝐑</m:t>
                    </m:r>
                  </m:oMath>
                </a14:m>
                <a:endParaRPr lang="cs-CZ" sz="3200" b="1" dirty="0">
                  <a:solidFill>
                    <a:srgbClr val="FF0000"/>
                  </a:solidFill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5035893"/>
                <a:ext cx="4572000" cy="1077218"/>
              </a:xfrm>
              <a:prstGeom prst="rect">
                <a:avLst/>
              </a:prstGeom>
              <a:blipFill rotWithShape="1">
                <a:blip r:embed="rId3"/>
                <a:stretch>
                  <a:fillRect l="-3467" t="-7345" b="-17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899592" y="4826769"/>
            <a:ext cx="7128792" cy="1626567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0540" y="260648"/>
            <a:ext cx="80379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Protože máme novou funkci, o níž nic nevíme,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začneme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tabulkou </a:t>
            </a:r>
            <a:r>
              <a:rPr lang="cs-CZ" sz="2400" b="1" dirty="0" smtClean="0">
                <a:latin typeface="Comic Sans MS" panose="030F0702030302020204" pitchFamily="66" charset="0"/>
              </a:rPr>
              <a:t>několika exponenciálních funkcí  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729626" y="1233624"/>
                <a:ext cx="173643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𝒂</m:t>
                      </m:r>
                      <m:r>
                        <a:rPr lang="cs-CZ" sz="2400" b="1" i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:   </m:t>
                      </m:r>
                      <m:r>
                        <a:rPr lang="cs-CZ" sz="2400" b="1" i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4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4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sz="24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𝐱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9626" y="1233624"/>
                <a:ext cx="1736437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7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729501" y="1025192"/>
                <a:ext cx="2088905" cy="96366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𝐛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:   </m:t>
                      </m:r>
                      <m:r>
                        <a:rPr lang="cs-CZ" sz="2400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4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9501" y="1025192"/>
                <a:ext cx="2088905" cy="963662"/>
              </a:xfrm>
              <a:prstGeom prst="rect">
                <a:avLst/>
              </a:prstGeom>
              <a:blipFill rotWithShape="1">
                <a:blip r:embed="rId3"/>
                <a:stretch>
                  <a:fillRect b="-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23164199"/>
                  </p:ext>
                </p:extLst>
              </p:nvPr>
            </p:nvGraphicFramePr>
            <p:xfrm>
              <a:off x="115070" y="2276872"/>
              <a:ext cx="9006513" cy="407606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29606"/>
                    <a:gridCol w="857763"/>
                    <a:gridCol w="857763"/>
                    <a:gridCol w="857763"/>
                    <a:gridCol w="786282"/>
                    <a:gridCol w="786282"/>
                    <a:gridCol w="714802"/>
                    <a:gridCol w="714802"/>
                    <a:gridCol w="714802"/>
                    <a:gridCol w="561054"/>
                    <a:gridCol w="725594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rgbClr val="FFC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x</a:t>
                          </a:r>
                          <a:endParaRPr lang="cs-CZ" sz="2400" dirty="0">
                            <a:solidFill>
                              <a:srgbClr val="FFC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008000"/>
                              </a:solidFill>
                            </a:rPr>
                            <a:t>0</a:t>
                          </a:r>
                          <a:endParaRPr lang="cs-CZ" dirty="0">
                            <a:solidFill>
                              <a:srgbClr val="008000"/>
                            </a:solidFill>
                          </a:endParaRPr>
                        </a:p>
                      </a:txBody>
                      <a:tcPr>
                        <a:solidFill>
                          <a:srgbClr val="FFFF00">
                            <a:alpha val="50000"/>
                          </a:srgb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kern="1200" smtClean="0">
                                        <a:solidFill>
                                          <a:schemeClr val="lt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kern="1200">
                                        <a:solidFill>
                                          <a:schemeClr val="lt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kern="1200">
                                        <a:solidFill>
                                          <a:schemeClr val="lt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kern="1200" dirty="0">
                            <a:solidFill>
                              <a:schemeClr val="lt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kern="1200" smtClean="0">
                                        <a:solidFill>
                                          <a:schemeClr val="lt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kern="1200">
                                        <a:solidFill>
                                          <a:schemeClr val="lt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kern="1200">
                                        <a:solidFill>
                                          <a:schemeClr val="lt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b="1" kern="1200" dirty="0">
                            <a:solidFill>
                              <a:schemeClr val="lt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kern="1200" smtClean="0">
                                    <a:solidFill>
                                      <a:schemeClr val="dk1"/>
                                    </a:solidFill>
                                    <a:effectLst>
                                      <a:outerShdw blurRad="38100" dist="38100" dir="2700000" algn="tl">
                                        <a:srgbClr val="000000">
                                          <a:alpha val="43137"/>
                                        </a:srgbClr>
                                      </a:outerShdw>
                                    </a:effectLst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𝐲</m:t>
                                </m:r>
                                <m:r>
                                  <a:rPr lang="cs-CZ" sz="2400" b="1" kern="1200">
                                    <a:solidFill>
                                      <a:schemeClr val="dk1"/>
                                    </a:solidFill>
                                    <a:effectLst>
                                      <a:outerShdw blurRad="38100" dist="38100" dir="2700000" algn="tl">
                                        <a:srgbClr val="000000">
                                          <a:alpha val="43137"/>
                                        </a:srgbClr>
                                      </a:outerShdw>
                                    </a:effectLst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 </m:t>
                                </m:r>
                                <m:sSup>
                                  <m:sSupPr>
                                    <m:ctrlPr>
                                      <a:rPr lang="cs-CZ" sz="2400" b="1" i="1" kern="1200">
                                        <a:solidFill>
                                          <a:schemeClr val="dk1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400" b="1" i="1" kern="1200">
                                        <a:solidFill>
                                          <a:schemeClr val="dk1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r>
                                      <a:rPr lang="cs-CZ" sz="2400" b="1" i="1" kern="1200">
                                        <a:solidFill>
                                          <a:schemeClr val="dk1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𝐱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sz="24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18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</a:t>
                          </a:r>
                          <a:endParaRPr lang="cs-CZ" b="1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radPr>
                                  <m:deg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𝟑</m:t>
                                    </m:r>
                                  </m:deg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sz="18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ad>
                                  <m:radPr>
                                    <m:degHide m:val="on"/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</m:rad>
                              </m:oMath>
                            </m:oMathPara>
                          </a14:m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2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8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1024</a:t>
                          </a:r>
                          <a:endParaRPr lang="cs-CZ" b="1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1800" b="1" i="0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r>
                                      <a:rPr lang="cs-CZ" sz="1800" b="1" i="0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cs-CZ" sz="1800" b="1" i="0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𝟑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𝟏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𝟎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f>
                                      <m:fPr>
                                        <m:ctrlPr>
                                          <a:rPr lang="cs-CZ" sz="18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z="18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/>
                                            <a:ea typeface="+mn-ea"/>
                                            <a:cs typeface="+mn-cs"/>
                                          </a:rPr>
                                          <m:t>𝟏</m:t>
                                        </m:r>
                                      </m:num>
                                      <m:den>
                                        <m:r>
                                          <a:rPr lang="cs-CZ" sz="18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/>
                                            <a:ea typeface="+mn-ea"/>
                                            <a:cs typeface="+mn-cs"/>
                                          </a:rPr>
                                          <m:t>𝟑</m:t>
                                        </m:r>
                                      </m:den>
                                    </m:f>
                                  </m:sup>
                                </m:sSup>
                              </m:oMath>
                            </m:oMathPara>
                          </a14:m>
                          <a:endParaRPr lang="cs-CZ" sz="18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sz="1800" b="1" i="1" kern="1200" smtClean="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1800" b="1" i="1" kern="1200">
                                        <a:solidFill>
                                          <a:schemeClr val="dk1"/>
                                        </a:solidFill>
                                        <a:effectLst/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f>
                                      <m:fPr>
                                        <m:ctrlPr>
                                          <a:rPr lang="cs-CZ" sz="18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/>
                                            <a:ea typeface="+mn-ea"/>
                                            <a:cs typeface="+mn-cs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sz="18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/>
                                            <a:ea typeface="+mn-ea"/>
                                            <a:cs typeface="+mn-cs"/>
                                          </a:rPr>
                                          <m:t>𝟏</m:t>
                                        </m:r>
                                      </m:num>
                                      <m:den>
                                        <m:r>
                                          <a:rPr lang="cs-CZ" sz="1800" b="1" i="1" kern="1200">
                                            <a:solidFill>
                                              <a:schemeClr val="dk1"/>
                                            </a:solidFill>
                                            <a:effectLst/>
                                            <a:latin typeface="Cambria Math"/>
                                            <a:ea typeface="+mn-ea"/>
                                            <a:cs typeface="+mn-cs"/>
                                          </a:rPr>
                                          <m:t>𝟐</m:t>
                                        </m:r>
                                      </m:den>
                                    </m:f>
                                  </m:sup>
                                </m:sSup>
                              </m:oMath>
                            </m:oMathPara>
                          </a14:m>
                          <a:endParaRPr lang="cs-CZ" sz="1800" kern="1200" dirty="0">
                            <a:solidFill>
                              <a:schemeClr val="dk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pPr algn="ctr"/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1" i="1" smtClean="0">
                                    <a:solidFill>
                                      <a:srgbClr val="FF0000"/>
                                    </a:solidFill>
                                    <a:effectLst>
                                      <a:outerShdw blurRad="38100" dist="38100" dir="2700000" algn="tl">
                                        <a:srgbClr val="000000">
                                          <a:alpha val="43137"/>
                                        </a:srgbClr>
                                      </a:outerShdw>
                                    </a:effectLst>
                                    <a:latin typeface="Cambria Math"/>
                                  </a:rPr>
                                  <m:t>𝐲</m:t>
                                </m:r>
                                <m:r>
                                  <a:rPr lang="cs-CZ" sz="2000" b="1">
                                    <a:solidFill>
                                      <a:srgbClr val="FF0000"/>
                                    </a:solidFill>
                                    <a:effectLst>
                                      <a:outerShdw blurRad="38100" dist="38100" dir="2700000" algn="tl">
                                        <a:srgbClr val="000000">
                                          <a:alpha val="43137"/>
                                        </a:srgbClr>
                                      </a:outerShdw>
                                    </a:effectLst>
                                    <a:latin typeface="Cambria Math"/>
                                  </a:rPr>
                                  <m:t>= </m:t>
                                </m:r>
                                <m:sSup>
                                  <m:sSupPr>
                                    <m:ctrlPr>
                                      <a:rPr lang="cs-CZ" sz="2000" b="1" i="1">
                                        <a:solidFill>
                                          <a:srgbClr val="FF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cs-CZ" sz="2000" b="1" i="1">
                                            <a:solidFill>
                                              <a:srgbClr val="FF0000"/>
                                            </a:solidFill>
                                            <a:effectLst>
                                              <a:outerShdw blurRad="38100" dist="38100" dir="2700000" algn="tl">
                                                <a:srgbClr val="000000">
                                                  <a:alpha val="43137"/>
                                                </a:srgbClr>
                                              </a:outerShdw>
                                            </a:effectLst>
                                            <a:latin typeface="Cambria Math"/>
                                          </a:rPr>
                                        </m:ctrlPr>
                                      </m:dPr>
                                      <m:e>
                                        <m:f>
                                          <m:fPr>
                                            <m:ctrlPr>
                                              <a:rPr lang="cs-CZ" sz="2000" b="1" i="1">
                                                <a:solidFill>
                                                  <a:srgbClr val="FF0000"/>
                                                </a:solidFill>
                                                <a:effectLst>
                                                  <a:outerShdw blurRad="38100" dist="38100" dir="2700000" algn="tl">
                                                    <a:srgbClr val="000000">
                                                      <a:alpha val="43137"/>
                                                    </a:srgbClr>
                                                  </a:outerShdw>
                                                </a:effectLst>
                                                <a:latin typeface="Cambria Math"/>
                                              </a:rPr>
                                            </m:ctrlPr>
                                          </m:fPr>
                                          <m:num>
                                            <m:r>
                                              <a:rPr lang="cs-CZ" sz="2000" b="1" i="1">
                                                <a:solidFill>
                                                  <a:srgbClr val="FF0000"/>
                                                </a:solidFill>
                                                <a:effectLst>
                                                  <a:outerShdw blurRad="38100" dist="38100" dir="2700000" algn="tl">
                                                    <a:srgbClr val="000000">
                                                      <a:alpha val="43137"/>
                                                    </a:srgbClr>
                                                  </a:outerShdw>
                                                </a:effectLst>
                                                <a:latin typeface="Cambria Math"/>
                                              </a:rPr>
                                              <m:t>𝟏</m:t>
                                            </m:r>
                                          </m:num>
                                          <m:den>
                                            <m:r>
                                              <a:rPr lang="cs-CZ" sz="2000" b="1" i="1">
                                                <a:solidFill>
                                                  <a:srgbClr val="FF0000"/>
                                                </a:solidFill>
                                                <a:effectLst>
                                                  <a:outerShdw blurRad="38100" dist="38100" dir="2700000" algn="tl">
                                                    <a:srgbClr val="000000">
                                                      <a:alpha val="43137"/>
                                                    </a:srgbClr>
                                                  </a:outerShdw>
                                                </a:effectLst>
                                                <a:latin typeface="Cambria Math"/>
                                              </a:rPr>
                                              <m:t>𝟐</m:t>
                                            </m:r>
                                          </m:den>
                                        </m:f>
                                      </m:e>
                                    </m:d>
                                  </m:e>
                                  <m:sup>
                                    <m:r>
                                      <a:rPr lang="cs-CZ" sz="2000" b="1" i="1">
                                        <a:solidFill>
                                          <a:srgbClr val="FF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𝒙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b="1" dirty="0" smtClean="0"/>
                            <a:t>8</a:t>
                          </a: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</a:t>
                          </a: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2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</a:t>
                          </a:r>
                          <a:endParaRPr lang="cs-CZ" b="1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kern="1200" smtClean="0">
                                    <a:solidFill>
                                      <a:srgbClr val="008000"/>
                                    </a:solidFill>
                                    <a:effectLst>
                                      <a:outerShdw blurRad="38100" dist="38100" dir="2700000" algn="tl">
                                        <a:srgbClr val="000000">
                                          <a:alpha val="43137"/>
                                        </a:srgbClr>
                                      </a:outerShdw>
                                    </a:effectLst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𝐲</m:t>
                                </m:r>
                                <m:r>
                                  <a:rPr lang="cs-CZ" sz="2400" b="1" kern="1200">
                                    <a:solidFill>
                                      <a:srgbClr val="008000"/>
                                    </a:solidFill>
                                    <a:effectLst>
                                      <a:outerShdw blurRad="38100" dist="38100" dir="2700000" algn="tl">
                                        <a:srgbClr val="000000">
                                          <a:alpha val="43137"/>
                                        </a:srgbClr>
                                      </a:outerShdw>
                                    </a:effectLst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 </m:t>
                                </m:r>
                                <m:sSup>
                                  <m:sSupPr>
                                    <m:ctrlPr>
                                      <a:rPr lang="cs-CZ" sz="2400" b="1" i="1" kern="1200">
                                        <a:solidFill>
                                          <a:srgbClr val="008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400" b="1" i="1" kern="1200">
                                        <a:solidFill>
                                          <a:srgbClr val="008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𝟐</m:t>
                                    </m:r>
                                  </m:e>
                                  <m:sup>
                                    <m:r>
                                      <a:rPr lang="cs-CZ" sz="2400" b="1" i="1" kern="1200">
                                        <a:solidFill>
                                          <a:srgbClr val="008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−</m:t>
                                    </m:r>
                                    <m:r>
                                      <a:rPr lang="cs-CZ" sz="2400" b="1" i="1" kern="1200">
                                        <a:solidFill>
                                          <a:srgbClr val="008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  <a:ea typeface="+mn-ea"/>
                                        <a:cs typeface="+mn-cs"/>
                                      </a:rPr>
                                      <m:t>𝐱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sz="2400" kern="1200" dirty="0">
                            <a:solidFill>
                              <a:srgbClr val="008000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endParaRPr lang="cs-CZ" dirty="0">
                            <a:solidFill>
                              <a:srgbClr val="FFC000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23164199"/>
                  </p:ext>
                </p:extLst>
              </p:nvPr>
            </p:nvGraphicFramePr>
            <p:xfrm>
              <a:off x="115070" y="2276872"/>
              <a:ext cx="9006513" cy="407606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29606"/>
                    <a:gridCol w="857763"/>
                    <a:gridCol w="857763"/>
                    <a:gridCol w="857763"/>
                    <a:gridCol w="786282"/>
                    <a:gridCol w="786282"/>
                    <a:gridCol w="714802"/>
                    <a:gridCol w="714802"/>
                    <a:gridCol w="714802"/>
                    <a:gridCol w="561054"/>
                    <a:gridCol w="725594"/>
                  </a:tblGrid>
                  <a:tr h="88112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rgbClr val="FFC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x</a:t>
                          </a:r>
                          <a:endParaRPr lang="cs-CZ" sz="2400" dirty="0">
                            <a:solidFill>
                              <a:srgbClr val="FFC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rgbClr val="008000"/>
                              </a:solidFill>
                            </a:rPr>
                            <a:t>0</a:t>
                          </a:r>
                          <a:endParaRPr lang="cs-CZ" dirty="0">
                            <a:solidFill>
                              <a:srgbClr val="008000"/>
                            </a:solidFill>
                          </a:endParaRPr>
                        </a:p>
                      </a:txBody>
                      <a:tcPr>
                        <a:solidFill>
                          <a:srgbClr val="FFFF00">
                            <a:alpha val="50000"/>
                          </a:srgb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609302" t="-6250" r="-437209" b="-3645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775424" t="-6250" r="-377966" b="-3645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10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88119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427" t="-105517" r="-531624" b="-2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166667" t="-105517" r="-782270" b="-2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266667" t="-105517" r="-682270" b="-2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369286" t="-105517" r="-587143" b="-2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</a:t>
                          </a:r>
                          <a:endParaRPr lang="cs-CZ" b="1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609302" t="-105517" r="-437209" b="-2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775424" t="-105517" r="-377966" b="-26206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2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8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1024</a:t>
                          </a:r>
                          <a:endParaRPr lang="cs-CZ" b="1" dirty="0"/>
                        </a:p>
                      </a:txBody>
                      <a:tcPr/>
                    </a:tc>
                  </a:tr>
                  <a:tr h="771716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166667" t="-236508" r="-782270" b="-2015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266667" t="-236508" r="-682270" b="-2015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369286" t="-236508" r="-587143" b="-2015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509302" t="-236508" r="-537209" b="-2015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609302" t="-236508" r="-437209" b="-2015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775424" t="-236508" r="-377966" b="-20158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  <a:tr h="81051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427" t="-318797" r="-531624" b="-909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b="1" dirty="0" smtClean="0"/>
                            <a:t>8</a:t>
                          </a: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4</a:t>
                          </a:r>
                        </a:p>
                        <a:p>
                          <a:pPr algn="ctr"/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2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/>
                            <a:t>1</a:t>
                          </a:r>
                          <a:endParaRPr lang="cs-CZ" b="1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7315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l="-427" t="-464167" r="-531624" b="-8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sp>
        <p:nvSpPr>
          <p:cNvPr id="9" name="Zaoblený obdélník 8"/>
          <p:cNvSpPr/>
          <p:nvPr/>
        </p:nvSpPr>
        <p:spPr>
          <a:xfrm>
            <a:off x="710540" y="1025192"/>
            <a:ext cx="1872208" cy="871570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648979" y="1050682"/>
            <a:ext cx="2196245" cy="975204"/>
          </a:xfrm>
          <a:prstGeom prst="roundRect">
            <a:avLst/>
          </a:prstGeom>
          <a:noFill/>
          <a:ln w="508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3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19"/>
            <a:ext cx="74168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Na pracovním listu </a:t>
            </a:r>
            <a:r>
              <a:rPr lang="cs-CZ" sz="2400" b="1" dirty="0" smtClean="0">
                <a:latin typeface="Comic Sans MS" panose="030F0702030302020204" pitchFamily="66" charset="0"/>
              </a:rPr>
              <a:t>doplňte </a:t>
            </a:r>
            <a:r>
              <a:rPr lang="cs-CZ" sz="2400" b="1" dirty="0">
                <a:latin typeface="Comic Sans MS" panose="030F0702030302020204" pitchFamily="66" charset="0"/>
              </a:rPr>
              <a:t>tabulku a po kontrole vlepte do sešitu!!!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971600" y="2295453"/>
                <a:ext cx="7128792" cy="249036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400" b="1" dirty="0">
                    <a:latin typeface="Comic Sans MS" panose="030F0702030302020204" pitchFamily="66" charset="0"/>
                  </a:rPr>
                  <a:t>Na pracovním listu bude ještě jedna tabulka, kterou vyplníte </a:t>
                </a:r>
                <a:r>
                  <a:rPr lang="cs-CZ" sz="2400" b="1" dirty="0" smtClean="0">
                    <a:latin typeface="Comic Sans MS" panose="030F0702030302020204" pitchFamily="66" charset="0"/>
                  </a:rPr>
                  <a:t>doma obdobně </a:t>
                </a:r>
                <a:r>
                  <a:rPr lang="cs-CZ" sz="2400" b="1" dirty="0">
                    <a:latin typeface="Comic Sans MS" panose="030F0702030302020204" pitchFamily="66" charset="0"/>
                  </a:rPr>
                  <a:t>a to pro funkce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𝒚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e>
                      <m:sup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sup>
                    </m:sSup>
                  </m:oMath>
                </a14:m>
                <a:r>
                  <a:rPr lang="cs-CZ" sz="2400" b="1" dirty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 </a:t>
                </a:r>
                <a:r>
                  <a:rPr lang="cs-CZ" sz="2400" b="1" dirty="0">
                    <a:latin typeface="Comic Sans MS" panose="030F0702030302020204" pitchFamily="66" charset="0"/>
                  </a:rPr>
                  <a:t>a funkci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𝐲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400" b="1" i="1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400" b="1" i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2400" b="1" i="0">
                                    <a:solidFill>
                                      <a:srgbClr val="FF0000"/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𝐱</m:t>
                        </m:r>
                      </m:sup>
                    </m:sSup>
                  </m:oMath>
                </a14:m>
                <a:r>
                  <a:rPr lang="cs-CZ" sz="2400" b="1" dirty="0">
                    <a:latin typeface="Comic Sans MS" panose="030F0702030302020204" pitchFamily="66" charset="0"/>
                  </a:rPr>
                  <a:t>  a </a:t>
                </a:r>
                <a:r>
                  <a:rPr lang="cs-CZ" sz="2400" b="1" dirty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y =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3</a:t>
                </a:r>
                <a:r>
                  <a:rPr lang="cs-CZ" sz="2400" b="1" baseline="30000" dirty="0" smtClean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-x</a:t>
                </a:r>
              </a:p>
              <a:p>
                <a:endParaRPr lang="cs-CZ" sz="2400" b="1" baseline="30000" dirty="0" smtClean="0">
                  <a:solidFill>
                    <a:srgbClr val="FF0000"/>
                  </a:solidFill>
                  <a:latin typeface="Comic Sans MS" panose="030F0702030302020204" pitchFamily="66" charset="0"/>
                </a:endParaRPr>
              </a:p>
              <a:p>
                <a:r>
                  <a:rPr lang="cs-CZ" sz="3200" b="1" baseline="30000" dirty="0" smtClean="0">
                    <a:latin typeface="Comic Sans MS" panose="030F0702030302020204" pitchFamily="66" charset="0"/>
                  </a:rPr>
                  <a:t>A rovněž ji vlepíte do sešitu. </a:t>
                </a:r>
              </a:p>
              <a:p>
                <a:r>
                  <a:rPr lang="cs-CZ" sz="3200" b="1" baseline="30000" dirty="0" smtClean="0">
                    <a:latin typeface="Comic Sans MS" panose="030F0702030302020204" pitchFamily="66" charset="0"/>
                  </a:rPr>
                  <a:t>Kontrolu provedeme na začátku </a:t>
                </a:r>
                <a:r>
                  <a:rPr lang="cs-CZ" sz="3200" b="1" baseline="30000" dirty="0" smtClean="0">
                    <a:solidFill>
                      <a:srgbClr val="FF0000"/>
                    </a:solidFill>
                    <a:latin typeface="Comic Sans MS" panose="030F0702030302020204" pitchFamily="66" charset="0"/>
                  </a:rPr>
                  <a:t>příští hodiny!!!</a:t>
                </a:r>
                <a:endParaRPr lang="cs-CZ" sz="3200" b="1" dirty="0">
                  <a:solidFill>
                    <a:srgbClr val="FF0000"/>
                  </a:solidFill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295453"/>
                <a:ext cx="7128792" cy="2490362"/>
              </a:xfrm>
              <a:prstGeom prst="rect">
                <a:avLst/>
              </a:prstGeom>
              <a:blipFill rotWithShape="1">
                <a:blip r:embed="rId2"/>
                <a:stretch>
                  <a:fillRect l="-1282" t="-1961" r="-16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eselý obličej 3"/>
          <p:cNvSpPr/>
          <p:nvPr/>
        </p:nvSpPr>
        <p:spPr>
          <a:xfrm>
            <a:off x="4104826" y="1453148"/>
            <a:ext cx="739672" cy="80863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92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Použité materiály:  program FUNKCE 2.01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28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552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32</cp:revision>
  <dcterms:created xsi:type="dcterms:W3CDTF">2013-09-15T16:01:26Z</dcterms:created>
  <dcterms:modified xsi:type="dcterms:W3CDTF">2014-01-27T06:04:26Z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