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6" y="-9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71A3C-F8AE-4B06-80FA-3203F241EAED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C6292-1D0B-46ED-B574-7DD1D70B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5772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71A3C-F8AE-4B06-80FA-3203F241EAED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C6292-1D0B-46ED-B574-7DD1D70B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271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71A3C-F8AE-4B06-80FA-3203F241EAED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C6292-1D0B-46ED-B574-7DD1D70B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755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71A3C-F8AE-4B06-80FA-3203F241EAED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C6292-1D0B-46ED-B574-7DD1D70B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5717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71A3C-F8AE-4B06-80FA-3203F241EAED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C6292-1D0B-46ED-B574-7DD1D70B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428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71A3C-F8AE-4B06-80FA-3203F241EAED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C6292-1D0B-46ED-B574-7DD1D70B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467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71A3C-F8AE-4B06-80FA-3203F241EAED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C6292-1D0B-46ED-B574-7DD1D70B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5432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71A3C-F8AE-4B06-80FA-3203F241EAED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C6292-1D0B-46ED-B574-7DD1D70B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366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71A3C-F8AE-4B06-80FA-3203F241EAED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C6292-1D0B-46ED-B574-7DD1D70B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27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71A3C-F8AE-4B06-80FA-3203F241EAED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C6292-1D0B-46ED-B574-7DD1D70B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239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71A3C-F8AE-4B06-80FA-3203F241EAED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C6292-1D0B-46ED-B574-7DD1D70B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216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371A3C-F8AE-4B06-80FA-3203F241EAED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AC6292-1D0B-46ED-B574-7DD1D70B7A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147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63688" y="1916832"/>
            <a:ext cx="648072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/>
              <a:t>Datum: 14.04.2013</a:t>
            </a:r>
            <a:endParaRPr lang="cs-CZ" dirty="0" smtClean="0"/>
          </a:p>
          <a:p>
            <a:r>
              <a:rPr lang="cs-CZ" b="1" i="1" dirty="0" smtClean="0"/>
              <a:t>Projekt:</a:t>
            </a:r>
            <a:r>
              <a:rPr lang="cs-CZ" b="1" dirty="0" smtClean="0"/>
              <a:t> </a:t>
            </a:r>
            <a:r>
              <a:rPr lang="cs-CZ" dirty="0" smtClean="0"/>
              <a:t>Kvalitní výuka</a:t>
            </a:r>
          </a:p>
          <a:p>
            <a:r>
              <a:rPr lang="cs-CZ" b="1" i="1" dirty="0" smtClean="0"/>
              <a:t>Registrační číslo:</a:t>
            </a:r>
            <a:r>
              <a:rPr lang="cs-CZ" b="1" dirty="0" smtClean="0"/>
              <a:t> </a:t>
            </a:r>
            <a:r>
              <a:rPr lang="cs-CZ" dirty="0" smtClean="0"/>
              <a:t>CZ.1.07/1.5.00/34.0731</a:t>
            </a:r>
          </a:p>
          <a:p>
            <a:r>
              <a:rPr lang="cs-CZ" b="1" i="1" dirty="0" smtClean="0"/>
              <a:t>Číslo DUM:</a:t>
            </a:r>
            <a:r>
              <a:rPr lang="cs-CZ" b="1" dirty="0" smtClean="0"/>
              <a:t> </a:t>
            </a:r>
            <a:r>
              <a:rPr lang="cs-CZ" dirty="0" smtClean="0"/>
              <a:t>VY_32_INOVACE_018</a:t>
            </a:r>
            <a:r>
              <a:rPr lang="cs-CZ" b="1" dirty="0" smtClean="0"/>
              <a:t>	</a:t>
            </a:r>
            <a:endParaRPr lang="cs-CZ" dirty="0" smtClean="0"/>
          </a:p>
          <a:p>
            <a:r>
              <a:rPr lang="cs-CZ" b="1" i="1" dirty="0" smtClean="0"/>
              <a:t>Jméno autora:</a:t>
            </a:r>
            <a:r>
              <a:rPr lang="cs-CZ" b="1" dirty="0" smtClean="0"/>
              <a:t> Jiří </a:t>
            </a:r>
            <a:r>
              <a:rPr lang="cs-CZ" b="1" dirty="0" err="1" smtClean="0"/>
              <a:t>Langhammer</a:t>
            </a:r>
            <a:endParaRPr lang="cs-CZ" dirty="0" smtClean="0"/>
          </a:p>
          <a:p>
            <a:r>
              <a:rPr lang="cs-CZ" b="1" i="1" dirty="0" smtClean="0"/>
              <a:t>Název práce:</a:t>
            </a:r>
            <a:r>
              <a:rPr lang="cs-CZ" b="1" dirty="0" smtClean="0"/>
              <a:t> </a:t>
            </a:r>
            <a:r>
              <a:rPr lang="cs-CZ" dirty="0" smtClean="0"/>
              <a:t>exponenciální funkce 2</a:t>
            </a:r>
          </a:p>
          <a:p>
            <a:r>
              <a:rPr lang="cs-CZ" b="1" i="1" dirty="0" smtClean="0"/>
              <a:t>Předmět</a:t>
            </a:r>
            <a:r>
              <a:rPr lang="cs-CZ" i="1" dirty="0" smtClean="0"/>
              <a:t>:</a:t>
            </a:r>
            <a:r>
              <a:rPr lang="cs-CZ" dirty="0" smtClean="0"/>
              <a:t> MATEMATIKA</a:t>
            </a:r>
          </a:p>
          <a:p>
            <a:r>
              <a:rPr lang="cs-CZ" b="1" i="1" dirty="0" smtClean="0"/>
              <a:t>Ročník:</a:t>
            </a:r>
            <a:r>
              <a:rPr lang="cs-CZ" b="1" dirty="0" smtClean="0"/>
              <a:t> </a:t>
            </a:r>
            <a:r>
              <a:rPr lang="cs-CZ" dirty="0" smtClean="0"/>
              <a:t>2</a:t>
            </a:r>
          </a:p>
          <a:p>
            <a:r>
              <a:rPr lang="cs-CZ" b="1" i="1" dirty="0" smtClean="0"/>
              <a:t>Časová dotace</a:t>
            </a:r>
            <a:r>
              <a:rPr lang="cs-CZ" i="1" dirty="0" smtClean="0"/>
              <a:t>:</a:t>
            </a:r>
            <a:r>
              <a:rPr lang="cs-CZ" dirty="0" smtClean="0"/>
              <a:t> 20 minut</a:t>
            </a:r>
          </a:p>
          <a:p>
            <a:r>
              <a:rPr lang="cs-CZ" b="1" i="1" dirty="0" smtClean="0"/>
              <a:t>Vzdělávací cíl</a:t>
            </a:r>
            <a:r>
              <a:rPr lang="cs-CZ" i="1" dirty="0" smtClean="0"/>
              <a:t>:</a:t>
            </a:r>
            <a:r>
              <a:rPr lang="cs-CZ" dirty="0" smtClean="0"/>
              <a:t> porozumět vlastnostem </a:t>
            </a:r>
            <a:r>
              <a:rPr lang="cs-CZ" dirty="0" err="1" smtClean="0"/>
              <a:t>exp</a:t>
            </a:r>
            <a:r>
              <a:rPr lang="cs-CZ" dirty="0" smtClean="0"/>
              <a:t>. funkcí</a:t>
            </a:r>
          </a:p>
          <a:p>
            <a:r>
              <a:rPr lang="cs-CZ" b="1" i="1" dirty="0" smtClean="0"/>
              <a:t>Pomůcky</a:t>
            </a:r>
            <a:r>
              <a:rPr lang="cs-CZ" i="1" dirty="0" smtClean="0"/>
              <a:t>:</a:t>
            </a:r>
            <a:r>
              <a:rPr lang="cs-CZ" dirty="0" smtClean="0"/>
              <a:t> psací potřeby, PC</a:t>
            </a:r>
          </a:p>
          <a:p>
            <a:r>
              <a:rPr lang="cs-CZ" b="1" i="1" dirty="0" smtClean="0"/>
              <a:t>Poznámka:</a:t>
            </a:r>
            <a:r>
              <a:rPr lang="cs-CZ" dirty="0" smtClean="0"/>
              <a:t> Tento materiál je součástí tematického balíčku Funkce</a:t>
            </a:r>
          </a:p>
          <a:p>
            <a:r>
              <a:rPr lang="cs-CZ" b="1" i="1" dirty="0" smtClean="0"/>
              <a:t>Inovace:</a:t>
            </a:r>
            <a:r>
              <a:rPr lang="cs-CZ" b="1" dirty="0" smtClean="0"/>
              <a:t> </a:t>
            </a:r>
            <a:r>
              <a:rPr lang="cs-CZ" dirty="0" smtClean="0"/>
              <a:t>Mezipředmětové vztahy, zapojení audiovizuální techniky do výuky</a:t>
            </a:r>
            <a:endParaRPr lang="cs-CZ" dirty="0"/>
          </a:p>
        </p:txBody>
      </p:sp>
      <p:pic>
        <p:nvPicPr>
          <p:cNvPr id="3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516"/>
            <a:ext cx="576262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74198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781779"/>
            <a:ext cx="806823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  <a:latin typeface="Comic Sans MS" pitchFamily="66" charset="0"/>
              </a:rPr>
              <a:t>Exponenciální funkce </a:t>
            </a:r>
            <a:r>
              <a:rPr lang="cs-CZ" sz="5400" b="1" dirty="0" smtClean="0">
                <a:solidFill>
                  <a:srgbClr val="FF0000"/>
                </a:solidFill>
                <a:latin typeface="Comic Sans MS" pitchFamily="66" charset="0"/>
              </a:rPr>
              <a:t>2 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656939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20688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Tentokrát použijeme pro znázornění funkcí program FUNKCE </a:t>
            </a:r>
            <a:r>
              <a:rPr lang="cs-CZ" sz="2400" b="1" dirty="0" smtClean="0">
                <a:latin typeface="Comic Sans MS" panose="030F0702030302020204" pitchFamily="66" charset="0"/>
              </a:rPr>
              <a:t>2.01 a porovnáme a zobecníme </a:t>
            </a:r>
            <a:r>
              <a:rPr lang="cs-CZ" sz="2400" b="1" dirty="0">
                <a:latin typeface="Comic Sans MS" panose="030F0702030302020204" pitchFamily="66" charset="0"/>
              </a:rPr>
              <a:t>si vlastnosti </a:t>
            </a:r>
            <a:r>
              <a:rPr lang="cs-CZ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exponenciálních funkcí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611560" y="2088516"/>
                <a:ext cx="1381981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𝐲</m:t>
                      </m:r>
                      <m:r>
                        <a:rPr lang="cs-CZ" sz="28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2800" b="1" i="1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e>
                        <m:sup>
                          <m:r>
                            <a:rPr lang="cs-CZ" sz="2800" b="1" i="1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𝐱</m:t>
                          </m:r>
                        </m:sup>
                      </m:sSup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088516"/>
                <a:ext cx="1381981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2339752" y="2780928"/>
                <a:ext cx="1798569" cy="110883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𝐲</m:t>
                      </m:r>
                      <m:r>
                        <a:rPr lang="cs-CZ" sz="2800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28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1" i="1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1" i="1">
                                      <a:solidFill>
                                        <a:srgbClr val="FF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1" i="1">
                                      <a:solidFill>
                                        <a:srgbClr val="FF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𝟏</m:t>
                                  </m:r>
                                </m:num>
                                <m:den>
                                  <m:r>
                                    <a:rPr lang="cs-CZ" sz="2800" b="1" i="1">
                                      <a:solidFill>
                                        <a:srgbClr val="FF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𝒙</m:t>
                          </m:r>
                        </m:sup>
                      </m:sSup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2780928"/>
                <a:ext cx="1798569" cy="1108830"/>
              </a:xfrm>
              <a:prstGeom prst="rect">
                <a:avLst/>
              </a:prstGeom>
              <a:blipFill rotWithShape="1">
                <a:blip r:embed="rId3"/>
                <a:stretch>
                  <a:fillRect b="-10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4912274" y="3740896"/>
                <a:ext cx="1386533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𝐲</m:t>
                      </m:r>
                      <m:r>
                        <a:rPr lang="cs-CZ" sz="2800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28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𝟑</m:t>
                          </m:r>
                        </m:e>
                        <m:sup>
                          <m:r>
                            <a:rPr lang="cs-CZ" sz="2800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𝒙</m:t>
                          </m:r>
                        </m:sup>
                      </m:sSup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2274" y="3740896"/>
                <a:ext cx="1386533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6702150" y="4270339"/>
                <a:ext cx="1798569" cy="110883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>
                          <a:solidFill>
                            <a:srgbClr val="008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𝐲</m:t>
                      </m:r>
                      <m:r>
                        <a:rPr lang="cs-CZ" sz="2800" b="1">
                          <a:solidFill>
                            <a:srgbClr val="008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2800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1" i="1">
                                  <a:solidFill>
                                    <a:srgbClr val="008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1" i="1">
                                      <a:solidFill>
                                        <a:srgbClr val="008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1" i="1">
                                      <a:solidFill>
                                        <a:srgbClr val="008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𝟏</m:t>
                                  </m:r>
                                </m:num>
                                <m:den>
                                  <m:r>
                                    <a:rPr lang="cs-CZ" sz="2800" b="1" i="1">
                                      <a:solidFill>
                                        <a:srgbClr val="008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𝟑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𝒙</m:t>
                          </m:r>
                        </m:sup>
                      </m:sSup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2150" y="4270339"/>
                <a:ext cx="1798569" cy="1108830"/>
              </a:xfrm>
              <a:prstGeom prst="rect">
                <a:avLst/>
              </a:prstGeom>
              <a:blipFill rotWithShape="1">
                <a:blip r:embed="rId5"/>
                <a:stretch>
                  <a:fillRect b="-11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0653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iří Langhammer\Desktop\exp1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936" y="0"/>
            <a:ext cx="4844836" cy="4786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iří Langhammer\Desktop\exp2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1120" y="0"/>
            <a:ext cx="4786364" cy="4786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146484" y="1700808"/>
                <a:ext cx="95615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𝐲</m:t>
                      </m:r>
                      <m:r>
                        <a:rPr lang="cs-CZ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b="1" i="1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e>
                        <m:sup>
                          <m:r>
                            <a:rPr lang="cs-CZ" b="1" i="1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𝐱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484" y="1700808"/>
                <a:ext cx="956159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3135848" y="1512615"/>
                <a:ext cx="1225272" cy="74571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𝐲</m:t>
                      </m:r>
                      <m:r>
                        <a:rPr lang="cs-CZ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1" i="1">
                                      <a:solidFill>
                                        <a:srgbClr val="FF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1" i="1">
                                      <a:solidFill>
                                        <a:srgbClr val="FF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𝟏</m:t>
                                  </m:r>
                                </m:num>
                                <m:den>
                                  <m:r>
                                    <a:rPr lang="cs-CZ" b="1" i="1">
                                      <a:solidFill>
                                        <a:srgbClr val="FF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𝒙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5848" y="1512615"/>
                <a:ext cx="1225272" cy="745717"/>
              </a:xfrm>
              <a:prstGeom prst="rect">
                <a:avLst/>
              </a:prstGeom>
              <a:blipFill rotWithShape="1">
                <a:blip r:embed="rId5"/>
                <a:stretch>
                  <a:fillRect b="-8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839900" y="1712609"/>
                <a:ext cx="96045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𝐲</m:t>
                      </m:r>
                      <m:r>
                        <a:rPr lang="cs-CZ" b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𝟑</m:t>
                          </m:r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𝒙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9900" y="1712609"/>
                <a:ext cx="960455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7740352" y="1470627"/>
                <a:ext cx="1225272" cy="74571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>
                          <a:solidFill>
                            <a:srgbClr val="008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𝐲</m:t>
                      </m:r>
                      <m:r>
                        <a:rPr lang="cs-CZ" b="1">
                          <a:solidFill>
                            <a:srgbClr val="008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008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1" i="1">
                                      <a:solidFill>
                                        <a:srgbClr val="008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1" i="1">
                                      <a:solidFill>
                                        <a:srgbClr val="008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𝟏</m:t>
                                  </m:r>
                                </m:num>
                                <m:den>
                                  <m:r>
                                    <a:rPr lang="cs-CZ" b="1" i="1">
                                      <a:solidFill>
                                        <a:srgbClr val="008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𝟑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008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𝒙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0352" y="1470627"/>
                <a:ext cx="1225272" cy="74571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131482" y="4845071"/>
            <a:ext cx="883414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A vidíme, že dvojice funkcí jsou si </a:t>
            </a:r>
            <a:r>
              <a:rPr lang="cs-CZ" sz="24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velmi podobné</a:t>
            </a:r>
            <a:r>
              <a:rPr lang="cs-CZ" sz="2400" b="1" dirty="0">
                <a:latin typeface="Comic Sans MS" panose="030F0702030302020204" pitchFamily="66" charset="0"/>
              </a:rPr>
              <a:t>. Liší se </a:t>
            </a:r>
            <a:r>
              <a:rPr lang="cs-CZ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pouze </a:t>
            </a:r>
            <a:r>
              <a:rPr lang="cs-CZ" sz="24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tvarem</a:t>
            </a:r>
            <a:r>
              <a:rPr lang="cs-CZ" sz="2400" b="1" dirty="0" smtClean="0">
                <a:latin typeface="Comic Sans MS" panose="030F0702030302020204" pitchFamily="66" charset="0"/>
              </a:rPr>
              <a:t>!!!</a:t>
            </a:r>
            <a:r>
              <a:rPr lang="cs-CZ" sz="24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endParaRPr lang="cs-CZ" sz="24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8327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231" y="123944"/>
            <a:ext cx="568863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Zapíšeme si společné vlastnosti </a:t>
            </a:r>
            <a:r>
              <a:rPr lang="cs-CZ" sz="3200" b="1" dirty="0">
                <a:solidFill>
                  <a:srgbClr val="FF0000"/>
                </a:solidFill>
                <a:latin typeface="Comic Sans MS" panose="030F0702030302020204" pitchFamily="66" charset="0"/>
              </a:rPr>
              <a:t>exponenciálních</a:t>
            </a:r>
            <a:r>
              <a:rPr lang="cs-CZ" sz="2800" b="1" dirty="0">
                <a:latin typeface="Comic Sans MS" panose="030F0702030302020204" pitchFamily="66" charset="0"/>
              </a:rPr>
              <a:t> </a:t>
            </a:r>
            <a:r>
              <a:rPr lang="cs-CZ" sz="2800" b="1" dirty="0" smtClean="0">
                <a:latin typeface="Comic Sans MS" panose="030F0702030302020204" pitchFamily="66" charset="0"/>
              </a:rPr>
              <a:t>funkcí:</a:t>
            </a:r>
            <a:endParaRPr lang="cs-CZ" sz="2800" b="1" dirty="0">
              <a:latin typeface="Comic Sans MS" panose="030F0702030302020204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9231" y="1139607"/>
            <a:ext cx="770485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1) graf exponenciální funkce se nazývá </a:t>
            </a:r>
            <a:r>
              <a:rPr lang="cs-CZ" sz="2800" b="1" dirty="0" smtClean="0">
                <a:latin typeface="Comic Sans MS" panose="030F0702030302020204" pitchFamily="66" charset="0"/>
              </a:rPr>
              <a:t>                        	</a:t>
            </a:r>
            <a:r>
              <a:rPr lang="cs-CZ" sz="3200" b="1" u="sng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exponenciála</a:t>
            </a:r>
            <a:endParaRPr lang="cs-CZ" sz="3200" b="1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8442" y="3068960"/>
            <a:ext cx="828716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Comic Sans MS" panose="030F0702030302020204" pitchFamily="66" charset="0"/>
              </a:rPr>
              <a:t>3) </a:t>
            </a:r>
            <a:r>
              <a:rPr lang="cs-CZ" sz="2800" b="1" dirty="0">
                <a:latin typeface="Comic Sans MS" panose="030F0702030302020204" pitchFamily="66" charset="0"/>
              </a:rPr>
              <a:t>je-li základ mocniny  </a:t>
            </a:r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a&gt;1</a:t>
            </a:r>
            <a:r>
              <a:rPr lang="cs-CZ" sz="2800" b="1" dirty="0" smtClean="0">
                <a:latin typeface="Comic Sans MS" panose="030F0702030302020204" pitchFamily="66" charset="0"/>
              </a:rPr>
              <a:t>, </a:t>
            </a:r>
            <a:r>
              <a:rPr lang="cs-CZ" sz="2800" b="1" dirty="0">
                <a:latin typeface="Comic Sans MS" panose="030F0702030302020204" pitchFamily="66" charset="0"/>
              </a:rPr>
              <a:t>je funkce </a:t>
            </a:r>
            <a:r>
              <a:rPr lang="cs-CZ" sz="2800" b="1" u="sng" dirty="0">
                <a:latin typeface="Comic Sans MS" panose="030F0702030302020204" pitchFamily="66" charset="0"/>
              </a:rPr>
              <a:t>vždy</a:t>
            </a:r>
            <a:r>
              <a:rPr lang="cs-CZ" sz="2800" b="1" dirty="0">
                <a:latin typeface="Comic Sans MS" panose="030F0702030302020204" pitchFamily="66" charset="0"/>
              </a:rPr>
              <a:t> </a:t>
            </a:r>
            <a:r>
              <a:rPr lang="cs-CZ" sz="2800" b="1" dirty="0" smtClean="0">
                <a:latin typeface="Comic Sans MS" panose="030F0702030302020204" pitchFamily="66" charset="0"/>
              </a:rPr>
              <a:t>	</a:t>
            </a:r>
            <a:r>
              <a:rPr lang="cs-CZ" sz="3200" b="1" u="sng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rostoucí</a:t>
            </a:r>
            <a:endParaRPr lang="cs-CZ" sz="3200" b="1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6712" y="4084623"/>
            <a:ext cx="828716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Comic Sans MS" panose="030F0702030302020204" pitchFamily="66" charset="0"/>
              </a:rPr>
              <a:t>4) </a:t>
            </a:r>
            <a:r>
              <a:rPr lang="cs-CZ" sz="2800" b="1" dirty="0">
                <a:latin typeface="Comic Sans MS" panose="030F0702030302020204" pitchFamily="66" charset="0"/>
              </a:rPr>
              <a:t>je-li základ mocniny  </a:t>
            </a:r>
            <a:r>
              <a:rPr lang="cs-CZ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a Є (0;1)</a:t>
            </a:r>
            <a:r>
              <a:rPr lang="cs-CZ" sz="2800" b="1" dirty="0">
                <a:latin typeface="Comic Sans MS" panose="030F0702030302020204" pitchFamily="66" charset="0"/>
              </a:rPr>
              <a:t> je funkce </a:t>
            </a:r>
            <a:r>
              <a:rPr lang="cs-CZ" sz="2800" b="1" dirty="0" smtClean="0">
                <a:latin typeface="Comic Sans MS" panose="030F0702030302020204" pitchFamily="66" charset="0"/>
              </a:rPr>
              <a:t> 	</a:t>
            </a:r>
            <a:r>
              <a:rPr lang="cs-CZ" sz="2800" b="1" u="sng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klesající</a:t>
            </a:r>
            <a:endParaRPr lang="cs-CZ" sz="2800" b="1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8442" y="5038730"/>
            <a:ext cx="864096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Comic Sans MS" panose="030F0702030302020204" pitchFamily="66" charset="0"/>
              </a:rPr>
              <a:t>5) </a:t>
            </a:r>
            <a:r>
              <a:rPr lang="cs-CZ" sz="2800" b="1" dirty="0">
                <a:latin typeface="Comic Sans MS" panose="030F0702030302020204" pitchFamily="66" charset="0"/>
              </a:rPr>
              <a:t>všechny exponenciální funkce s různým základem </a:t>
            </a:r>
            <a:r>
              <a:rPr lang="cs-CZ" sz="2800" b="1" u="sng" dirty="0">
                <a:latin typeface="Comic Sans MS" panose="030F0702030302020204" pitchFamily="66" charset="0"/>
              </a:rPr>
              <a:t>procházejí vždy bodem</a:t>
            </a:r>
            <a:r>
              <a:rPr lang="cs-CZ" sz="2800" b="1" dirty="0">
                <a:latin typeface="Comic Sans MS" panose="030F0702030302020204" pitchFamily="66" charset="0"/>
              </a:rPr>
              <a:t> </a:t>
            </a:r>
            <a:r>
              <a:rPr lang="en-US" sz="3200" b="1" dirty="0">
                <a:solidFill>
                  <a:srgbClr val="FF0000"/>
                </a:solidFill>
                <a:latin typeface="Comic Sans MS" panose="030F0702030302020204" pitchFamily="66" charset="0"/>
              </a:rPr>
              <a:t>[0;1]</a:t>
            </a:r>
            <a:endParaRPr lang="cs-CZ" sz="32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6750" y="2276872"/>
            <a:ext cx="60099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  <a:latin typeface="Comic Sans MS" panose="030F0702030302020204" pitchFamily="66" charset="0"/>
              </a:rPr>
              <a:t>2) D</a:t>
            </a:r>
            <a:r>
              <a:rPr lang="cs-CZ" sz="3200" b="1" dirty="0">
                <a:solidFill>
                  <a:srgbClr val="FF0000"/>
                </a:solidFill>
                <a:latin typeface="Comic Sans MS" panose="030F0702030302020204" pitchFamily="66" charset="0"/>
              </a:rPr>
              <a:t>(f) = R      H(f) = (0;∞)</a:t>
            </a:r>
          </a:p>
        </p:txBody>
      </p:sp>
    </p:spTree>
    <p:extLst>
      <p:ext uri="{BB962C8B-B14F-4D97-AF65-F5344CB8AC3E}">
        <p14:creationId xmlns:p14="http://schemas.microsoft.com/office/powerpoint/2010/main" val="2523012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543178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Použité materiály:  FUNKCE 2.01</a:t>
            </a:r>
          </a:p>
        </p:txBody>
      </p:sp>
    </p:spTree>
    <p:extLst>
      <p:ext uri="{BB962C8B-B14F-4D97-AF65-F5344CB8AC3E}">
        <p14:creationId xmlns:p14="http://schemas.microsoft.com/office/powerpoint/2010/main" val="236084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176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Langhammer</dc:creator>
  <cp:lastModifiedBy>Jiří Langhammer</cp:lastModifiedBy>
  <cp:revision>14</cp:revision>
  <dcterms:created xsi:type="dcterms:W3CDTF">2013-09-15T16:04:50Z</dcterms:created>
  <dcterms:modified xsi:type="dcterms:W3CDTF">2014-01-27T06:06:09Z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