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634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020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704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804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421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284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512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33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91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610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935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FB2179-4BF4-4CCC-8D20-F937EFBFCAEE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F927B4-4A15-4791-94A2-25879A8C52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897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20688"/>
            <a:ext cx="5762625" cy="12573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971600" y="2204864"/>
            <a:ext cx="669674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 smtClean="0"/>
              <a:t>Datum: 19.04.2013</a:t>
            </a:r>
          </a:p>
          <a:p>
            <a:r>
              <a:rPr lang="cs-CZ" sz="2000" b="1" i="1" dirty="0" smtClean="0"/>
              <a:t>Projekt</a:t>
            </a:r>
            <a:r>
              <a:rPr lang="cs-CZ" sz="2000" b="1" i="1" dirty="0"/>
              <a:t>:</a:t>
            </a:r>
            <a:r>
              <a:rPr lang="cs-CZ" sz="2000" b="1" dirty="0"/>
              <a:t> </a:t>
            </a:r>
            <a:r>
              <a:rPr lang="cs-CZ" sz="2000" dirty="0"/>
              <a:t>Kvalitní výuka</a:t>
            </a:r>
          </a:p>
          <a:p>
            <a:r>
              <a:rPr lang="cs-CZ" sz="2000" b="1" i="1" dirty="0"/>
              <a:t>Registrační číslo:</a:t>
            </a:r>
            <a:r>
              <a:rPr lang="cs-CZ" sz="2000" b="1" dirty="0"/>
              <a:t> </a:t>
            </a:r>
            <a:r>
              <a:rPr lang="cs-CZ" sz="2000" dirty="0"/>
              <a:t>CZ.1.07/1.5.00/34.0731</a:t>
            </a:r>
          </a:p>
          <a:p>
            <a:r>
              <a:rPr lang="cs-CZ" sz="2000" b="1" i="1" dirty="0"/>
              <a:t>Číslo DUM:</a:t>
            </a:r>
            <a:r>
              <a:rPr lang="cs-CZ" sz="2000" b="1" dirty="0"/>
              <a:t> </a:t>
            </a:r>
            <a:r>
              <a:rPr lang="cs-CZ" sz="2000" dirty="0" smtClean="0"/>
              <a:t>VY_32_INOVACE_019</a:t>
            </a:r>
            <a:r>
              <a:rPr lang="cs-CZ" sz="2000" b="1" dirty="0"/>
              <a:t>	</a:t>
            </a:r>
            <a:endParaRPr lang="cs-CZ" sz="2000" dirty="0"/>
          </a:p>
          <a:p>
            <a:r>
              <a:rPr lang="cs-CZ" sz="2000" b="1" i="1" dirty="0"/>
              <a:t>Jméno autora:</a:t>
            </a:r>
            <a:r>
              <a:rPr lang="cs-CZ" sz="2000" b="1" dirty="0"/>
              <a:t> Jiří </a:t>
            </a:r>
            <a:r>
              <a:rPr lang="cs-CZ" sz="2000" b="1" dirty="0" err="1"/>
              <a:t>Langhammer</a:t>
            </a:r>
            <a:endParaRPr lang="cs-CZ" sz="2000" dirty="0"/>
          </a:p>
          <a:p>
            <a:r>
              <a:rPr lang="cs-CZ" sz="2000" b="1" i="1" dirty="0"/>
              <a:t>Název práce:</a:t>
            </a:r>
            <a:r>
              <a:rPr lang="cs-CZ" sz="2000" b="1" dirty="0"/>
              <a:t> </a:t>
            </a:r>
            <a:r>
              <a:rPr lang="cs-CZ" sz="2000" dirty="0"/>
              <a:t>inverzní funkce</a:t>
            </a:r>
          </a:p>
          <a:p>
            <a:r>
              <a:rPr lang="cs-CZ" sz="2000" b="1" i="1" dirty="0"/>
              <a:t>Předmět</a:t>
            </a:r>
            <a:r>
              <a:rPr lang="cs-CZ" sz="2000" i="1" dirty="0"/>
              <a:t>:</a:t>
            </a:r>
            <a:r>
              <a:rPr lang="cs-CZ" sz="2000" dirty="0"/>
              <a:t> MATEMATIKA</a:t>
            </a:r>
          </a:p>
          <a:p>
            <a:r>
              <a:rPr lang="cs-CZ" sz="2000" b="1" i="1" dirty="0"/>
              <a:t>Ročník:</a:t>
            </a:r>
            <a:r>
              <a:rPr lang="cs-CZ" sz="2000" b="1" dirty="0"/>
              <a:t> </a:t>
            </a:r>
            <a:r>
              <a:rPr lang="cs-CZ" sz="2000" dirty="0"/>
              <a:t>2</a:t>
            </a:r>
          </a:p>
          <a:p>
            <a:r>
              <a:rPr lang="cs-CZ" sz="2000" b="1" i="1" dirty="0"/>
              <a:t>Časová dotace</a:t>
            </a:r>
            <a:r>
              <a:rPr lang="cs-CZ" sz="2000" i="1" dirty="0"/>
              <a:t>:</a:t>
            </a:r>
            <a:r>
              <a:rPr lang="cs-CZ" sz="2000" dirty="0"/>
              <a:t> 20 minut</a:t>
            </a:r>
          </a:p>
          <a:p>
            <a:r>
              <a:rPr lang="cs-CZ" sz="2000" b="1" i="1" dirty="0"/>
              <a:t>Vzdělávací cíl</a:t>
            </a:r>
            <a:r>
              <a:rPr lang="cs-CZ" sz="2000" i="1" dirty="0"/>
              <a:t>:</a:t>
            </a:r>
            <a:r>
              <a:rPr lang="cs-CZ" sz="2000" dirty="0"/>
              <a:t> seznámení a pochopení pojmu inverzní funkce </a:t>
            </a:r>
          </a:p>
          <a:p>
            <a:r>
              <a:rPr lang="cs-CZ" sz="2000" b="1" i="1" dirty="0"/>
              <a:t>Pomůcky</a:t>
            </a:r>
            <a:r>
              <a:rPr lang="cs-CZ" sz="2000" i="1" dirty="0"/>
              <a:t>:</a:t>
            </a:r>
            <a:r>
              <a:rPr lang="cs-CZ" sz="2000" dirty="0"/>
              <a:t> psací potřeby, PC</a:t>
            </a:r>
          </a:p>
        </p:txBody>
      </p:sp>
    </p:spTree>
    <p:extLst>
      <p:ext uri="{BB962C8B-B14F-4D97-AF65-F5344CB8AC3E}">
        <p14:creationId xmlns:p14="http://schemas.microsoft.com/office/powerpoint/2010/main" val="2927808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2708920"/>
            <a:ext cx="44358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Inverzní funkce</a:t>
            </a:r>
            <a:endParaRPr lang="cs-CZ" sz="44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863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iří Langhammer\Desktop\in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354" y="725226"/>
            <a:ext cx="5872126" cy="587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248172"/>
            <a:ext cx="80648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Comic Sans MS" panose="030F0702030302020204" pitchFamily="66" charset="0"/>
              </a:rPr>
              <a:t>Pojem </a:t>
            </a:r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inverzní funkce </a:t>
            </a:r>
            <a:r>
              <a:rPr lang="cs-CZ" sz="2800" b="1" dirty="0" smtClean="0">
                <a:latin typeface="Comic Sans MS" panose="030F0702030302020204" pitchFamily="66" charset="0"/>
              </a:rPr>
              <a:t>si vysvětlíme na jednoduché lineární funkci</a:t>
            </a:r>
            <a:endParaRPr lang="cs-CZ" sz="2800" b="1" dirty="0"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679166" y="1697490"/>
                <a:ext cx="2052165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𝐲</m:t>
                      </m:r>
                      <m:r>
                        <a:rPr lang="en-US" sz="2800" b="1">
                          <a:solidFill>
                            <a:srgbClr val="00B05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𝟐</m:t>
                      </m:r>
                      <m:r>
                        <a:rPr lang="en-US" sz="2800" b="1">
                          <a:solidFill>
                            <a:srgbClr val="00B050"/>
                          </a:solidFill>
                          <a:latin typeface="Cambria Math"/>
                        </a:rPr>
                        <m:t> </m:t>
                      </m:r>
                      <m:r>
                        <a:rPr lang="en-US" sz="2800" b="1" i="1">
                          <a:solidFill>
                            <a:srgbClr val="00B050"/>
                          </a:solidFill>
                          <a:latin typeface="Cambria Math"/>
                        </a:rPr>
                        <m:t>𝐱</m:t>
                      </m:r>
                      <m:r>
                        <a:rPr lang="en-US" sz="2800" b="1" i="1">
                          <a:solidFill>
                            <a:srgbClr val="00B050"/>
                          </a:solidFill>
                          <a:latin typeface="Cambria Math"/>
                        </a:rPr>
                        <m:t>−</m:t>
                      </m:r>
                      <m:r>
                        <a:rPr lang="en-US" sz="2800" b="1" i="1">
                          <a:solidFill>
                            <a:srgbClr val="00B050"/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800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9166" y="1697490"/>
                <a:ext cx="2052165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589125" y="1347032"/>
            <a:ext cx="2232248" cy="1224136"/>
          </a:xfrm>
          <a:prstGeom prst="roundRect">
            <a:avLst/>
          </a:prstGeom>
          <a:noFill/>
          <a:ln w="635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7764" y="3861048"/>
            <a:ext cx="305564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Funkci nejdříve 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znázorníme pomocí 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průsečíků s osami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22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783352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Co se stane, zaměníme-li  v daném předpisu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x</a:t>
            </a:r>
            <a:r>
              <a:rPr lang="cs-CZ" sz="2800" b="1" dirty="0">
                <a:latin typeface="Comic Sans MS" panose="030F0702030302020204" pitchFamily="66" charset="0"/>
              </a:rPr>
              <a:t> za </a:t>
            </a:r>
            <a:r>
              <a:rPr lang="cs-CZ" sz="28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  <a:r>
              <a:rPr lang="cs-CZ" sz="2800" b="1" dirty="0">
                <a:latin typeface="Comic Sans MS" panose="030F0702030302020204" pitchFamily="66" charset="0"/>
              </a:rPr>
              <a:t> 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913316" y="2060848"/>
                <a:ext cx="2156360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>
                          <a:latin typeface="Cambria Math"/>
                        </a:rPr>
                        <m:t>𝐱</m:t>
                      </m:r>
                      <m:r>
                        <a:rPr lang="en-US" sz="2800" b="1">
                          <a:latin typeface="Cambria Math"/>
                        </a:rPr>
                        <m:t>= </m:t>
                      </m:r>
                      <m:r>
                        <a:rPr lang="en-US" sz="2800" b="1" i="1">
                          <a:latin typeface="Cambria Math"/>
                        </a:rPr>
                        <m:t>𝟐</m:t>
                      </m:r>
                      <m:r>
                        <a:rPr lang="en-US" sz="2800" b="1">
                          <a:latin typeface="Cambria Math"/>
                        </a:rPr>
                        <m:t> </m:t>
                      </m:r>
                      <m:r>
                        <a:rPr lang="en-US" sz="2800" b="1" i="1">
                          <a:latin typeface="Cambria Math"/>
                        </a:rPr>
                        <m:t>𝐲</m:t>
                      </m:r>
                      <m:r>
                        <a:rPr lang="en-US" sz="2800" b="1" i="1">
                          <a:latin typeface="Cambria Math"/>
                        </a:rPr>
                        <m:t>−</m:t>
                      </m:r>
                      <m:r>
                        <a:rPr lang="en-US" sz="2800" b="1" i="1"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800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13316" y="2060848"/>
                <a:ext cx="2156360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683568" y="2057369"/>
                <a:ext cx="207781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>
                          <a:latin typeface="Cambria Math"/>
                        </a:rPr>
                        <m:t>𝐲</m:t>
                      </m:r>
                      <m:r>
                        <a:rPr lang="en-US" sz="2800" b="1">
                          <a:latin typeface="Cambria Math"/>
                        </a:rPr>
                        <m:t>= </m:t>
                      </m:r>
                      <m:r>
                        <a:rPr lang="en-US" sz="2800" b="1" i="1">
                          <a:latin typeface="Cambria Math"/>
                        </a:rPr>
                        <m:t>𝟐𝐱</m:t>
                      </m:r>
                      <m:r>
                        <a:rPr lang="en-US" sz="2800" b="1" i="1">
                          <a:latin typeface="Cambria Math"/>
                        </a:rPr>
                        <m:t>−</m:t>
                      </m:r>
                      <m:r>
                        <a:rPr lang="en-US" sz="2800" b="1" i="1"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800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057369"/>
                <a:ext cx="2077813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prava 4"/>
          <p:cNvSpPr/>
          <p:nvPr/>
        </p:nvSpPr>
        <p:spPr>
          <a:xfrm>
            <a:off x="3275856" y="2060847"/>
            <a:ext cx="1440160" cy="519741"/>
          </a:xfrm>
          <a:prstGeom prst="rightArrow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3043626"/>
            <a:ext cx="69156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Nyní z nového předpisu </a:t>
            </a:r>
            <a:r>
              <a:rPr lang="cs-CZ" sz="2400" b="1" dirty="0" smtClean="0">
                <a:latin typeface="Comic Sans MS" panose="030F0702030302020204" pitchFamily="66" charset="0"/>
              </a:rPr>
              <a:t>postupně vyjádříme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805148" y="3861048"/>
                <a:ext cx="207781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>
                          <a:latin typeface="Cambria Math"/>
                        </a:rPr>
                        <m:t>𝟐𝐲</m:t>
                      </m:r>
                      <m:r>
                        <a:rPr lang="en-US" sz="2800" b="1">
                          <a:latin typeface="Cambria Math"/>
                        </a:rPr>
                        <m:t>= </m:t>
                      </m:r>
                      <m:r>
                        <a:rPr lang="en-US" sz="2800" b="1" i="1">
                          <a:latin typeface="Cambria Math"/>
                        </a:rPr>
                        <m:t>𝐱</m:t>
                      </m:r>
                      <m:r>
                        <a:rPr lang="en-US" sz="2800" b="1">
                          <a:latin typeface="Cambria Math"/>
                        </a:rPr>
                        <m:t>+</m:t>
                      </m:r>
                      <m:r>
                        <a:rPr lang="en-US" sz="2800" b="1" i="1"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sz="2800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5148" y="3861048"/>
                <a:ext cx="207781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4932040" y="4581128"/>
                <a:ext cx="2137636" cy="8989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8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𝐲</m:t>
                      </m:r>
                      <m:r>
                        <a:rPr lang="en-US" sz="2800" b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en-US" sz="28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en-US" sz="2800" b="1">
                          <a:solidFill>
                            <a:srgbClr val="FF0000"/>
                          </a:solidFill>
                          <a:latin typeface="Cambria Math"/>
                        </a:rPr>
                        <m:t> </m:t>
                      </m:r>
                      <m:r>
                        <a:rPr lang="en-US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𝐱</m:t>
                      </m:r>
                      <m:r>
                        <a:rPr lang="en-US" sz="2800" b="1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en-US" sz="2800" b="1" i="1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sz="2800" dirty="0">
                  <a:solidFill>
                    <a:srgbClr val="FF0000"/>
                  </a:solidFill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4581128"/>
                <a:ext cx="2137636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564169" y="5730730"/>
            <a:ext cx="761939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a obě funkce znázorníme do jednoho grafu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43601" y="1844824"/>
            <a:ext cx="2221829" cy="864096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913316" y="1864870"/>
            <a:ext cx="2221829" cy="864096"/>
          </a:xfrm>
          <a:prstGeom prst="round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64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/>
      <p:bldP spid="7" grpId="0"/>
      <p:bldP spid="8" grpId="0"/>
      <p:bldP spid="9" grpId="0"/>
      <p:bldP spid="10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ří Langhammer\Desktop\in1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7352"/>
            <a:ext cx="6120680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5364088" y="404664"/>
                <a:ext cx="138852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𝐲</m:t>
                      </m:r>
                      <m:r>
                        <a:rPr lang="en-US" b="1">
                          <a:solidFill>
                            <a:srgbClr val="00B05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𝟐</m:t>
                      </m:r>
                      <m:r>
                        <a:rPr lang="en-US" b="1">
                          <a:solidFill>
                            <a:srgbClr val="00B050"/>
                          </a:solidFill>
                          <a:latin typeface="Cambria Math"/>
                        </a:rPr>
                        <m:t> </m:t>
                      </m:r>
                      <m:r>
                        <a:rPr lang="en-US" b="1" i="1">
                          <a:solidFill>
                            <a:srgbClr val="00B050"/>
                          </a:solidFill>
                          <a:latin typeface="Cambria Math"/>
                        </a:rPr>
                        <m:t>𝐱</m:t>
                      </m:r>
                      <m:r>
                        <a:rPr lang="en-US" b="1" i="1">
                          <a:solidFill>
                            <a:srgbClr val="00B050"/>
                          </a:solidFill>
                          <a:latin typeface="Cambria Math"/>
                        </a:rPr>
                        <m:t>−</m:t>
                      </m:r>
                      <m:r>
                        <a:rPr lang="en-US" b="1" i="1">
                          <a:solidFill>
                            <a:srgbClr val="00B050"/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404664"/>
                <a:ext cx="1388521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27867" y="4005064"/>
                <a:ext cx="1443023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solidFill>
                            <a:srgbClr val="002060"/>
                          </a:solidFill>
                          <a:latin typeface="Cambria Math"/>
                        </a:rPr>
                        <m:t>𝐲</m:t>
                      </m:r>
                      <m:r>
                        <a:rPr lang="en-US" b="1">
                          <a:solidFill>
                            <a:srgbClr val="00206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US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en-US" b="1" i="1">
                              <a:solidFill>
                                <a:srgbClr val="002060"/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en-US" b="1">
                          <a:solidFill>
                            <a:srgbClr val="002060"/>
                          </a:solidFill>
                          <a:latin typeface="Cambria Math"/>
                        </a:rPr>
                        <m:t> </m:t>
                      </m:r>
                      <m:r>
                        <a:rPr lang="en-US" b="1" i="1">
                          <a:solidFill>
                            <a:srgbClr val="002060"/>
                          </a:solidFill>
                          <a:latin typeface="Cambria Math"/>
                        </a:rPr>
                        <m:t>𝐱</m:t>
                      </m:r>
                      <m:r>
                        <a:rPr lang="en-US" b="1">
                          <a:solidFill>
                            <a:srgbClr val="002060"/>
                          </a:solidFill>
                          <a:latin typeface="Cambria Math"/>
                        </a:rPr>
                        <m:t>+</m:t>
                      </m:r>
                      <m:r>
                        <a:rPr lang="en-US" b="1" i="1">
                          <a:solidFill>
                            <a:srgbClr val="002060"/>
                          </a:solidFill>
                          <a:latin typeface="Cambria Math"/>
                        </a:rPr>
                        <m:t>𝟐</m:t>
                      </m:r>
                    </m:oMath>
                  </m:oMathPara>
                </a14:m>
                <a:endParaRPr lang="cs-CZ" dirty="0">
                  <a:solidFill>
                    <a:srgbClr val="002060"/>
                  </a:solidFill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867" y="4005064"/>
                <a:ext cx="1443023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6389720" y="1268760"/>
            <a:ext cx="2754280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Obě funkce jsou 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symetrické 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podle osy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    </a:t>
            </a:r>
          </a:p>
          <a:p>
            <a:r>
              <a:rPr lang="cs-CZ" sz="2400" b="1" dirty="0">
                <a:latin typeface="Comic Sans MS" panose="030F0702030302020204" pitchFamily="66" charset="0"/>
              </a:rPr>
              <a:t> </a:t>
            </a:r>
            <a:r>
              <a:rPr lang="cs-CZ" sz="2400" b="1" dirty="0" smtClean="0">
                <a:latin typeface="Comic Sans MS" panose="030F0702030302020204" pitchFamily="66" charset="0"/>
              </a:rPr>
              <a:t>      </a:t>
            </a:r>
            <a:r>
              <a:rPr lang="cs-CZ" sz="24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y 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= x</a:t>
            </a: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539552" y="908720"/>
            <a:ext cx="5184576" cy="5112568"/>
          </a:xfrm>
          <a:prstGeom prst="line">
            <a:avLst/>
          </a:prstGeom>
          <a:ln w="25400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516216" y="3861048"/>
            <a:ext cx="27542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Zapište a 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porovnejte 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souřadnice </a:t>
            </a: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průsečíků </a:t>
            </a:r>
            <a:r>
              <a:rPr lang="cs-CZ" sz="2400" b="1" dirty="0">
                <a:latin typeface="Comic Sans MS" panose="030F0702030302020204" pitchFamily="66" charset="0"/>
              </a:rPr>
              <a:t>s </a:t>
            </a:r>
            <a:endParaRPr lang="cs-CZ" sz="2400" b="1" dirty="0" smtClean="0">
              <a:latin typeface="Comic Sans MS" panose="030F0702030302020204" pitchFamily="66" charset="0"/>
            </a:endParaRPr>
          </a:p>
          <a:p>
            <a:r>
              <a:rPr lang="cs-CZ" sz="2400" b="1" dirty="0" smtClean="0">
                <a:latin typeface="Comic Sans MS" panose="030F0702030302020204" pitchFamily="66" charset="0"/>
              </a:rPr>
              <a:t>osami</a:t>
            </a:r>
            <a:endParaRPr lang="cs-CZ" sz="24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425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094" y="123526"/>
            <a:ext cx="6641318" cy="6641318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olný tvar 1"/>
          <p:cNvSpPr/>
          <p:nvPr/>
        </p:nvSpPr>
        <p:spPr>
          <a:xfrm rot="9638858">
            <a:off x="-487803" y="1658617"/>
            <a:ext cx="7742435" cy="3571136"/>
          </a:xfrm>
          <a:custGeom>
            <a:avLst/>
            <a:gdLst>
              <a:gd name="connsiteX0" fmla="*/ 0 w 6206836"/>
              <a:gd name="connsiteY0" fmla="*/ 4059382 h 4059382"/>
              <a:gd name="connsiteX1" fmla="*/ 1496291 w 6206836"/>
              <a:gd name="connsiteY1" fmla="*/ 706582 h 4059382"/>
              <a:gd name="connsiteX2" fmla="*/ 4641273 w 6206836"/>
              <a:gd name="connsiteY2" fmla="*/ 886691 h 4059382"/>
              <a:gd name="connsiteX3" fmla="*/ 5514109 w 6206836"/>
              <a:gd name="connsiteY3" fmla="*/ 360218 h 4059382"/>
              <a:gd name="connsiteX4" fmla="*/ 6206836 w 6206836"/>
              <a:gd name="connsiteY4" fmla="*/ 0 h 4059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06836" h="4059382">
                <a:moveTo>
                  <a:pt x="0" y="4059382"/>
                </a:moveTo>
                <a:cubicBezTo>
                  <a:pt x="361373" y="2647373"/>
                  <a:pt x="722746" y="1235364"/>
                  <a:pt x="1496291" y="706582"/>
                </a:cubicBezTo>
                <a:cubicBezTo>
                  <a:pt x="2269836" y="177800"/>
                  <a:pt x="3971637" y="944418"/>
                  <a:pt x="4641273" y="886691"/>
                </a:cubicBezTo>
                <a:cubicBezTo>
                  <a:pt x="5310909" y="828964"/>
                  <a:pt x="5253182" y="508000"/>
                  <a:pt x="5514109" y="360218"/>
                </a:cubicBezTo>
                <a:cubicBezTo>
                  <a:pt x="5775036" y="212436"/>
                  <a:pt x="5990936" y="106218"/>
                  <a:pt x="6206836" y="0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Volný tvar 2"/>
          <p:cNvSpPr/>
          <p:nvPr/>
        </p:nvSpPr>
        <p:spPr>
          <a:xfrm rot="6143224" flipV="1">
            <a:off x="211873" y="1129990"/>
            <a:ext cx="7406412" cy="5137858"/>
          </a:xfrm>
          <a:custGeom>
            <a:avLst/>
            <a:gdLst>
              <a:gd name="connsiteX0" fmla="*/ 0 w 6206836"/>
              <a:gd name="connsiteY0" fmla="*/ 4059382 h 4059382"/>
              <a:gd name="connsiteX1" fmla="*/ 1496291 w 6206836"/>
              <a:gd name="connsiteY1" fmla="*/ 706582 h 4059382"/>
              <a:gd name="connsiteX2" fmla="*/ 4641273 w 6206836"/>
              <a:gd name="connsiteY2" fmla="*/ 886691 h 4059382"/>
              <a:gd name="connsiteX3" fmla="*/ 5514109 w 6206836"/>
              <a:gd name="connsiteY3" fmla="*/ 360218 h 4059382"/>
              <a:gd name="connsiteX4" fmla="*/ 6206836 w 6206836"/>
              <a:gd name="connsiteY4" fmla="*/ 0 h 4059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06836" h="4059382">
                <a:moveTo>
                  <a:pt x="0" y="4059382"/>
                </a:moveTo>
                <a:cubicBezTo>
                  <a:pt x="361373" y="2647373"/>
                  <a:pt x="722746" y="1235364"/>
                  <a:pt x="1496291" y="706582"/>
                </a:cubicBezTo>
                <a:cubicBezTo>
                  <a:pt x="2269836" y="177800"/>
                  <a:pt x="3971637" y="944418"/>
                  <a:pt x="4641273" y="886691"/>
                </a:cubicBezTo>
                <a:cubicBezTo>
                  <a:pt x="5310909" y="828964"/>
                  <a:pt x="5253182" y="508000"/>
                  <a:pt x="5514109" y="360218"/>
                </a:cubicBezTo>
                <a:cubicBezTo>
                  <a:pt x="5775036" y="212436"/>
                  <a:pt x="5990936" y="106218"/>
                  <a:pt x="6206836" y="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973765" y="692696"/>
            <a:ext cx="2050561" cy="18158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I toto je </a:t>
            </a:r>
            <a:endParaRPr lang="cs-CZ" sz="2800" b="1" dirty="0" smtClean="0">
              <a:latin typeface="Comic Sans MS" panose="030F0702030302020204" pitchFamily="66" charset="0"/>
            </a:endParaRP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příklad </a:t>
            </a: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inverzních </a:t>
            </a: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funkcí</a:t>
            </a:r>
            <a:endParaRPr lang="cs-CZ" sz="28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958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iří Langhammer\Desktop\Funkce_Bm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 flipH="1">
            <a:off x="179512" y="692696"/>
            <a:ext cx="6480720" cy="5544616"/>
          </a:xfrm>
          <a:prstGeom prst="line">
            <a:avLst/>
          </a:prstGeom>
          <a:ln w="285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6858000" y="309782"/>
            <a:ext cx="2464136" cy="18158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atin typeface="Comic Sans MS" panose="030F0702030302020204" pitchFamily="66" charset="0"/>
              </a:rPr>
              <a:t>A </a:t>
            </a:r>
            <a:r>
              <a:rPr lang="cs-CZ" sz="2800" b="1" dirty="0">
                <a:latin typeface="Comic Sans MS" panose="030F0702030302020204" pitchFamily="66" charset="0"/>
              </a:rPr>
              <a:t>toto je </a:t>
            </a:r>
            <a:endParaRPr lang="cs-CZ" sz="2800" b="1" dirty="0" smtClean="0">
              <a:latin typeface="Comic Sans MS" panose="030F0702030302020204" pitchFamily="66" charset="0"/>
            </a:endParaRP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také dvojice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inverzních</a:t>
            </a:r>
            <a:r>
              <a:rPr lang="cs-CZ" sz="2800" b="1" dirty="0" smtClean="0">
                <a:latin typeface="Comic Sans MS" panose="030F0702030302020204" pitchFamily="66" charset="0"/>
              </a:rPr>
              <a:t> </a:t>
            </a:r>
          </a:p>
          <a:p>
            <a:r>
              <a:rPr lang="cs-CZ" sz="2800" b="1" dirty="0" smtClean="0">
                <a:latin typeface="Comic Sans MS" panose="030F0702030302020204" pitchFamily="66" charset="0"/>
              </a:rPr>
              <a:t>funkcí-</a:t>
            </a:r>
            <a:endParaRPr lang="cs-CZ" sz="2800" b="1" dirty="0">
              <a:latin typeface="Comic Sans MS" panose="030F0702030302020204" pitchFamily="66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239859" y="4345778"/>
            <a:ext cx="24240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B050"/>
                </a:solidFill>
                <a:latin typeface="Comic Sans MS" panose="030F0702030302020204" pitchFamily="66" charset="0"/>
              </a:rPr>
              <a:t>exponenciální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61385" y="5546455"/>
            <a:ext cx="22621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2060"/>
                </a:solidFill>
                <a:latin typeface="Comic Sans MS" panose="030F0702030302020204" pitchFamily="66" charset="0"/>
              </a:rPr>
              <a:t>logaritmická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6967064" y="2246930"/>
            <a:ext cx="18373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již známá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41177" y="4901119"/>
            <a:ext cx="12891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latin typeface="Comic Sans MS" panose="030F0702030302020204" pitchFamily="66" charset="0"/>
              </a:rPr>
              <a:t>a nová</a:t>
            </a:r>
          </a:p>
        </p:txBody>
      </p:sp>
    </p:spTree>
    <p:extLst>
      <p:ext uri="{BB962C8B-B14F-4D97-AF65-F5344CB8AC3E}">
        <p14:creationId xmlns:p14="http://schemas.microsoft.com/office/powerpoint/2010/main" val="275235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48680"/>
            <a:ext cx="77048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Použité materiály:  program FUNKCE 2.01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262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139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20</cp:revision>
  <dcterms:created xsi:type="dcterms:W3CDTF">2013-10-29T22:04:36Z</dcterms:created>
  <dcterms:modified xsi:type="dcterms:W3CDTF">2014-01-27T06:06:44Z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