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96" y="-9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02A02-5723-4E37-BECB-EFB5C1305B9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B985D-9CF0-4012-89C7-45604A0AB7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3201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02A02-5723-4E37-BECB-EFB5C1305B9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B985D-9CF0-4012-89C7-45604A0AB7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6817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02A02-5723-4E37-BECB-EFB5C1305B9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B985D-9CF0-4012-89C7-45604A0AB7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41007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02A02-5723-4E37-BECB-EFB5C1305B9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B985D-9CF0-4012-89C7-45604A0AB7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6843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02A02-5723-4E37-BECB-EFB5C1305B9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B985D-9CF0-4012-89C7-45604A0AB7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71194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02A02-5723-4E37-BECB-EFB5C1305B9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B985D-9CF0-4012-89C7-45604A0AB7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50774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02A02-5723-4E37-BECB-EFB5C1305B9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B985D-9CF0-4012-89C7-45604A0AB7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6958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02A02-5723-4E37-BECB-EFB5C1305B9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B985D-9CF0-4012-89C7-45604A0AB7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3689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02A02-5723-4E37-BECB-EFB5C1305B9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B985D-9CF0-4012-89C7-45604A0AB7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7856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02A02-5723-4E37-BECB-EFB5C1305B9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B985D-9CF0-4012-89C7-45604A0AB7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21061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02A02-5723-4E37-BECB-EFB5C1305B9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BB985D-9CF0-4012-89C7-45604A0AB7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51890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302A02-5723-4E37-BECB-EFB5C1305B9A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BB985D-9CF0-4012-89C7-45604A0AB7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984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90686" y="1700808"/>
            <a:ext cx="6265689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 smtClean="0"/>
              <a:t>Datum: 20.04.2013</a:t>
            </a:r>
            <a:endParaRPr lang="cs-CZ" dirty="0" smtClean="0"/>
          </a:p>
          <a:p>
            <a:r>
              <a:rPr lang="cs-CZ" b="1" i="1" dirty="0" smtClean="0"/>
              <a:t>Projekt:</a:t>
            </a:r>
            <a:r>
              <a:rPr lang="cs-CZ" b="1" dirty="0" smtClean="0"/>
              <a:t> </a:t>
            </a:r>
            <a:r>
              <a:rPr lang="cs-CZ" dirty="0" smtClean="0"/>
              <a:t>Kvalitní výuka</a:t>
            </a:r>
          </a:p>
          <a:p>
            <a:r>
              <a:rPr lang="cs-CZ" b="1" i="1" dirty="0" smtClean="0"/>
              <a:t>Registrační číslo:</a:t>
            </a:r>
            <a:r>
              <a:rPr lang="cs-CZ" b="1" dirty="0" smtClean="0"/>
              <a:t> </a:t>
            </a:r>
            <a:r>
              <a:rPr lang="cs-CZ" dirty="0" smtClean="0"/>
              <a:t>CZ.1.07/1.5.00/34.0731</a:t>
            </a:r>
          </a:p>
          <a:p>
            <a:r>
              <a:rPr lang="cs-CZ" b="1" i="1" dirty="0" smtClean="0"/>
              <a:t>Číslo DUM:</a:t>
            </a:r>
            <a:r>
              <a:rPr lang="cs-CZ" b="1" dirty="0" smtClean="0"/>
              <a:t> </a:t>
            </a:r>
            <a:r>
              <a:rPr lang="cs-CZ" dirty="0" smtClean="0"/>
              <a:t>VY_32_INOVACE_020</a:t>
            </a:r>
            <a:r>
              <a:rPr lang="cs-CZ" b="1" dirty="0" smtClean="0"/>
              <a:t>	</a:t>
            </a:r>
            <a:endParaRPr lang="cs-CZ" dirty="0" smtClean="0"/>
          </a:p>
          <a:p>
            <a:r>
              <a:rPr lang="cs-CZ" b="1" i="1" dirty="0" smtClean="0"/>
              <a:t>Jméno autora:</a:t>
            </a:r>
            <a:r>
              <a:rPr lang="cs-CZ" b="1" dirty="0" smtClean="0"/>
              <a:t> Jiří </a:t>
            </a:r>
            <a:r>
              <a:rPr lang="cs-CZ" b="1" dirty="0" err="1" smtClean="0"/>
              <a:t>Langhammer</a:t>
            </a:r>
            <a:endParaRPr lang="cs-CZ" dirty="0" smtClean="0"/>
          </a:p>
          <a:p>
            <a:r>
              <a:rPr lang="cs-CZ" b="1" i="1" dirty="0" smtClean="0"/>
              <a:t>Název práce:</a:t>
            </a:r>
            <a:r>
              <a:rPr lang="cs-CZ" b="1" dirty="0" smtClean="0"/>
              <a:t> </a:t>
            </a:r>
            <a:r>
              <a:rPr lang="cs-CZ" dirty="0" smtClean="0"/>
              <a:t>logaritmická funkce</a:t>
            </a:r>
          </a:p>
          <a:p>
            <a:r>
              <a:rPr lang="cs-CZ" b="1" i="1" dirty="0" smtClean="0"/>
              <a:t>Předmět</a:t>
            </a:r>
            <a:r>
              <a:rPr lang="cs-CZ" i="1" dirty="0" smtClean="0"/>
              <a:t>:</a:t>
            </a:r>
            <a:r>
              <a:rPr lang="cs-CZ" dirty="0" smtClean="0"/>
              <a:t> MATEMATIKA</a:t>
            </a:r>
          </a:p>
          <a:p>
            <a:r>
              <a:rPr lang="cs-CZ" b="1" i="1" dirty="0" smtClean="0"/>
              <a:t>Ročník:</a:t>
            </a:r>
            <a:r>
              <a:rPr lang="cs-CZ" b="1" dirty="0" smtClean="0"/>
              <a:t> </a:t>
            </a:r>
            <a:r>
              <a:rPr lang="cs-CZ" dirty="0" smtClean="0"/>
              <a:t>2</a:t>
            </a:r>
          </a:p>
          <a:p>
            <a:r>
              <a:rPr lang="cs-CZ" b="1" i="1" dirty="0" smtClean="0"/>
              <a:t>Časová dotace</a:t>
            </a:r>
            <a:r>
              <a:rPr lang="cs-CZ" i="1" dirty="0" smtClean="0"/>
              <a:t>:</a:t>
            </a:r>
            <a:r>
              <a:rPr lang="cs-CZ" dirty="0" smtClean="0"/>
              <a:t> 35 minut</a:t>
            </a:r>
          </a:p>
          <a:p>
            <a:r>
              <a:rPr lang="cs-CZ" b="1" i="1" dirty="0" smtClean="0"/>
              <a:t>Vzdělávací cíl</a:t>
            </a:r>
            <a:r>
              <a:rPr lang="cs-CZ" i="1" dirty="0" smtClean="0"/>
              <a:t>:</a:t>
            </a:r>
            <a:r>
              <a:rPr lang="cs-CZ" dirty="0" smtClean="0"/>
              <a:t> vztah inverzní, exponenciální a logaritmická funkce</a:t>
            </a:r>
          </a:p>
          <a:p>
            <a:r>
              <a:rPr lang="cs-CZ" b="1" i="1" dirty="0" smtClean="0"/>
              <a:t>Pomůcky</a:t>
            </a:r>
            <a:r>
              <a:rPr lang="cs-CZ" i="1" dirty="0" smtClean="0"/>
              <a:t>:</a:t>
            </a:r>
            <a:r>
              <a:rPr lang="cs-CZ" dirty="0" smtClean="0"/>
              <a:t> psací potřeby, PC</a:t>
            </a:r>
          </a:p>
          <a:p>
            <a:r>
              <a:rPr lang="cs-CZ" b="1" i="1" dirty="0" smtClean="0"/>
              <a:t>Poznámka:</a:t>
            </a:r>
            <a:r>
              <a:rPr lang="cs-CZ" dirty="0" smtClean="0"/>
              <a:t> Tento materiál je součástí tematického balíčku Funkce</a:t>
            </a:r>
          </a:p>
          <a:p>
            <a:r>
              <a:rPr lang="cs-CZ" b="1" i="1" dirty="0" smtClean="0"/>
              <a:t>Inovace:</a:t>
            </a:r>
            <a:r>
              <a:rPr lang="cs-CZ" b="1" dirty="0" smtClean="0"/>
              <a:t> </a:t>
            </a:r>
            <a:r>
              <a:rPr lang="cs-CZ" dirty="0" smtClean="0"/>
              <a:t>Mezipředmětové vztahy, zapojení audiovizuální techniky do výuky</a:t>
            </a:r>
            <a:endParaRPr lang="cs-CZ" dirty="0"/>
          </a:p>
        </p:txBody>
      </p:sp>
      <p:pic>
        <p:nvPicPr>
          <p:cNvPr id="3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687" y="332656"/>
            <a:ext cx="5762625" cy="12573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14246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07704" y="2859613"/>
            <a:ext cx="563808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Logaritmická funkce</a:t>
            </a:r>
          </a:p>
        </p:txBody>
      </p:sp>
    </p:spTree>
    <p:extLst>
      <p:ext uri="{BB962C8B-B14F-4D97-AF65-F5344CB8AC3E}">
        <p14:creationId xmlns:p14="http://schemas.microsoft.com/office/powerpoint/2010/main" val="3216161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46127"/>
            <a:ext cx="864096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Comic Sans MS" panose="030F0702030302020204" pitchFamily="66" charset="0"/>
              </a:rPr>
              <a:t>V předchozím bloku jsme si řekli, že funkce </a:t>
            </a:r>
            <a:r>
              <a:rPr lang="cs-CZ" sz="2800" b="1" dirty="0">
                <a:solidFill>
                  <a:srgbClr val="FF0000"/>
                </a:solidFill>
                <a:latin typeface="Comic Sans MS" panose="030F0702030302020204" pitchFamily="66" charset="0"/>
              </a:rPr>
              <a:t>exponenciální a logaritmická jsou funkce </a:t>
            </a:r>
            <a:r>
              <a:rPr lang="cs-CZ" sz="28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inverzní</a:t>
            </a:r>
            <a:r>
              <a:rPr lang="cs-CZ" sz="2800" b="1" dirty="0" smtClean="0">
                <a:latin typeface="Comic Sans MS" panose="030F0702030302020204" pitchFamily="66" charset="0"/>
              </a:rPr>
              <a:t>, které dostaneme </a:t>
            </a:r>
            <a:r>
              <a:rPr lang="cs-CZ" sz="2800" b="1" u="sng" dirty="0" smtClean="0">
                <a:latin typeface="Comic Sans MS" panose="030F0702030302020204" pitchFamily="66" charset="0"/>
              </a:rPr>
              <a:t>záměnou proměnné a funkční hodnoty</a:t>
            </a:r>
            <a:r>
              <a:rPr lang="cs-CZ" sz="2800" b="1" dirty="0" smtClean="0">
                <a:latin typeface="Comic Sans MS" panose="030F0702030302020204" pitchFamily="66" charset="0"/>
              </a:rPr>
              <a:t> v předpisu funkce</a:t>
            </a:r>
            <a:endParaRPr lang="cs-CZ" sz="2800" b="1" dirty="0">
              <a:latin typeface="Comic Sans MS" panose="030F0702030302020204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9592" y="2492896"/>
            <a:ext cx="171393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atin typeface="Comic Sans MS" panose="030F0702030302020204" pitchFamily="66" charset="0"/>
              </a:rPr>
              <a:t>y = </a:t>
            </a:r>
            <a:r>
              <a:rPr lang="cs-CZ" sz="4000" b="1" dirty="0" err="1">
                <a:latin typeface="Comic Sans MS" panose="030F0702030302020204" pitchFamily="66" charset="0"/>
              </a:rPr>
              <a:t>a</a:t>
            </a:r>
            <a:r>
              <a:rPr lang="cs-CZ" sz="4000" b="1" baseline="30000" dirty="0" err="1">
                <a:latin typeface="Comic Sans MS" panose="030F0702030302020204" pitchFamily="66" charset="0"/>
              </a:rPr>
              <a:t>x</a:t>
            </a:r>
            <a:endParaRPr lang="cs-CZ" sz="4000" b="1" dirty="0">
              <a:latin typeface="Comic Sans MS" panose="030F0702030302020204" pitchFamily="66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3459571" y="2586968"/>
            <a:ext cx="1440160" cy="519741"/>
          </a:xfrm>
          <a:prstGeom prst="rightArrow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271191" y="2427488"/>
            <a:ext cx="172034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x = </a:t>
            </a:r>
            <a:r>
              <a:rPr lang="cs-CZ" sz="40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a</a:t>
            </a:r>
            <a:r>
              <a:rPr lang="cs-CZ" sz="4000" b="1" baseline="30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y</a:t>
            </a:r>
            <a:endParaRPr lang="cs-CZ" sz="4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91575" y="3429000"/>
            <a:ext cx="813690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Comic Sans MS" panose="030F0702030302020204" pitchFamily="66" charset="0"/>
              </a:rPr>
              <a:t>Protože jsme si zvykli i z definice psát funkce ve tvaru y = f(x), vyjádříme tak i tuto funkci</a:t>
            </a:r>
            <a:r>
              <a:rPr lang="cs-CZ" dirty="0"/>
              <a:t>.</a:t>
            </a:r>
          </a:p>
        </p:txBody>
      </p:sp>
      <p:sp>
        <p:nvSpPr>
          <p:cNvPr id="7" name="Obdélník 6"/>
          <p:cNvSpPr/>
          <p:nvPr/>
        </p:nvSpPr>
        <p:spPr>
          <a:xfrm>
            <a:off x="5812759" y="4813994"/>
            <a:ext cx="258115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y = log </a:t>
            </a:r>
            <a:r>
              <a:rPr lang="cs-CZ" sz="3600" b="1" baseline="-25000" dirty="0">
                <a:solidFill>
                  <a:srgbClr val="FF0000"/>
                </a:solidFill>
                <a:latin typeface="Comic Sans MS" panose="030F0702030302020204" pitchFamily="66" charset="0"/>
              </a:rPr>
              <a:t>a</a:t>
            </a:r>
            <a:r>
              <a:rPr lang="cs-CZ" sz="3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x</a:t>
            </a:r>
          </a:p>
        </p:txBody>
      </p:sp>
      <p:sp>
        <p:nvSpPr>
          <p:cNvPr id="8" name="Obdélník 7"/>
          <p:cNvSpPr/>
          <p:nvPr/>
        </p:nvSpPr>
        <p:spPr>
          <a:xfrm>
            <a:off x="481401" y="5770130"/>
            <a:ext cx="775725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čteme logaritmus </a:t>
            </a:r>
            <a:r>
              <a:rPr lang="cs-CZ" sz="36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cs-CZ" sz="3600" b="1" u="sng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x</a:t>
            </a:r>
            <a:r>
              <a:rPr lang="cs-CZ" sz="36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cs-CZ" sz="3600" b="1" dirty="0">
                <a:solidFill>
                  <a:srgbClr val="FF0000"/>
                </a:solidFill>
                <a:latin typeface="Comic Sans MS" panose="030F0702030302020204" pitchFamily="66" charset="0"/>
              </a:rPr>
              <a:t>při základu </a:t>
            </a:r>
            <a:r>
              <a:rPr lang="cs-CZ" sz="36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a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5968530" y="2306778"/>
            <a:ext cx="2270123" cy="1080120"/>
          </a:xfrm>
          <a:prstGeom prst="roundRect">
            <a:avLst/>
          </a:prstGeom>
          <a:solidFill>
            <a:srgbClr val="FFFF00">
              <a:alpha val="40000"/>
            </a:srgbClr>
          </a:solidFill>
          <a:ln w="635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5641494" y="4597100"/>
            <a:ext cx="2923686" cy="1080120"/>
          </a:xfrm>
          <a:prstGeom prst="roundRect">
            <a:avLst/>
          </a:prstGeom>
          <a:solidFill>
            <a:srgbClr val="FFFF00">
              <a:alpha val="40000"/>
            </a:srgbClr>
          </a:solidFill>
          <a:ln w="635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25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/>
      <p:bldP spid="6" grpId="0"/>
      <p:bldP spid="7" grpId="0"/>
      <p:bldP spid="8" grpId="0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1142747"/>
            <a:ext cx="313419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latin typeface="Comic Sans MS" panose="030F0702030302020204" pitchFamily="66" charset="0"/>
              </a:rPr>
              <a:t>o základu </a:t>
            </a:r>
            <a:r>
              <a:rPr lang="cs-CZ" sz="2800" b="1" dirty="0">
                <a:solidFill>
                  <a:srgbClr val="FF0000"/>
                </a:solidFill>
                <a:latin typeface="Comic Sans MS" panose="030F0702030302020204" pitchFamily="66" charset="0"/>
              </a:rPr>
              <a:t>a = 10</a:t>
            </a:r>
          </a:p>
        </p:txBody>
      </p:sp>
      <p:sp>
        <p:nvSpPr>
          <p:cNvPr id="4" name="Obdélník 3"/>
          <p:cNvSpPr/>
          <p:nvPr/>
        </p:nvSpPr>
        <p:spPr>
          <a:xfrm>
            <a:off x="590925" y="2883454"/>
            <a:ext cx="383149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latin typeface="Comic Sans MS" panose="030F0702030302020204" pitchFamily="66" charset="0"/>
              </a:rPr>
              <a:t>a základu </a:t>
            </a:r>
            <a:r>
              <a:rPr lang="cs-CZ" sz="2800" b="1" dirty="0">
                <a:solidFill>
                  <a:srgbClr val="FF0000"/>
                </a:solidFill>
                <a:latin typeface="Comic Sans MS" panose="030F0702030302020204" pitchFamily="66" charset="0"/>
              </a:rPr>
              <a:t>e = 2,71..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971600" y="1768072"/>
                <a:ext cx="7882864" cy="77482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800" b="1" u="sng" dirty="0" smtClean="0">
                    <a:solidFill>
                      <a:srgbClr val="0070C0"/>
                    </a:solidFill>
                    <a:latin typeface="Comic Sans MS" panose="030F0702030302020204" pitchFamily="66" charset="0"/>
                  </a:rPr>
                  <a:t>dekadický logaritmus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40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40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    </m:t>
                        </m:r>
                        <m:r>
                          <a:rPr lang="cs-CZ" sz="40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  <m:t>𝒍𝒐𝒈</m:t>
                        </m:r>
                      </m:e>
                      <m:sub>
                        <m:r>
                          <a:rPr lang="cs-CZ" sz="40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  <m:t>𝟏𝟎</m:t>
                        </m:r>
                      </m:sub>
                    </m:sSub>
                    <m:r>
                      <a:rPr lang="cs-CZ" sz="4000" b="1" i="1">
                        <a:solidFill>
                          <a:srgbClr val="0070C0"/>
                        </a:solidFill>
                        <a:latin typeface="Cambria Math"/>
                      </a:rPr>
                      <m:t>𝒙</m:t>
                    </m:r>
                    <m:r>
                      <a:rPr lang="cs-CZ" sz="4000" b="1" i="1">
                        <a:solidFill>
                          <a:srgbClr val="0070C0"/>
                        </a:solidFill>
                        <a:latin typeface="Cambria Math"/>
                      </a:rPr>
                      <m:t>=</m:t>
                    </m:r>
                    <m:func>
                      <m:funcPr>
                        <m:ctrlPr>
                          <a:rPr lang="cs-CZ" sz="40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funcPr>
                      <m:fName>
                        <m:r>
                          <a:rPr lang="cs-CZ" sz="40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  <m:t>𝒍𝒐𝒈</m:t>
                        </m:r>
                      </m:fName>
                      <m:e>
                        <m:r>
                          <a:rPr lang="cs-CZ" sz="4000" b="1" i="1">
                            <a:solidFill>
                              <a:srgbClr val="0070C0"/>
                            </a:solidFill>
                            <a:latin typeface="Cambria Math"/>
                          </a:rPr>
                          <m:t>𝒙</m:t>
                        </m:r>
                      </m:e>
                    </m:func>
                  </m:oMath>
                </a14:m>
                <a:endParaRPr lang="cs-CZ" sz="4000" b="1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1768072"/>
                <a:ext cx="7882864" cy="774827"/>
              </a:xfrm>
              <a:prstGeom prst="rect">
                <a:avLst/>
              </a:prstGeom>
              <a:blipFill rotWithShape="1">
                <a:blip r:embed="rId2"/>
                <a:stretch>
                  <a:fillRect l="-1546" b="-78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1115616" y="3782460"/>
                <a:ext cx="7363491" cy="77482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800" b="1" u="sng" dirty="0" smtClean="0">
                    <a:solidFill>
                      <a:srgbClr val="C00000"/>
                    </a:solidFill>
                    <a:latin typeface="Comic Sans MS" panose="030F0702030302020204" pitchFamily="66" charset="0"/>
                  </a:rPr>
                  <a:t>přirozený logaritmus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40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40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     </m:t>
                        </m:r>
                        <m:r>
                          <a:rPr lang="cs-CZ" sz="40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𝒍𝒐𝒈</m:t>
                        </m:r>
                      </m:e>
                      <m:sub>
                        <m:r>
                          <a:rPr lang="cs-CZ" sz="40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𝒆</m:t>
                        </m:r>
                      </m:sub>
                    </m:sSub>
                    <m:r>
                      <a:rPr lang="cs-CZ" sz="4000" b="1" i="1">
                        <a:solidFill>
                          <a:srgbClr val="C00000"/>
                        </a:solidFill>
                        <a:latin typeface="Cambria Math"/>
                      </a:rPr>
                      <m:t>𝒙</m:t>
                    </m:r>
                    <m:r>
                      <a:rPr lang="cs-CZ" sz="4000" b="1" i="1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func>
                      <m:funcPr>
                        <m:ctrlPr>
                          <a:rPr lang="cs-CZ" sz="40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uncPr>
                      <m:fName>
                        <m:r>
                          <a:rPr lang="cs-CZ" sz="40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𝒍𝒏</m:t>
                        </m:r>
                      </m:fName>
                      <m:e>
                        <m:r>
                          <a:rPr lang="cs-CZ" sz="4000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𝒙</m:t>
                        </m:r>
                      </m:e>
                    </m:func>
                  </m:oMath>
                </a14:m>
                <a:endParaRPr lang="cs-CZ" sz="40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3782460"/>
                <a:ext cx="7363491" cy="774827"/>
              </a:xfrm>
              <a:prstGeom prst="rect">
                <a:avLst/>
              </a:prstGeom>
              <a:blipFill rotWithShape="1">
                <a:blip r:embed="rId3"/>
                <a:stretch>
                  <a:fillRect l="-1656" b="-70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Jiří Langhammer\Desktop\Funkce_Bmp.bmp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-22326"/>
            <a:ext cx="6858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3" y="188640"/>
            <a:ext cx="896448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Comic Sans MS" panose="030F0702030302020204" pitchFamily="66" charset="0"/>
              </a:rPr>
              <a:t>Ze všech funkcí logaritmických jsou nejdůležitější dvě-</a:t>
            </a:r>
          </a:p>
        </p:txBody>
      </p:sp>
    </p:spTree>
    <p:extLst>
      <p:ext uri="{BB962C8B-B14F-4D97-AF65-F5344CB8AC3E}">
        <p14:creationId xmlns:p14="http://schemas.microsoft.com/office/powerpoint/2010/main" val="2803394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43054"/>
            <a:ext cx="791595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latin typeface="Comic Sans MS" panose="030F0702030302020204" pitchFamily="66" charset="0"/>
              </a:rPr>
              <a:t>Ještě jednou porovnáme logaritmické funkce</a:t>
            </a:r>
          </a:p>
        </p:txBody>
      </p:sp>
      <p:pic>
        <p:nvPicPr>
          <p:cNvPr id="2050" name="Picture 2" descr="C:\Users\Jiří Langhammer\Desktop\Funkce_Bmp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796" y="0"/>
            <a:ext cx="6858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395536" y="844828"/>
                <a:ext cx="2504147" cy="70384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36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 </m:t>
                      </m:r>
                      <m:sSub>
                        <m:sSubPr>
                          <m:ctrlPr>
                            <a:rPr lang="cs-CZ" sz="36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6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𝒍𝒐𝒈</m:t>
                          </m:r>
                        </m:e>
                        <m:sub>
                          <m:r>
                            <a:rPr lang="cs-CZ" sz="36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3600" b="1" i="1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</m:oMath>
                  </m:oMathPara>
                </a14:m>
                <a:endParaRPr lang="cs-CZ" sz="36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844828"/>
                <a:ext cx="2504147" cy="70384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395535" y="2276872"/>
                <a:ext cx="2504147" cy="7064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1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3600" b="1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= </m:t>
                      </m:r>
                      <m:sSub>
                        <m:sSubPr>
                          <m:ctrlPr>
                            <a:rPr lang="cs-CZ" sz="3600" b="1" i="1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600" b="1" i="1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𝒍𝒐𝒈</m:t>
                          </m:r>
                        </m:e>
                        <m:sub>
                          <m:r>
                            <a:rPr lang="cs-CZ" sz="3600" b="1" i="1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𝟑</m:t>
                          </m:r>
                        </m:sub>
                      </m:sSub>
                      <m:r>
                        <a:rPr lang="cs-CZ" sz="3600" b="1" i="1">
                          <a:solidFill>
                            <a:srgbClr val="0070C0"/>
                          </a:solidFill>
                          <a:latin typeface="Cambria Math"/>
                        </a:rPr>
                        <m:t>𝒙</m:t>
                      </m:r>
                    </m:oMath>
                  </m:oMathPara>
                </a14:m>
                <a:endParaRPr lang="cs-CZ" sz="3600" b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5" y="2276872"/>
                <a:ext cx="2504147" cy="7064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395536" y="4365104"/>
                <a:ext cx="2706125" cy="7064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1" i="1" smtClean="0">
                          <a:solidFill>
                            <a:srgbClr val="00B05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3600" b="1" i="1" smtClean="0">
                          <a:solidFill>
                            <a:srgbClr val="00B050"/>
                          </a:solidFill>
                          <a:latin typeface="Cambria Math"/>
                        </a:rPr>
                        <m:t>= </m:t>
                      </m:r>
                      <m:sSub>
                        <m:sSubPr>
                          <m:ctrlPr>
                            <a:rPr lang="cs-CZ" sz="3600" b="1" i="1">
                              <a:solidFill>
                                <a:srgbClr val="00B05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600" b="1" i="1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𝒍𝒐𝒈</m:t>
                          </m:r>
                        </m:e>
                        <m:sub>
                          <m:r>
                            <a:rPr lang="cs-CZ" sz="3600" b="1" i="1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𝟏𝟎</m:t>
                          </m:r>
                        </m:sub>
                      </m:sSub>
                      <m:r>
                        <a:rPr lang="cs-CZ" sz="3600" b="1" i="1">
                          <a:solidFill>
                            <a:srgbClr val="00B050"/>
                          </a:solidFill>
                          <a:latin typeface="Cambria Math"/>
                        </a:rPr>
                        <m:t>𝒙</m:t>
                      </m:r>
                    </m:oMath>
                  </m:oMathPara>
                </a14:m>
                <a:endParaRPr lang="cs-CZ" sz="3600" b="1" dirty="0">
                  <a:solidFill>
                    <a:srgbClr val="00B050"/>
                  </a:solidFill>
                </a:endParaRP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365104"/>
                <a:ext cx="2706125" cy="7064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bdélník 5"/>
          <p:cNvSpPr/>
          <p:nvPr/>
        </p:nvSpPr>
        <p:spPr>
          <a:xfrm>
            <a:off x="7045508" y="1196751"/>
            <a:ext cx="1762021" cy="138499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latin typeface="Comic Sans MS" panose="030F0702030302020204" pitchFamily="66" charset="0"/>
              </a:rPr>
              <a:t>A ještě </a:t>
            </a:r>
            <a:endParaRPr lang="cs-CZ" sz="2800" b="1" dirty="0" smtClean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najdeme 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obory</a:t>
            </a:r>
            <a:endParaRPr lang="cs-CZ" sz="28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141688" y="4195121"/>
            <a:ext cx="18790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  <a:latin typeface="Comic Sans MS" panose="030F0702030302020204" pitchFamily="66" charset="0"/>
              </a:rPr>
              <a:t>H(f) = R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7061137" y="3019250"/>
            <a:ext cx="2042146" cy="2052329"/>
          </a:xfrm>
          <a:prstGeom prst="round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141688" y="3429000"/>
            <a:ext cx="202651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  <a:latin typeface="Comic Sans MS" panose="030F0702030302020204" pitchFamily="66" charset="0"/>
              </a:rPr>
              <a:t>D(f) = R</a:t>
            </a:r>
            <a:r>
              <a:rPr lang="cs-CZ" sz="3200" b="1" baseline="30000" dirty="0">
                <a:solidFill>
                  <a:srgbClr val="FF0000"/>
                </a:solidFill>
                <a:latin typeface="Comic Sans MS" panose="030F0702030302020204" pitchFamily="66" charset="0"/>
              </a:rPr>
              <a:t>+</a:t>
            </a:r>
            <a:endParaRPr lang="cs-CZ" sz="32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8520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  <p:bldP spid="9" grpId="0" animBg="1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Jiří Langhammer\Desktop\Funkce_Bmp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840310" cy="6840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323528" y="548679"/>
                <a:ext cx="1989263" cy="76194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00B05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2800" b="1" i="1" smtClean="0">
                          <a:solidFill>
                            <a:srgbClr val="00B050"/>
                          </a:solidFill>
                          <a:latin typeface="Cambria Math"/>
                        </a:rPr>
                        <m:t>= </m:t>
                      </m:r>
                      <m:sSub>
                        <m:sSubPr>
                          <m:ctrlPr>
                            <a:rPr lang="cs-CZ" sz="2800" b="1" i="1">
                              <a:solidFill>
                                <a:srgbClr val="00B05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𝒍𝒐𝒈</m:t>
                          </m:r>
                        </m:e>
                        <m:sub>
                          <m:f>
                            <m:fPr>
                              <m:ctrlPr>
                                <a:rPr lang="cs-CZ" sz="2800" b="1" i="1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sub>
                      </m:sSub>
                      <m:r>
                        <a:rPr lang="cs-CZ" sz="2800" b="1" i="1">
                          <a:solidFill>
                            <a:srgbClr val="00B050"/>
                          </a:solidFill>
                          <a:latin typeface="Cambria Math"/>
                        </a:rPr>
                        <m:t>𝒙</m:t>
                      </m:r>
                    </m:oMath>
                  </m:oMathPara>
                </a14:m>
                <a:endParaRPr lang="cs-CZ" sz="2800" b="1" dirty="0">
                  <a:solidFill>
                    <a:srgbClr val="00B050"/>
                  </a:solidFill>
                </a:endParaRPr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548679"/>
                <a:ext cx="1989263" cy="76194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333159" y="2060848"/>
                <a:ext cx="1989263" cy="76399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2800" b="1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= </m:t>
                      </m:r>
                      <m:sSub>
                        <m:sSubPr>
                          <m:ctrlPr>
                            <a:rPr lang="cs-CZ" sz="2800" b="1" i="1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𝒍𝒐𝒈</m:t>
                          </m:r>
                        </m:e>
                        <m:sub>
                          <m:f>
                            <m:fPr>
                              <m:ctrlPr>
                                <a:rPr lang="cs-CZ" sz="2800" b="1" i="1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1" i="1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800" b="1" i="1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  <m:t>𝟑</m:t>
                              </m:r>
                            </m:den>
                          </m:f>
                        </m:sub>
                      </m:sSub>
                      <m:r>
                        <a:rPr lang="cs-CZ" sz="2800" b="1" i="1">
                          <a:solidFill>
                            <a:srgbClr val="0070C0"/>
                          </a:solidFill>
                          <a:latin typeface="Cambria Math"/>
                        </a:rPr>
                        <m:t>𝒙</m:t>
                      </m:r>
                    </m:oMath>
                  </m:oMathPara>
                </a14:m>
                <a:endParaRPr lang="cs-CZ" sz="2800" b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159" y="2060848"/>
                <a:ext cx="1989263" cy="76399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467543" y="4509119"/>
                <a:ext cx="1989263" cy="56804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28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 </m:t>
                      </m:r>
                      <m:sSub>
                        <m:sSubPr>
                          <m:ctrlPr>
                            <a:rPr lang="cs-CZ" sz="28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𝒍𝒐𝒈</m:t>
                          </m:r>
                        </m:e>
                        <m:sub>
                          <m:r>
                            <a:rPr lang="cs-CZ" sz="2800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800" b="1" i="1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</m:oMath>
                  </m:oMathPara>
                </a14:m>
                <a:endParaRPr lang="cs-CZ" sz="28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3" y="4509119"/>
                <a:ext cx="1989263" cy="56804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bdélník 5"/>
          <p:cNvSpPr/>
          <p:nvPr/>
        </p:nvSpPr>
        <p:spPr>
          <a:xfrm>
            <a:off x="6948264" y="1883740"/>
            <a:ext cx="202651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  <a:latin typeface="Comic Sans MS" panose="030F0702030302020204" pitchFamily="66" charset="0"/>
              </a:rPr>
              <a:t>D(f) = R</a:t>
            </a:r>
            <a:r>
              <a:rPr lang="cs-CZ" sz="3200" b="1" baseline="30000" dirty="0">
                <a:solidFill>
                  <a:srgbClr val="FF0000"/>
                </a:solidFill>
                <a:latin typeface="Comic Sans MS" panose="030F0702030302020204" pitchFamily="66" charset="0"/>
              </a:rPr>
              <a:t>+</a:t>
            </a:r>
            <a:endParaRPr lang="cs-CZ" sz="32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948264" y="2828607"/>
            <a:ext cx="18790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  <a:latin typeface="Comic Sans MS" panose="030F0702030302020204" pitchFamily="66" charset="0"/>
              </a:rPr>
              <a:t>H(f) = R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6932635" y="1628800"/>
            <a:ext cx="2042146" cy="2052329"/>
          </a:xfrm>
          <a:prstGeom prst="round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0464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332656"/>
            <a:ext cx="133562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Závěr:</a:t>
            </a:r>
          </a:p>
        </p:txBody>
      </p:sp>
      <p:sp>
        <p:nvSpPr>
          <p:cNvPr id="3" name="Obdélník 2"/>
          <p:cNvSpPr/>
          <p:nvPr/>
        </p:nvSpPr>
        <p:spPr>
          <a:xfrm>
            <a:off x="490852" y="1961065"/>
            <a:ext cx="226376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atin typeface="Comic Sans MS" panose="030F0702030302020204" pitchFamily="66" charset="0"/>
              </a:rPr>
              <a:t>2)   </a:t>
            </a:r>
            <a:r>
              <a:rPr lang="cs-CZ" sz="2400" b="1" dirty="0">
                <a:latin typeface="Comic Sans MS" panose="030F0702030302020204" pitchFamily="66" charset="0"/>
              </a:rPr>
              <a:t>D(f) = R</a:t>
            </a:r>
            <a:r>
              <a:rPr lang="cs-CZ" sz="2400" b="1" baseline="30000" dirty="0">
                <a:latin typeface="Comic Sans MS" panose="030F0702030302020204" pitchFamily="66" charset="0"/>
              </a:rPr>
              <a:t>+</a:t>
            </a:r>
            <a:endParaRPr lang="cs-CZ" sz="2400" b="1" dirty="0">
              <a:latin typeface="Comic Sans MS" panose="030F0702030302020204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052736"/>
            <a:ext cx="85689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1)   Graf logaritmické funkce se nazývá </a:t>
            </a:r>
            <a:r>
              <a:rPr lang="cs-CZ" sz="24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logaritma</a:t>
            </a:r>
            <a:endParaRPr lang="cs-CZ" sz="24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1698" y="2811404"/>
            <a:ext cx="215155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3)   H(f) = R</a:t>
            </a:r>
          </a:p>
        </p:txBody>
      </p:sp>
      <p:sp>
        <p:nvSpPr>
          <p:cNvPr id="6" name="Obdélník 5"/>
          <p:cNvSpPr/>
          <p:nvPr/>
        </p:nvSpPr>
        <p:spPr>
          <a:xfrm>
            <a:off x="561367" y="3648163"/>
            <a:ext cx="553869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4) Je-li   a &gt; 1, je funkce rostoucí</a:t>
            </a:r>
          </a:p>
        </p:txBody>
      </p:sp>
      <p:sp>
        <p:nvSpPr>
          <p:cNvPr id="7" name="Obdélník 6"/>
          <p:cNvSpPr/>
          <p:nvPr/>
        </p:nvSpPr>
        <p:spPr>
          <a:xfrm>
            <a:off x="561367" y="4405389"/>
            <a:ext cx="637706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5) Je-li   a Є (0 ; 1), je funkce klesající</a:t>
            </a:r>
          </a:p>
        </p:txBody>
      </p:sp>
      <p:sp>
        <p:nvSpPr>
          <p:cNvPr id="8" name="Obdélník 7"/>
          <p:cNvSpPr/>
          <p:nvPr/>
        </p:nvSpPr>
        <p:spPr>
          <a:xfrm>
            <a:off x="593059" y="5157192"/>
            <a:ext cx="61093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6) společným bodem je bod </a:t>
            </a:r>
            <a:r>
              <a:rPr lang="cs-CZ" sz="2400" b="1" dirty="0" smtClean="0">
                <a:latin typeface="Comic Sans MS" panose="030F0702030302020204" pitchFamily="66" charset="0"/>
              </a:rPr>
              <a:t>   </a:t>
            </a:r>
            <a:r>
              <a:rPr lang="en-US" sz="32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[</a:t>
            </a:r>
            <a:r>
              <a:rPr lang="en-US" sz="3200" b="1" dirty="0">
                <a:solidFill>
                  <a:srgbClr val="FF0000"/>
                </a:solidFill>
                <a:latin typeface="Comic Sans MS" panose="030F0702030302020204" pitchFamily="66" charset="0"/>
              </a:rPr>
              <a:t>1 ; 0]</a:t>
            </a:r>
            <a:endParaRPr lang="cs-CZ" sz="32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2272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48680"/>
            <a:ext cx="77048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Comic Sans MS" pitchFamily="66" charset="0"/>
              </a:rPr>
              <a:t>Použité materiály:  program FUNKCE 2.01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4300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227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Jiří Langhammer</dc:creator>
  <cp:lastModifiedBy>Jiří Langhammer</cp:lastModifiedBy>
  <cp:revision>21</cp:revision>
  <dcterms:created xsi:type="dcterms:W3CDTF">2013-09-15T16:08:37Z</dcterms:created>
  <dcterms:modified xsi:type="dcterms:W3CDTF">2014-01-27T06:07:16Z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