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73" r:id="rId2"/>
    <p:sldId id="256" r:id="rId3"/>
    <p:sldId id="258" r:id="rId4"/>
    <p:sldId id="257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A4A4B-ED12-4EF6-AA4F-122F732A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163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57E1-4376-4EC7-85A8-AC86BE6B56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843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3A5A3-FE26-4A18-B68D-53AB9D036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621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D119A-29B6-4265-ACEE-538E987CF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87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8BCE-F64E-45C3-AA15-BA5AA4A13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852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5626-23D2-459A-BF33-0980598DC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37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F9FC1-A34D-440B-86E0-FE5DDD601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336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8DFF-C5EB-447C-AF60-2EDDA673C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469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621B9-AC61-4C10-A7E2-70B338C59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0803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CD5C7-19B1-476D-9233-B574E5124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839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B215-613D-43E5-857B-2B1BFBB67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803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C9DA79-D490-4591-A23A-6AC5B7185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843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sz="1000" b="1" i="1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Datum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6. 4. </a:t>
            </a:r>
            <a:r>
              <a:rPr lang="cs-CZ" sz="1200" smtClean="0">
                <a:solidFill>
                  <a:schemeClr val="tx2"/>
                </a:solidFill>
                <a:cs typeface="Arial" pitchFamily="34" charset="0"/>
              </a:rPr>
              <a:t>2013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Projekt: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Kvalitní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výuka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Registrační číslo: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CZ.1.07/1.5.00/34.0731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Číslo DUM: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VY_32_INOVACE_182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	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Jméno autora: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Ing. Lenka Findejsová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Název práce: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Jemnost délkových textilií –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skané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nitě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Předmět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Technologie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Ročník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1.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Časová dotace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30 minut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Vzdělávací cíl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Vysvětlení pojmu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skaní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, způsobů vyjadřování jemnosti </a:t>
            </a:r>
            <a:r>
              <a:rPr lang="cs-CZ" sz="1200" dirty="0" err="1" smtClean="0">
                <a:solidFill>
                  <a:schemeClr val="tx2"/>
                </a:solidFill>
                <a:cs typeface="Arial" pitchFamily="34" charset="0"/>
              </a:rPr>
              <a:t>skaných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 nití.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Pomůcky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Psací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potřeby, kalkulačka.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Poznámka: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Studenti si zapisují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teorii do sešitů a počítají vzorové příklady.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Inovace: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Z</a:t>
            </a:r>
            <a:r>
              <a:rPr lang="cs-CZ" sz="1200" dirty="0" smtClean="0">
                <a:solidFill>
                  <a:schemeClr val="tx2"/>
                </a:solidFill>
                <a:ea typeface="Calibri"/>
                <a:cs typeface="TimesNewRomanPSMT"/>
              </a:rPr>
              <a:t>apojení </a:t>
            </a:r>
            <a:r>
              <a:rPr lang="cs-CZ" sz="1200" dirty="0">
                <a:solidFill>
                  <a:schemeClr val="tx2"/>
                </a:solidFill>
                <a:ea typeface="Calibri"/>
                <a:cs typeface="TimesNewRomanPSMT"/>
              </a:rPr>
              <a:t>audiovizuální techniky do </a:t>
            </a:r>
            <a:r>
              <a:rPr lang="cs-CZ" sz="1200" dirty="0" smtClean="0">
                <a:solidFill>
                  <a:schemeClr val="tx2"/>
                </a:solidFill>
                <a:ea typeface="Calibri"/>
                <a:cs typeface="TimesNewRomanPSMT"/>
              </a:rPr>
              <a:t>výuky, </a:t>
            </a:r>
            <a:r>
              <a:rPr lang="cs-CZ" sz="1200" dirty="0" smtClean="0">
                <a:solidFill>
                  <a:schemeClr val="tx2"/>
                </a:solidFill>
                <a:latin typeface="TimesNewRomanPSMT"/>
                <a:ea typeface="Calibri"/>
                <a:cs typeface="TimesNewRomanPSMT"/>
              </a:rPr>
              <a:t>p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rezentace PowerPoint je názorná.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2" y="548680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243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/>
              <a:t>Jemnost délkových </a:t>
            </a:r>
            <a:r>
              <a:rPr lang="cs-CZ" dirty="0" smtClean="0"/>
              <a:t>textilií</a:t>
            </a:r>
            <a:br>
              <a:rPr lang="cs-CZ" dirty="0" smtClean="0"/>
            </a:br>
            <a:r>
              <a:rPr lang="cs-CZ" dirty="0" err="1" smtClean="0"/>
              <a:t>skané</a:t>
            </a:r>
            <a:r>
              <a:rPr lang="cs-CZ" dirty="0" smtClean="0"/>
              <a:t> nitě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4365625"/>
            <a:ext cx="4013200" cy="1822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Technologie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1.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Design interiéru a bytových doplňků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Obsah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Definice </a:t>
            </a:r>
            <a:r>
              <a:rPr lang="cs-CZ" sz="2800" dirty="0" err="1" smtClean="0"/>
              <a:t>skané</a:t>
            </a:r>
            <a:r>
              <a:rPr lang="cs-CZ" sz="2800" dirty="0" smtClean="0"/>
              <a:t> nitě</a:t>
            </a:r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První stupeň </a:t>
            </a:r>
            <a:r>
              <a:rPr lang="cs-CZ" sz="2800" dirty="0" err="1" smtClean="0"/>
              <a:t>skaní</a:t>
            </a:r>
            <a:endParaRPr lang="cs-CZ" sz="2800" dirty="0" smtClean="0"/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Vícenásobné </a:t>
            </a:r>
            <a:r>
              <a:rPr lang="cs-CZ" sz="2800" dirty="0" err="1" smtClean="0"/>
              <a:t>skaní</a:t>
            </a:r>
            <a:endParaRPr lang="cs-CZ" sz="2800" dirty="0" smtClean="0"/>
          </a:p>
          <a:p>
            <a:pPr eaLnBrk="1" hangingPunct="1">
              <a:lnSpc>
                <a:spcPct val="150000"/>
              </a:lnSpc>
            </a:pPr>
            <a:r>
              <a:rPr lang="cs-CZ" sz="2800" dirty="0" smtClean="0"/>
              <a:t>Řešené příklady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cs-CZ" sz="2800" dirty="0" smtClean="0"/>
          </a:p>
          <a:p>
            <a:pPr eaLnBrk="1" hangingPunct="1">
              <a:lnSpc>
                <a:spcPct val="150000"/>
              </a:lnSpc>
            </a:pPr>
            <a:endParaRPr lang="cs-CZ" sz="280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Definice </a:t>
            </a:r>
            <a:r>
              <a:rPr lang="cs-CZ" dirty="0" err="1" smtClean="0"/>
              <a:t>skané</a:t>
            </a:r>
            <a:r>
              <a:rPr lang="cs-CZ" dirty="0" smtClean="0"/>
              <a:t> nitě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2349500"/>
            <a:ext cx="7693025" cy="372427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200000"/>
              </a:lnSpc>
              <a:spcAft>
                <a:spcPts val="0"/>
              </a:spcAft>
              <a:buNone/>
              <a:defRPr/>
            </a:pPr>
            <a:r>
              <a:rPr lang="cs-CZ" sz="4400" dirty="0" err="1"/>
              <a:t>Skaná</a:t>
            </a:r>
            <a:r>
              <a:rPr lang="cs-CZ" sz="4400" dirty="0"/>
              <a:t> </a:t>
            </a:r>
            <a:r>
              <a:rPr lang="cs-CZ" sz="4400" dirty="0" smtClean="0"/>
              <a:t>nit =</a:t>
            </a:r>
            <a:r>
              <a:rPr lang="cs-CZ" sz="3600" dirty="0" smtClean="0"/>
              <a:t> </a:t>
            </a:r>
            <a:r>
              <a:rPr lang="cs-CZ" sz="3600" dirty="0"/>
              <a:t>dvě nebo </a:t>
            </a:r>
            <a:r>
              <a:rPr lang="cs-CZ" sz="3600" dirty="0" smtClean="0"/>
              <a:t>více </a:t>
            </a:r>
            <a:r>
              <a:rPr lang="cs-CZ" sz="3600" dirty="0"/>
              <a:t>přízí spojených společným zákrutem</a:t>
            </a:r>
          </a:p>
          <a:p>
            <a:pPr marL="182880" indent="-182880" eaLnBrk="1" fontAlgn="auto" hangingPunct="1">
              <a:lnSpc>
                <a:spcPct val="20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3600" dirty="0" smtClean="0"/>
          </a:p>
          <a:p>
            <a:pPr marL="182880" indent="-1828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 smtClean="0"/>
              <a:t>První stupeň </a:t>
            </a:r>
            <a:r>
              <a:rPr lang="cs-CZ" dirty="0" err="1" smtClean="0"/>
              <a:t>skaní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339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8313" y="1552575"/>
                <a:ext cx="8229600" cy="487680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Font typeface="Arial" charset="0"/>
                  <a:buNone/>
                </a:pPr>
                <a:r>
                  <a:rPr lang="cs-CZ" sz="3200" dirty="0" smtClean="0"/>
                  <a:t>= </a:t>
                </a:r>
                <a:r>
                  <a:rPr lang="cs-CZ" sz="3000" dirty="0" smtClean="0"/>
                  <a:t>spojení dvou nebo více jednoduchých</a:t>
                </a:r>
              </a:p>
              <a:p>
                <a:pPr marL="0" indent="0">
                  <a:buFont typeface="Arial" charset="0"/>
                  <a:buNone/>
                </a:pPr>
                <a:r>
                  <a:rPr lang="cs-CZ" sz="3000" dirty="0" smtClean="0"/>
                  <a:t>   přízí společným zákrutem</a:t>
                </a:r>
              </a:p>
              <a:p>
                <a:pPr marL="0" indent="0">
                  <a:lnSpc>
                    <a:spcPct val="150000"/>
                  </a:lnSpc>
                  <a:buFont typeface="Arial" charset="0"/>
                  <a:buNone/>
                </a:pPr>
                <a:r>
                  <a:rPr lang="cs-CZ" sz="3000" dirty="0" smtClean="0"/>
                  <a:t>Zjednodušeně:</a:t>
                </a:r>
                <a:endParaRPr lang="cs-CZ" sz="3000" dirty="0"/>
              </a:p>
              <a:p>
                <a:pPr marL="0" indent="0">
                  <a:lnSpc>
                    <a:spcPct val="150000"/>
                  </a:lnSpc>
                  <a:buFont typeface="Arial" charset="0"/>
                  <a:buNone/>
                </a:pPr>
                <a:r>
                  <a:rPr lang="cs-CZ" sz="3600" dirty="0" smtClean="0"/>
                  <a:t>       </a:t>
                </a:r>
                <a14:m>
                  <m:oMath xmlns:m="http://schemas.openxmlformats.org/officeDocument/2006/math">
                    <m:r>
                      <a:rPr lang="cs-CZ" sz="3600" i="1" dirty="0" smtClean="0">
                        <a:latin typeface="Cambria Math"/>
                      </a:rPr>
                      <m:t>𝑇</m:t>
                    </m:r>
                    <m:r>
                      <a:rPr lang="cs-CZ" sz="3600" i="1" baseline="-25000" dirty="0" err="1" smtClean="0">
                        <a:latin typeface="Cambria Math"/>
                      </a:rPr>
                      <m:t>𝑡𝑠</m:t>
                    </m:r>
                    <m:r>
                      <a:rPr lang="cs-CZ" sz="3600" i="1" dirty="0" smtClean="0">
                        <a:latin typeface="Cambria Math"/>
                      </a:rPr>
                      <m:t> = </m:t>
                    </m:r>
                    <m:r>
                      <a:rPr lang="cs-CZ" sz="3600" i="1" dirty="0" err="1" smtClean="0">
                        <a:latin typeface="Cambria Math"/>
                      </a:rPr>
                      <m:t>𝑇</m:t>
                    </m:r>
                    <m:r>
                      <a:rPr lang="cs-CZ" sz="3600" i="1" baseline="-25000" dirty="0" err="1" smtClean="0">
                        <a:latin typeface="Cambria Math"/>
                      </a:rPr>
                      <m:t>𝑡𝑗</m:t>
                    </m:r>
                    <m:r>
                      <a:rPr lang="cs-CZ" sz="3600" i="1" dirty="0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cs-CZ" sz="3600" i="1" dirty="0" smtClean="0">
                        <a:latin typeface="Cambria Math"/>
                      </a:rPr>
                      <m:t>2 </m:t>
                    </m:r>
                    <m:r>
                      <a:rPr lang="cs-CZ" sz="3600" i="1" dirty="0" smtClean="0">
                        <a:latin typeface="Cambria Math"/>
                      </a:rPr>
                      <m:t>𝑡𝑒𝑥</m:t>
                    </m:r>
                  </m:oMath>
                </a14:m>
                <a:endParaRPr lang="cs-CZ" sz="3600" i="1" dirty="0" smtClean="0"/>
              </a:p>
              <a:p>
                <a:pPr marL="0" indent="0">
                  <a:lnSpc>
                    <a:spcPct val="150000"/>
                  </a:lnSpc>
                  <a:buFont typeface="Arial" charset="0"/>
                  <a:buNone/>
                </a:pPr>
                <a:r>
                  <a:rPr lang="cs-CZ" sz="2800" dirty="0" smtClean="0"/>
                  <a:t>Např.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dirty="0"/>
                  <a:t> </a:t>
                </a:r>
                <a:r>
                  <a:rPr lang="cs-CZ" dirty="0" smtClean="0"/>
                  <a:t>        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𝑇</m:t>
                    </m:r>
                    <m:r>
                      <a:rPr lang="cs-CZ" i="1" baseline="-25000" dirty="0" err="1">
                        <a:latin typeface="Cambria Math"/>
                      </a:rPr>
                      <m:t>𝑡𝑠</m:t>
                    </m:r>
                    <m:r>
                      <a:rPr lang="cs-CZ" i="1" dirty="0">
                        <a:latin typeface="Cambria Math"/>
                      </a:rPr>
                      <m:t> =</m:t>
                    </m:r>
                    <m:r>
                      <a:rPr lang="cs-CZ" b="0" i="1" dirty="0" smtClean="0">
                        <a:latin typeface="Cambria Math"/>
                      </a:rPr>
                      <m:t>30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cs-CZ" i="1" dirty="0">
                        <a:latin typeface="Cambria Math"/>
                      </a:rPr>
                      <m:t>2 </m:t>
                    </m:r>
                    <m:r>
                      <a:rPr lang="cs-CZ" i="1" dirty="0">
                        <a:latin typeface="Cambria Math"/>
                      </a:rPr>
                      <m:t>𝑡𝑒𝑥</m:t>
                    </m:r>
                  </m:oMath>
                </a14:m>
                <a:endParaRPr lang="cs-CZ" dirty="0" smtClean="0"/>
              </a:p>
            </p:txBody>
          </p:sp>
        </mc:Choice>
        <mc:Fallback xmlns="">
          <p:sp>
            <p:nvSpPr>
              <p:cNvPr id="143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8313" y="1552575"/>
                <a:ext cx="8229600" cy="4876800"/>
              </a:xfrm>
              <a:blipFill rotWithShape="1">
                <a:blip r:embed="rId2"/>
                <a:stretch>
                  <a:fillRect l="-1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340" name="Skupina 14"/>
          <p:cNvGrpSpPr>
            <a:grpSpLocks/>
          </p:cNvGrpSpPr>
          <p:nvPr/>
        </p:nvGrpSpPr>
        <p:grpSpPr bwMode="auto">
          <a:xfrm>
            <a:off x="6410652" y="4077610"/>
            <a:ext cx="1617732" cy="1871670"/>
            <a:chOff x="5839239" y="3098816"/>
            <a:chExt cx="1617711" cy="1871969"/>
          </a:xfrm>
        </p:grpSpPr>
        <p:grpSp>
          <p:nvGrpSpPr>
            <p:cNvPr id="14341" name="Skupina 9"/>
            <p:cNvGrpSpPr>
              <a:grpSpLocks/>
            </p:cNvGrpSpPr>
            <p:nvPr/>
          </p:nvGrpSpPr>
          <p:grpSpPr bwMode="auto">
            <a:xfrm>
              <a:off x="5839239" y="3098816"/>
              <a:ext cx="1530251" cy="1679852"/>
              <a:chOff x="950906" y="2888689"/>
              <a:chExt cx="1821727" cy="2556296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950906" y="2888689"/>
                <a:ext cx="937369" cy="1007534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nice 6"/>
              <p:cNvCxnSpPr/>
              <p:nvPr/>
            </p:nvCxnSpPr>
            <p:spPr>
              <a:xfrm flipV="1">
                <a:off x="1908969" y="2924944"/>
                <a:ext cx="863664" cy="1007534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1908969" y="3932478"/>
                <a:ext cx="0" cy="1512507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2" name="TextovéPole 10"/>
            <p:cNvSpPr txBox="1">
              <a:spLocks noChangeArrowheads="1"/>
            </p:cNvSpPr>
            <p:nvPr/>
          </p:nvSpPr>
          <p:spPr bwMode="auto">
            <a:xfrm>
              <a:off x="6966116" y="3530077"/>
              <a:ext cx="490834" cy="461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sz="2400" i="1" dirty="0" err="1">
                  <a:latin typeface="Cambria Math" pitchFamily="18" charset="0"/>
                  <a:ea typeface="Cambria Math" pitchFamily="18" charset="0"/>
                </a:rPr>
                <a:t>T</a:t>
              </a:r>
              <a:r>
                <a:rPr lang="cs-CZ" sz="2400" i="1" baseline="-25000" dirty="0" err="1">
                  <a:latin typeface="Cambria Math" pitchFamily="18" charset="0"/>
                  <a:ea typeface="Cambria Math" pitchFamily="18" charset="0"/>
                </a:rPr>
                <a:t>tj</a:t>
              </a:r>
              <a:endParaRPr lang="cs-CZ" sz="2400" i="1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4343" name="TextovéPole 11"/>
            <p:cNvSpPr txBox="1">
              <a:spLocks noChangeArrowheads="1"/>
            </p:cNvSpPr>
            <p:nvPr/>
          </p:nvSpPr>
          <p:spPr bwMode="auto">
            <a:xfrm>
              <a:off x="5872749" y="3530077"/>
              <a:ext cx="490834" cy="461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sz="2400" i="1" dirty="0" err="1">
                  <a:latin typeface="Cambria Math" pitchFamily="18" charset="0"/>
                  <a:ea typeface="Cambria Math" pitchFamily="18" charset="0"/>
                </a:rPr>
                <a:t>T</a:t>
              </a:r>
              <a:r>
                <a:rPr lang="cs-CZ" sz="2400" i="1" baseline="-25000" dirty="0" err="1">
                  <a:latin typeface="Cambria Math" pitchFamily="18" charset="0"/>
                  <a:ea typeface="Cambria Math" pitchFamily="18" charset="0"/>
                </a:rPr>
                <a:t>tj</a:t>
              </a:r>
              <a:endParaRPr lang="cs-CZ" sz="2400" i="1" dirty="0"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4344" name="TextovéPole 13"/>
            <p:cNvSpPr txBox="1">
              <a:spLocks noChangeArrowheads="1"/>
            </p:cNvSpPr>
            <p:nvPr/>
          </p:nvSpPr>
          <p:spPr bwMode="auto">
            <a:xfrm>
              <a:off x="6750174" y="4509120"/>
              <a:ext cx="53251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sz="2400" i="1" dirty="0" err="1">
                  <a:latin typeface="Cambria Math" pitchFamily="18" charset="0"/>
                  <a:ea typeface="Cambria Math" pitchFamily="18" charset="0"/>
                </a:rPr>
                <a:t>T</a:t>
              </a:r>
              <a:r>
                <a:rPr lang="cs-CZ" sz="2400" i="1" baseline="-25000" dirty="0" err="1">
                  <a:latin typeface="Cambria Math" pitchFamily="18" charset="0"/>
                  <a:ea typeface="Cambria Math" pitchFamily="18" charset="0"/>
                </a:rPr>
                <a:t>ts</a:t>
              </a:r>
              <a:endParaRPr lang="cs-CZ" sz="2400" i="1" dirty="0">
                <a:latin typeface="Cambria Math" pitchFamily="18" charset="0"/>
                <a:ea typeface="Cambria Math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Vícenásobné </a:t>
            </a:r>
            <a:r>
              <a:rPr lang="cs-CZ" dirty="0" err="1" smtClean="0"/>
              <a:t>skaní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sz="3000" dirty="0" smtClean="0"/>
                  <a:t>= spojení dvou nebo více </a:t>
                </a:r>
                <a:r>
                  <a:rPr lang="cs-CZ" sz="3000" dirty="0" err="1" smtClean="0"/>
                  <a:t>skaných</a:t>
                </a:r>
                <a:r>
                  <a:rPr lang="cs-CZ" sz="3000" dirty="0" smtClean="0"/>
                  <a:t> nití</a:t>
                </a:r>
              </a:p>
              <a:p>
                <a:pPr marL="0" indent="0">
                  <a:buNone/>
                </a:pPr>
                <a:r>
                  <a:rPr lang="cs-CZ" sz="3000" dirty="0"/>
                  <a:t> </a:t>
                </a:r>
                <a:r>
                  <a:rPr lang="cs-CZ" sz="3000" dirty="0" smtClean="0"/>
                  <a:t>  dalším </a:t>
                </a:r>
                <a:r>
                  <a:rPr lang="cs-CZ" sz="3000" dirty="0" err="1" smtClean="0"/>
                  <a:t>skaním</a:t>
                </a:r>
                <a:endParaRPr lang="cs-CZ" sz="3000" dirty="0" smtClean="0"/>
              </a:p>
              <a:p>
                <a:pPr marL="0" indent="0">
                  <a:buNone/>
                </a:pPr>
                <a:r>
                  <a:rPr lang="cs-CZ" sz="3000" dirty="0"/>
                  <a:t>Zjednodušeně: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sz="3200" dirty="0" smtClean="0"/>
                  <a:t>   </a:t>
                </a:r>
                <a14:m>
                  <m:oMath xmlns:m="http://schemas.openxmlformats.org/officeDocument/2006/math">
                    <m:r>
                      <a:rPr lang="cs-CZ" sz="3600" i="1" dirty="0">
                        <a:latin typeface="Cambria Math"/>
                      </a:rPr>
                      <m:t>𝑇</m:t>
                    </m:r>
                    <m:r>
                      <a:rPr lang="cs-CZ" sz="3600" i="1" baseline="-25000" dirty="0" err="1">
                        <a:latin typeface="Cambria Math"/>
                      </a:rPr>
                      <m:t>𝑡𝑠</m:t>
                    </m:r>
                    <m:r>
                      <a:rPr lang="cs-CZ" sz="3600" i="1" dirty="0">
                        <a:latin typeface="Cambria Math"/>
                      </a:rPr>
                      <m:t> = </m:t>
                    </m:r>
                    <m:d>
                      <m:dPr>
                        <m:ctrlPr>
                          <a:rPr lang="cs-CZ" sz="360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3600" i="1" dirty="0">
                            <a:latin typeface="Cambria Math"/>
                          </a:rPr>
                          <m:t>𝑇</m:t>
                        </m:r>
                        <m:r>
                          <a:rPr lang="cs-CZ" sz="3600" i="1" baseline="-25000" dirty="0" err="1">
                            <a:latin typeface="Cambria Math"/>
                          </a:rPr>
                          <m:t>𝑡𝑗</m:t>
                        </m:r>
                        <m:r>
                          <a:rPr lang="cs-CZ" sz="3600" i="1" dirty="0">
                            <a:latin typeface="Cambria Math"/>
                            <a:ea typeface="Cambria Math"/>
                          </a:rPr>
                          <m:t>×</m:t>
                        </m:r>
                        <m:r>
                          <a:rPr lang="cs-CZ" sz="3600" i="1" dirty="0">
                            <a:latin typeface="Cambria Math"/>
                          </a:rPr>
                          <m:t>2</m:t>
                        </m:r>
                      </m:e>
                    </m:d>
                    <m:r>
                      <a:rPr lang="cs-CZ" sz="3600" b="0" i="1" dirty="0" smtClean="0">
                        <a:latin typeface="Cambria Math"/>
                      </a:rPr>
                      <m:t> </m:t>
                    </m:r>
                    <m:r>
                      <a:rPr lang="cs-CZ" sz="3600" i="1" dirty="0">
                        <a:latin typeface="Cambria Math"/>
                        <a:ea typeface="Cambria Math"/>
                      </a:rPr>
                      <m:t>×</m:t>
                    </m:r>
                    <m:r>
                      <a:rPr lang="cs-CZ" sz="3600" b="0" i="1" dirty="0" smtClean="0">
                        <a:latin typeface="Cambria Math"/>
                        <a:ea typeface="Cambria Math"/>
                      </a:rPr>
                      <m:t>2</m:t>
                    </m:r>
                    <m:r>
                      <a:rPr lang="cs-CZ" sz="3600" i="1" dirty="0">
                        <a:latin typeface="Cambria Math"/>
                      </a:rPr>
                      <m:t> </m:t>
                    </m:r>
                    <m:r>
                      <a:rPr lang="cs-CZ" sz="3600" i="1" dirty="0">
                        <a:latin typeface="Cambria Math"/>
                      </a:rPr>
                      <m:t>𝑡𝑒𝑥</m:t>
                    </m:r>
                  </m:oMath>
                </a14:m>
                <a:endParaRPr lang="cs-CZ" sz="3600" i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sz="2800" dirty="0"/>
                  <a:t>Např.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cs-CZ" dirty="0"/>
                  <a:t>     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𝑇</m:t>
                    </m:r>
                    <m:r>
                      <a:rPr lang="cs-CZ" i="1" baseline="-25000" dirty="0" err="1">
                        <a:latin typeface="Cambria Math"/>
                      </a:rPr>
                      <m:t>𝑡𝑠</m:t>
                    </m:r>
                    <m:r>
                      <a:rPr lang="cs-CZ" i="1" dirty="0">
                        <a:latin typeface="Cambria Math"/>
                      </a:rPr>
                      <m:t> =</m:t>
                    </m:r>
                    <m:d>
                      <m:dPr>
                        <m:endChr m:val=""/>
                        <m:ctrlPr>
                          <a:rPr lang="cs-CZ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/>
                          </a:rPr>
                          <m:t>15</m:t>
                        </m:r>
                      </m:e>
                    </m:d>
                    <m:r>
                      <a:rPr lang="cs-CZ" i="1" dirty="0">
                        <a:latin typeface="Cambria Math"/>
                        <a:ea typeface="Cambria Math"/>
                      </a:rPr>
                      <m:t>×</m:t>
                    </m:r>
                    <m:d>
                      <m:dPr>
                        <m:begChr m:val=""/>
                        <m:ctrlPr>
                          <a:rPr lang="cs-CZ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e>
                    </m:d>
                    <m:r>
                      <a:rPr lang="cs-CZ" i="1" dirty="0" smtClean="0">
                        <a:latin typeface="Cambria Math"/>
                        <a:ea typeface="Cambria Math"/>
                      </a:rPr>
                      <m:t>×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2</m:t>
                    </m:r>
                    <m:r>
                      <a:rPr lang="cs-CZ" i="1" dirty="0">
                        <a:latin typeface="Cambria Math"/>
                      </a:rPr>
                      <m:t> </m:t>
                    </m:r>
                    <m:r>
                      <a:rPr lang="cs-CZ" i="1" dirty="0">
                        <a:latin typeface="Cambria Math"/>
                      </a:rPr>
                      <m:t>𝑡𝑒𝑥</m:t>
                    </m:r>
                  </m:oMath>
                </a14:m>
                <a:endParaRPr lang="cs-CZ" dirty="0"/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b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Skupina 5"/>
          <p:cNvGrpSpPr/>
          <p:nvPr/>
        </p:nvGrpSpPr>
        <p:grpSpPr>
          <a:xfrm>
            <a:off x="5151936" y="2780928"/>
            <a:ext cx="3380504" cy="3384376"/>
            <a:chOff x="4935912" y="2780928"/>
            <a:chExt cx="3380504" cy="3384376"/>
          </a:xfrm>
        </p:grpSpPr>
        <p:grpSp>
          <p:nvGrpSpPr>
            <p:cNvPr id="23" name="Skupina 22"/>
            <p:cNvGrpSpPr/>
            <p:nvPr/>
          </p:nvGrpSpPr>
          <p:grpSpPr>
            <a:xfrm>
              <a:off x="5220072" y="2780928"/>
              <a:ext cx="2664296" cy="3384376"/>
              <a:chOff x="4644008" y="2780928"/>
              <a:chExt cx="2664296" cy="3384376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4644008" y="2780928"/>
                <a:ext cx="1080120" cy="864096"/>
                <a:chOff x="4644008" y="2780928"/>
                <a:chExt cx="1080120" cy="864096"/>
              </a:xfrm>
            </p:grpSpPr>
            <p:cxnSp>
              <p:nvCxnSpPr>
                <p:cNvPr id="5" name="Přímá spojnice 4"/>
                <p:cNvCxnSpPr/>
                <p:nvPr/>
              </p:nvCxnSpPr>
              <p:spPr>
                <a:xfrm>
                  <a:off x="4644008" y="2780928"/>
                  <a:ext cx="720080" cy="864096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Přímá spojnice 6"/>
                <p:cNvCxnSpPr/>
                <p:nvPr/>
              </p:nvCxnSpPr>
              <p:spPr>
                <a:xfrm flipV="1">
                  <a:off x="5364088" y="2780928"/>
                  <a:ext cx="360040" cy="864096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" name="Skupina 8"/>
              <p:cNvGrpSpPr/>
              <p:nvPr/>
            </p:nvGrpSpPr>
            <p:grpSpPr>
              <a:xfrm>
                <a:off x="6228184" y="2780928"/>
                <a:ext cx="1080120" cy="864096"/>
                <a:chOff x="4644008" y="2780928"/>
                <a:chExt cx="1080120" cy="864096"/>
              </a:xfrm>
            </p:grpSpPr>
            <p:cxnSp>
              <p:nvCxnSpPr>
                <p:cNvPr id="10" name="Přímá spojnice 9"/>
                <p:cNvCxnSpPr/>
                <p:nvPr/>
              </p:nvCxnSpPr>
              <p:spPr>
                <a:xfrm>
                  <a:off x="4644008" y="2780928"/>
                  <a:ext cx="720080" cy="864096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Přímá spojnice 10"/>
                <p:cNvCxnSpPr/>
                <p:nvPr/>
              </p:nvCxnSpPr>
              <p:spPr>
                <a:xfrm flipV="1">
                  <a:off x="5364088" y="2780928"/>
                  <a:ext cx="360040" cy="864096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" name="Přímá spojnice 12"/>
              <p:cNvCxnSpPr/>
              <p:nvPr/>
            </p:nvCxnSpPr>
            <p:spPr>
              <a:xfrm>
                <a:off x="5364088" y="3645024"/>
                <a:ext cx="864096" cy="108012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 flipH="1">
                <a:off x="6228184" y="3645024"/>
                <a:ext cx="720080" cy="108012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6228184" y="4725144"/>
                <a:ext cx="0" cy="14401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Skupina 3"/>
            <p:cNvGrpSpPr/>
            <p:nvPr/>
          </p:nvGrpSpPr>
          <p:grpSpPr>
            <a:xfrm>
              <a:off x="4935912" y="2982179"/>
              <a:ext cx="3380504" cy="2656113"/>
              <a:chOff x="4406600" y="2982179"/>
              <a:chExt cx="3380504" cy="2656113"/>
            </a:xfrm>
          </p:grpSpPr>
          <p:sp>
            <p:nvSpPr>
              <p:cNvPr id="18" name="TextovéPole 11"/>
              <p:cNvSpPr txBox="1">
                <a:spLocks noChangeArrowheads="1"/>
              </p:cNvSpPr>
              <p:nvPr/>
            </p:nvSpPr>
            <p:spPr bwMode="auto">
              <a:xfrm>
                <a:off x="4406600" y="3004300"/>
                <a:ext cx="49084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i="1" dirty="0" err="1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cs-CZ" sz="2400" i="1" baseline="-25000" dirty="0" err="1">
                    <a:latin typeface="Cambria Math" pitchFamily="18" charset="0"/>
                    <a:ea typeface="Cambria Math" pitchFamily="18" charset="0"/>
                  </a:rPr>
                  <a:t>tj</a:t>
                </a:r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19" name="TextovéPole 11"/>
              <p:cNvSpPr txBox="1">
                <a:spLocks noChangeArrowheads="1"/>
              </p:cNvSpPr>
              <p:nvPr/>
            </p:nvSpPr>
            <p:spPr bwMode="auto">
              <a:xfrm>
                <a:off x="5564320" y="2982180"/>
                <a:ext cx="49084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i="1" dirty="0" err="1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cs-CZ" sz="2400" i="1" baseline="-25000" dirty="0" err="1">
                    <a:latin typeface="Cambria Math" pitchFamily="18" charset="0"/>
                    <a:ea typeface="Cambria Math" pitchFamily="18" charset="0"/>
                  </a:rPr>
                  <a:t>tj</a:t>
                </a:r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20" name="TextovéPole 11"/>
              <p:cNvSpPr txBox="1">
                <a:spLocks noChangeArrowheads="1"/>
              </p:cNvSpPr>
              <p:nvPr/>
            </p:nvSpPr>
            <p:spPr bwMode="auto">
              <a:xfrm>
                <a:off x="6113408" y="2982180"/>
                <a:ext cx="49084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i="1" dirty="0" err="1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cs-CZ" sz="2400" i="1" baseline="-25000" dirty="0" err="1">
                    <a:latin typeface="Cambria Math" pitchFamily="18" charset="0"/>
                    <a:ea typeface="Cambria Math" pitchFamily="18" charset="0"/>
                  </a:rPr>
                  <a:t>tj</a:t>
                </a:r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21" name="TextovéPole 11"/>
              <p:cNvSpPr txBox="1">
                <a:spLocks noChangeArrowheads="1"/>
              </p:cNvSpPr>
              <p:nvPr/>
            </p:nvSpPr>
            <p:spPr bwMode="auto">
              <a:xfrm>
                <a:off x="7296264" y="2982179"/>
                <a:ext cx="49084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i="1" dirty="0" err="1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cs-CZ" sz="2400" i="1" baseline="-25000" dirty="0" err="1">
                    <a:latin typeface="Cambria Math" pitchFamily="18" charset="0"/>
                    <a:ea typeface="Cambria Math" pitchFamily="18" charset="0"/>
                  </a:rPr>
                  <a:t>tj</a:t>
                </a:r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22" name="TextovéPole 13"/>
              <p:cNvSpPr txBox="1">
                <a:spLocks noChangeArrowheads="1"/>
              </p:cNvSpPr>
              <p:nvPr/>
            </p:nvSpPr>
            <p:spPr bwMode="auto">
              <a:xfrm>
                <a:off x="6271402" y="5176701"/>
                <a:ext cx="532525" cy="4615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i="1" dirty="0" err="1">
                    <a:latin typeface="Cambria Math" pitchFamily="18" charset="0"/>
                    <a:ea typeface="Cambria Math" pitchFamily="18" charset="0"/>
                  </a:rPr>
                  <a:t>T</a:t>
                </a:r>
                <a:r>
                  <a:rPr lang="cs-CZ" sz="2400" i="1" baseline="-25000" dirty="0" err="1">
                    <a:latin typeface="Cambria Math" pitchFamily="18" charset="0"/>
                    <a:ea typeface="Cambria Math" pitchFamily="18" charset="0"/>
                  </a:rPr>
                  <a:t>ts</a:t>
                </a:r>
                <a:endParaRPr lang="cs-CZ" sz="2400" i="1" dirty="0">
                  <a:latin typeface="Cambria Math" pitchFamily="18" charset="0"/>
                  <a:ea typeface="Cambria Math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775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Řešené příklady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457200" indent="-457200" eaLnBrk="1" hangingPunct="1">
                  <a:buFont typeface="Verdana" pitchFamily="34" charset="0"/>
                  <a:buAutoNum type="arabicPeriod"/>
                </a:pPr>
                <a:r>
                  <a:rPr lang="cs-CZ" dirty="0" smtClean="0"/>
                  <a:t>5000 metrů </a:t>
                </a:r>
                <a:r>
                  <a:rPr lang="cs-CZ" dirty="0" err="1" smtClean="0"/>
                  <a:t>skané</a:t>
                </a:r>
                <a:r>
                  <a:rPr lang="cs-CZ" dirty="0" smtClean="0"/>
                  <a:t> příze váží 1,5 kilogramu. Určete její jemnost a správně </a:t>
                </a:r>
                <a:r>
                  <a:rPr lang="cs-CZ" dirty="0"/>
                  <a:t>zapište podle </a:t>
                </a:r>
                <a:r>
                  <a:rPr lang="cs-CZ" dirty="0" smtClean="0"/>
                  <a:t>obrázku konstrukce příze:</a:t>
                </a:r>
              </a:p>
              <a:p>
                <a:pPr marL="457200" indent="-457200" eaLnBrk="1" hangingPunct="1">
                  <a:buFont typeface="Verdana" pitchFamily="34" charset="0"/>
                  <a:buAutoNum type="arabicPeriod"/>
                </a:pPr>
                <a:endParaRPr lang="cs-CZ" dirty="0"/>
              </a:p>
              <a:p>
                <a:pPr marL="0" indent="0" eaLnBrk="1" hangingPunct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      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 marL="0" indent="0" eaLnBrk="1" hangingPunct="1">
                  <a:lnSpc>
                    <a:spcPct val="150000"/>
                  </a:lnSpc>
                  <a:buNone/>
                </a:pPr>
                <a:endParaRPr lang="cs-CZ" dirty="0" smtClean="0"/>
              </a:p>
              <a:p>
                <a:pPr marL="0" indent="0" eaLnBrk="1" hangingPunct="1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       </m:t>
                          </m:r>
                          <m:r>
                            <a:rPr lang="cs-CZ" i="1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1500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300 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𝑡𝑒𝑥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=&gt;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=100×3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𝑡𝑒𝑥</m:t>
                      </m:r>
                    </m:oMath>
                  </m:oMathPara>
                </a14:m>
                <a:endParaRPr lang="cs-CZ" dirty="0" smtClean="0"/>
              </a:p>
              <a:p>
                <a:pPr marL="0" indent="0" eaLnBrk="1" hangingPunct="1">
                  <a:lnSpc>
                    <a:spcPct val="150000"/>
                  </a:lnSpc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133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1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813" y="2636912"/>
            <a:ext cx="15144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33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Řešené příklady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15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457200" indent="-457200" eaLnBrk="1" hangingPunct="1">
                  <a:buFont typeface="+mj-lt"/>
                  <a:buAutoNum type="arabicPeriod" startAt="2"/>
                </a:pPr>
                <a:r>
                  <a:rPr lang="cs-CZ" dirty="0" smtClean="0"/>
                  <a:t>Příze </a:t>
                </a:r>
                <a:r>
                  <a:rPr lang="cs-CZ" dirty="0"/>
                  <a:t>je </a:t>
                </a:r>
                <a:r>
                  <a:rPr lang="cs-CZ" dirty="0" smtClean="0"/>
                  <a:t>dvojnásobně </a:t>
                </a:r>
                <a:r>
                  <a:rPr lang="cs-CZ" dirty="0" err="1" smtClean="0"/>
                  <a:t>skaná</a:t>
                </a:r>
                <a:r>
                  <a:rPr lang="cs-CZ" dirty="0"/>
                  <a:t>, </a:t>
                </a:r>
                <a:r>
                  <a:rPr lang="cs-CZ" dirty="0" smtClean="0"/>
                  <a:t>500 metrů váží 20 gramů. Určete jemnost a správně zapište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𝑇</m:t>
                    </m:r>
                    <m:r>
                      <a:rPr lang="cs-CZ" i="1" baseline="-25000" dirty="0" err="1">
                        <a:latin typeface="Cambria Math"/>
                      </a:rPr>
                      <m:t>𝑡𝑠</m:t>
                    </m:r>
                    <m:r>
                      <a:rPr lang="cs-CZ" i="1" baseline="-25000" dirty="0" err="1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 podle konstrukce nitě.</a:t>
                </a:r>
                <a:endParaRPr lang="cs-CZ" dirty="0"/>
              </a:p>
              <a:p>
                <a:pPr marL="0" indent="0" eaLnBrk="1" hangingPunct="1">
                  <a:buNone/>
                </a:pPr>
                <a:endParaRPr lang="cs-CZ" dirty="0" smtClean="0"/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       </m:t>
                          </m:r>
                          <m:r>
                            <a:rPr lang="cs-CZ" i="1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 smtClean="0"/>
              </a:p>
              <a:p>
                <a:pPr marL="0" indent="0" eaLnBrk="1" hangingPunct="1">
                  <a:buNone/>
                </a:pPr>
                <a:endParaRPr lang="cs-CZ" dirty="0" smtClean="0"/>
              </a:p>
              <a:p>
                <a:pPr marL="0" indent="0" eaLnBrk="1" hangingPunct="1">
                  <a:buNone/>
                </a:pPr>
                <a:endParaRPr lang="cs-CZ" dirty="0"/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       </m:t>
                          </m:r>
                          <m:r>
                            <a:rPr lang="cs-CZ" i="1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0,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40 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𝑡𝑒𝑥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=&gt;</m:t>
                      </m:r>
                      <m:sSub>
                        <m:sSub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𝑇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𝑡𝑠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×</m:t>
                      </m:r>
                      <m:d>
                        <m:dPr>
                          <m:begChr m:val="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×2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𝑡𝑒𝑥</m:t>
                      </m:r>
                    </m:oMath>
                  </m:oMathPara>
                </a14:m>
                <a:endParaRPr lang="cs-CZ" dirty="0"/>
              </a:p>
              <a:p>
                <a:pPr marL="0" indent="0" eaLnBrk="1" hangingPunct="1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133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41" t="-1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643" y="2564904"/>
            <a:ext cx="1873558" cy="153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34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Přehlednos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</TotalTime>
  <Words>239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1_Přehlednost</vt:lpstr>
      <vt:lpstr>Prezentace aplikace PowerPoint</vt:lpstr>
      <vt:lpstr>Jemnost délkových textilií skané nitě</vt:lpstr>
      <vt:lpstr>Obsah</vt:lpstr>
      <vt:lpstr>Definice skané nitě</vt:lpstr>
      <vt:lpstr>První stupeň skaní</vt:lpstr>
      <vt:lpstr>Vícenásobné skaní</vt:lpstr>
      <vt:lpstr>Řešené příklady</vt:lpstr>
      <vt:lpstr>Řešené příklady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Jemnost délkových textilií</dc:title>
  <dc:creator>Lenka Findejsová</dc:creator>
  <cp:lastModifiedBy>Lenka Findejsová</cp:lastModifiedBy>
  <cp:revision>55</cp:revision>
  <dcterms:created xsi:type="dcterms:W3CDTF">2011-03-27T20:24:11Z</dcterms:created>
  <dcterms:modified xsi:type="dcterms:W3CDTF">2014-03-24T09:27:01Z</dcterms:modified>
</cp:coreProperties>
</file>