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310" r:id="rId2"/>
    <p:sldId id="256" r:id="rId3"/>
    <p:sldId id="311" r:id="rId4"/>
    <p:sldId id="303" r:id="rId5"/>
    <p:sldId id="306" r:id="rId6"/>
    <p:sldId id="307" r:id="rId7"/>
    <p:sldId id="308" r:id="rId8"/>
    <p:sldId id="309" r:id="rId9"/>
    <p:sldId id="312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A401BB-C70E-401F-B2EE-89F29C621531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452986-7B36-4364-BD40-2FC776334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23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3B64A-65AD-4486-9A1E-EB5CE028322E}" type="datetimeFigureOut">
              <a:rPr lang="cs-CZ" smtClean="0"/>
              <a:pPr/>
              <a:t>11.11.2014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2CA811-8268-4455-B04C-6BA2697B90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Verdana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E643B64A-65AD-4486-9A1E-EB5CE028322E}" type="datetimeFigureOut">
              <a:rPr lang="cs-CZ" smtClean="0"/>
              <a:pPr/>
              <a:t>11.11.2014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  <a:latin typeface="Verdana" pitchFamily="34" charset="0"/>
              </a:defRPr>
            </a:lvl1pPr>
          </a:lstStyle>
          <a:p>
            <a:fld id="{F62CA811-8268-4455-B04C-6BA2697B90A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Verdana" pitchFamily="34" charset="0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Verdana" pitchFamily="34" charset="0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Verdana" pitchFamily="34" charset="0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Verdana" pitchFamily="34" charset="0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Verdana" pitchFamily="34" charset="0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Verdana" pitchFamily="34" charset="0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21. 4. 2013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VY_32_INOVACE_189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Rukodělné textilní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techniky 6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Seznámení s rukodělnými textilními technikami.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technik.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si vyzkouší jednoduché techniky.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 smtClean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651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>
                <a:ea typeface="Verdana" pitchFamily="34" charset="0"/>
                <a:cs typeface="Verdana" pitchFamily="34" charset="0"/>
              </a:rPr>
              <a:t>Rukodělné textilní </a:t>
            </a:r>
            <a:r>
              <a:rPr lang="cs-CZ" dirty="0" smtClean="0">
                <a:ea typeface="Verdana" pitchFamily="34" charset="0"/>
                <a:cs typeface="Verdana" pitchFamily="34" charset="0"/>
              </a:rPr>
              <a:t>techniky 6 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27984" y="4365104"/>
            <a:ext cx="4320480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Technologie</a:t>
            </a: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defRPr/>
            </a:pP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1. </a:t>
            </a:r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ročník</a:t>
            </a:r>
          </a:p>
          <a:p>
            <a:pPr>
              <a:defRPr/>
            </a:pPr>
            <a:r>
              <a:rPr lang="cs-CZ" sz="1700" dirty="0">
                <a:latin typeface="Verdana" pitchFamily="34" charset="0"/>
                <a:ea typeface="Verdana" pitchFamily="34" charset="0"/>
                <a:cs typeface="Verdana" pitchFamily="34" charset="0"/>
              </a:rPr>
              <a:t>Design interiéru a bytových </a:t>
            </a:r>
            <a:r>
              <a:rPr lang="cs-CZ" sz="17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doplňků</a:t>
            </a:r>
            <a:endParaRPr lang="cs-CZ" sz="17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325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obsah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000066"/>
                </a:solidFill>
              </a:rPr>
              <a:t>Tenerifa</a:t>
            </a:r>
            <a:r>
              <a:rPr lang="cs-CZ" sz="3200" dirty="0" smtClean="0">
                <a:solidFill>
                  <a:srgbClr val="000066"/>
                </a:solidFill>
              </a:rPr>
              <a:t> </a:t>
            </a:r>
            <a:r>
              <a:rPr lang="cs-CZ" sz="3200" smtClean="0">
                <a:solidFill>
                  <a:srgbClr val="000066"/>
                </a:solidFill>
              </a:rPr>
              <a:t>– historie</a:t>
            </a:r>
            <a:endParaRPr lang="cs-CZ" sz="3200" dirty="0" smtClean="0">
              <a:solidFill>
                <a:srgbClr val="000066"/>
              </a:solidFill>
            </a:endParaRPr>
          </a:p>
          <a:p>
            <a:r>
              <a:rPr lang="cs-CZ" sz="3200" dirty="0" smtClean="0">
                <a:solidFill>
                  <a:srgbClr val="000066"/>
                </a:solidFill>
              </a:rPr>
              <a:t>Materiály a pomůcky</a:t>
            </a:r>
          </a:p>
          <a:p>
            <a:r>
              <a:rPr lang="cs-CZ" sz="3200" dirty="0" smtClean="0">
                <a:solidFill>
                  <a:srgbClr val="000066"/>
                </a:solidFill>
              </a:rPr>
              <a:t>Princip výroby </a:t>
            </a:r>
          </a:p>
          <a:p>
            <a:r>
              <a:rPr lang="cs-CZ" sz="3200" dirty="0">
                <a:solidFill>
                  <a:srgbClr val="000066"/>
                </a:solidFill>
              </a:rPr>
              <a:t>Příklady </a:t>
            </a:r>
            <a:endParaRPr lang="cs-CZ" sz="3200" dirty="0" smtClean="0">
              <a:solidFill>
                <a:srgbClr val="000066"/>
              </a:solidFill>
            </a:endParaRPr>
          </a:p>
          <a:p>
            <a:r>
              <a:rPr lang="cs-CZ" sz="3200" dirty="0" smtClean="0">
                <a:solidFill>
                  <a:srgbClr val="000066"/>
                </a:solidFill>
              </a:rPr>
              <a:t>Použití</a:t>
            </a:r>
            <a:endParaRPr lang="cs-CZ" sz="3200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755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dirty="0" err="1"/>
              <a:t>Tenerifa</a:t>
            </a:r>
            <a:r>
              <a:rPr lang="cs-CZ" cap="all" dirty="0"/>
              <a:t> - </a:t>
            </a:r>
            <a:r>
              <a:rPr lang="cs-CZ" cap="all" dirty="0" smtClean="0"/>
              <a:t>historie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0066"/>
                </a:solidFill>
              </a:rPr>
              <a:t>= hvězdicová, sluníčková nebo brazilská krajka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Původ – Jižní Amerika (Brazílie) </a:t>
            </a:r>
            <a:r>
              <a:rPr lang="cs-CZ" dirty="0" smtClean="0">
                <a:solidFill>
                  <a:srgbClr val="000066"/>
                </a:solidFill>
                <a:sym typeface="Symbol"/>
              </a:rPr>
              <a:t> Španělsko (ostrov </a:t>
            </a:r>
            <a:r>
              <a:rPr lang="cs-CZ" dirty="0" err="1" smtClean="0">
                <a:solidFill>
                  <a:srgbClr val="000066"/>
                </a:solidFill>
                <a:sym typeface="Symbol"/>
              </a:rPr>
              <a:t>Teneriffe</a:t>
            </a:r>
            <a:r>
              <a:rPr lang="cs-CZ" dirty="0" smtClean="0">
                <a:solidFill>
                  <a:srgbClr val="000066"/>
                </a:solidFill>
                <a:sym typeface="Symbol"/>
              </a:rPr>
              <a:t> na Kanárských </a:t>
            </a:r>
            <a:r>
              <a:rPr lang="cs-CZ" dirty="0">
                <a:solidFill>
                  <a:srgbClr val="000066"/>
                </a:solidFill>
                <a:sym typeface="Symbol"/>
              </a:rPr>
              <a:t>ostrovech) </a:t>
            </a:r>
            <a:r>
              <a:rPr lang="cs-CZ" dirty="0" smtClean="0">
                <a:solidFill>
                  <a:srgbClr val="000066"/>
                </a:solidFill>
                <a:sym typeface="Symbol"/>
              </a:rPr>
              <a:t> Francie  ostatní Evropa  Dálný východ (Japonsko, Čína)</a:t>
            </a:r>
            <a:endParaRPr lang="cs-CZ" dirty="0" smtClean="0">
              <a:solidFill>
                <a:srgbClr val="000066"/>
              </a:solidFill>
            </a:endParaRPr>
          </a:p>
          <a:p>
            <a:r>
              <a:rPr lang="cs-CZ" dirty="0" smtClean="0">
                <a:solidFill>
                  <a:srgbClr val="000066"/>
                </a:solidFill>
              </a:rPr>
              <a:t>Podobá se krojovým výšivkám z jižních a západních Čech – tzv. pavoučci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0066"/>
                </a:solidFill>
              </a:rPr>
              <a:t> </a:t>
            </a:r>
            <a:endParaRPr lang="cs-CZ" dirty="0">
              <a:solidFill>
                <a:srgbClr val="000066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39" y="4314302"/>
            <a:ext cx="3829122" cy="2172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81" y="6357937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024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Materiály a pomůcky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0066"/>
                </a:solidFill>
              </a:rPr>
              <a:t>Materiály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78851" name="Rectangle 3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Různé příze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Vyšívací bavlnky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Tenké provázky</a:t>
            </a:r>
          </a:p>
          <a:p>
            <a:pPr marL="0" indent="0">
              <a:buNone/>
            </a:pPr>
            <a:endParaRPr lang="cs-CZ" dirty="0" smtClean="0">
              <a:solidFill>
                <a:srgbClr val="000066"/>
              </a:solidFill>
            </a:endParaRPr>
          </a:p>
          <a:p>
            <a:endParaRPr lang="cs-CZ" dirty="0">
              <a:solidFill>
                <a:srgbClr val="000066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000066"/>
                </a:solidFill>
              </a:rPr>
              <a:t>Pomůcky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>
                <a:solidFill>
                  <a:srgbClr val="000066"/>
                </a:solidFill>
              </a:rPr>
              <a:t>Papírové nebo dřevěné podložky s otvory nebo zářezy</a:t>
            </a:r>
          </a:p>
          <a:p>
            <a:r>
              <a:rPr lang="cs-CZ" dirty="0">
                <a:solidFill>
                  <a:srgbClr val="000066"/>
                </a:solidFill>
              </a:rPr>
              <a:t>Jehla</a:t>
            </a:r>
          </a:p>
          <a:p>
            <a:pPr marL="0" indent="0">
              <a:buNone/>
            </a:pPr>
            <a:endParaRPr lang="cs-CZ" dirty="0">
              <a:solidFill>
                <a:srgbClr val="000066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92" y="4077072"/>
            <a:ext cx="750061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4381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Princip výroby </a:t>
            </a:r>
            <a:endParaRPr lang="cs-CZ" dirty="0"/>
          </a:p>
        </p:txBody>
      </p:sp>
      <p:sp>
        <p:nvSpPr>
          <p:cNvPr id="788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0066"/>
                </a:solidFill>
              </a:rPr>
              <a:t>Na podložce se napnou po obvodu pomocné nitě a na ně se začne napínat osnova krajky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Osnova se další nití navlečenou v jehle obtáčí nebo svazuje uzlíky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Vytvářejí se různé vzory a motivy</a:t>
            </a:r>
          </a:p>
          <a:p>
            <a:r>
              <a:rPr lang="cs-CZ" dirty="0" smtClean="0">
                <a:solidFill>
                  <a:srgbClr val="000066"/>
                </a:solidFill>
              </a:rPr>
              <a:t>Technika je pracná a časově náročná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35496" y="4005064"/>
            <a:ext cx="9073008" cy="2376264"/>
            <a:chOff x="35496" y="4221088"/>
            <a:chExt cx="9073008" cy="2376264"/>
          </a:xfrm>
        </p:grpSpPr>
        <p:pic>
          <p:nvPicPr>
            <p:cNvPr id="3075" name="Picture 3" descr="sejmout0005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307" t="45711" r="51384" b="23370"/>
            <a:stretch/>
          </p:blipFill>
          <p:spPr bwMode="auto">
            <a:xfrm>
              <a:off x="2195736" y="4293223"/>
              <a:ext cx="2330652" cy="22319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4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 b="50000"/>
            <a:stretch/>
          </p:blipFill>
          <p:spPr bwMode="auto">
            <a:xfrm>
              <a:off x="35496" y="4221088"/>
              <a:ext cx="2477525" cy="237626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 descr="sejmout0005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0122" t="14792" r="28075" b="57506"/>
            <a:stretch/>
          </p:blipFill>
          <p:spPr bwMode="auto">
            <a:xfrm>
              <a:off x="4427984" y="4311143"/>
              <a:ext cx="2394208" cy="21961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7" name="Picture 5" descr="sejmout0005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616" t="45711" r="28075" b="23370"/>
            <a:stretch/>
          </p:blipFill>
          <p:spPr bwMode="auto">
            <a:xfrm>
              <a:off x="6660232" y="4236903"/>
              <a:ext cx="2448272" cy="23446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82" y="6331506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454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/>
              <a:t>Princip </a:t>
            </a:r>
            <a:r>
              <a:rPr lang="cs-CZ" cap="all" dirty="0" smtClean="0"/>
              <a:t>výroby  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251520" y="1628800"/>
            <a:ext cx="8784976" cy="4411432"/>
            <a:chOff x="251520" y="1951913"/>
            <a:chExt cx="8784976" cy="4411432"/>
          </a:xfrm>
        </p:grpSpPr>
        <p:pic>
          <p:nvPicPr>
            <p:cNvPr id="4101" name="Picture 5" descr="sejmout000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249" t="13351" r="21231" b="65445"/>
            <a:stretch/>
          </p:blipFill>
          <p:spPr bwMode="auto">
            <a:xfrm>
              <a:off x="3167724" y="4437112"/>
              <a:ext cx="2960776" cy="19262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098" name="Picture 2" descr="sejmout000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906" t="15468" r="43775" b="43500"/>
            <a:stretch/>
          </p:blipFill>
          <p:spPr bwMode="auto">
            <a:xfrm>
              <a:off x="251520" y="2132856"/>
              <a:ext cx="3188742" cy="42304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099" name="Picture 3" descr="sejmout000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053" t="39324" r="18063" b="13110"/>
            <a:stretch/>
          </p:blipFill>
          <p:spPr bwMode="auto">
            <a:xfrm>
              <a:off x="5846531" y="2132856"/>
              <a:ext cx="3189965" cy="42304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100" name="Picture 4" descr="sejmout000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901" t="55759" r="43344" b="13110"/>
            <a:stretch/>
          </p:blipFill>
          <p:spPr bwMode="auto">
            <a:xfrm>
              <a:off x="3419872" y="1951913"/>
              <a:ext cx="2476169" cy="25572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37" y="6059571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33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příklady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034" y="1484784"/>
            <a:ext cx="7097932" cy="482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48" y="6279149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86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sejmout000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933" t="39397" r="4803" b="29832"/>
          <a:stretch>
            <a:fillRect/>
          </a:stretch>
        </p:blipFill>
        <p:spPr bwMode="auto">
          <a:xfrm>
            <a:off x="2843808" y="3789040"/>
            <a:ext cx="2888655" cy="2757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sejmout000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7" t="15292" r="78392" b="36240"/>
          <a:stretch>
            <a:fillRect/>
          </a:stretch>
        </p:blipFill>
        <p:spPr bwMode="auto">
          <a:xfrm>
            <a:off x="6156176" y="3000952"/>
            <a:ext cx="2232248" cy="359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cap="all" dirty="0" smtClean="0"/>
              <a:t>Použití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7680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rgbClr val="000066"/>
                </a:solidFill>
              </a:rPr>
              <a:t>Ozdobné prvky na dámské prádlo (košilky)</a:t>
            </a:r>
          </a:p>
          <a:p>
            <a:r>
              <a:rPr lang="cs-CZ" dirty="0">
                <a:solidFill>
                  <a:srgbClr val="000066"/>
                </a:solidFill>
              </a:rPr>
              <a:t>Ložní prádlo (vsadky do polštářů)</a:t>
            </a:r>
          </a:p>
          <a:p>
            <a:r>
              <a:rPr lang="cs-CZ" dirty="0">
                <a:solidFill>
                  <a:srgbClr val="000066"/>
                </a:solidFill>
              </a:rPr>
              <a:t>Ubrusy, prostírání</a:t>
            </a:r>
          </a:p>
          <a:p>
            <a:r>
              <a:rPr lang="cs-CZ" dirty="0">
                <a:solidFill>
                  <a:srgbClr val="000066"/>
                </a:solidFill>
              </a:rPr>
              <a:t>Samostatné dekorativní předměty (závěsy, obrazy)</a:t>
            </a:r>
          </a:p>
          <a:p>
            <a:r>
              <a:rPr lang="cs-CZ" dirty="0">
                <a:solidFill>
                  <a:srgbClr val="000066"/>
                </a:solidFill>
              </a:rPr>
              <a:t>Podložky pod hrnce nebo skleničky</a:t>
            </a:r>
          </a:p>
          <a:p>
            <a:pPr marL="0" indent="0">
              <a:buNone/>
            </a:pPr>
            <a:endParaRPr lang="cs-CZ" dirty="0">
              <a:solidFill>
                <a:srgbClr val="000066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587" y="6296248"/>
            <a:ext cx="7589837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2575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Použitá literatura: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STAŇKOVÁ, Jitka; BARAN, Ludvík.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Tradiční textilní techniky.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Praha: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2008, ISBN 978-80-247-2035-7. </a:t>
            </a: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Obrázky z uvedené literatury byly použity s písemným souhlasem odborné redaktorky nakladatelství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Grada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 </a:t>
            </a:r>
            <a:r>
              <a:rPr lang="cs-CZ" dirty="0" err="1">
                <a:solidFill>
                  <a:schemeClr val="tx2"/>
                </a:solidFill>
                <a:latin typeface="Verdana" pitchFamily="34" charset="0"/>
                <a:ea typeface="Times New Roman"/>
              </a:rPr>
              <a:t>Publishing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, a.s., Ing. </a:t>
            </a:r>
            <a:r>
              <a:rPr lang="cs-CZ">
                <a:solidFill>
                  <a:schemeClr val="tx2"/>
                </a:solidFill>
                <a:latin typeface="Verdana" pitchFamily="34" charset="0"/>
                <a:ea typeface="Times New Roman"/>
              </a:rPr>
              <a:t>Jany Minářové.</a:t>
            </a: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9712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392</TotalTime>
  <Words>195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Přehlednost</vt:lpstr>
      <vt:lpstr>Prezentace aplikace PowerPoint</vt:lpstr>
      <vt:lpstr>Rukodělné textilní techniky 6 </vt:lpstr>
      <vt:lpstr>obsah</vt:lpstr>
      <vt:lpstr>Tenerifa - historie</vt:lpstr>
      <vt:lpstr>Materiály a pomůcky</vt:lpstr>
      <vt:lpstr>Princip výroby </vt:lpstr>
      <vt:lpstr>Princip výroby  </vt:lpstr>
      <vt:lpstr>příklady </vt:lpstr>
      <vt:lpstr>Použití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BYTOVÉ TEXTILIE</dc:title>
  <dc:creator>findejsova</dc:creator>
  <cp:lastModifiedBy>Lenka Findejsová</cp:lastModifiedBy>
  <cp:revision>49</cp:revision>
  <dcterms:created xsi:type="dcterms:W3CDTF">2013-01-17T22:52:30Z</dcterms:created>
  <dcterms:modified xsi:type="dcterms:W3CDTF">2014-11-11T11:56:37Z</dcterms:modified>
</cp:coreProperties>
</file>