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310" r:id="rId2"/>
    <p:sldId id="256" r:id="rId3"/>
    <p:sldId id="311" r:id="rId4"/>
    <p:sldId id="303" r:id="rId5"/>
    <p:sldId id="307" r:id="rId6"/>
    <p:sldId id="313" r:id="rId7"/>
    <p:sldId id="314" r:id="rId8"/>
    <p:sldId id="312" r:id="rId9"/>
    <p:sldId id="31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A401BB-C70E-401F-B2EE-89F29C621531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452986-7B36-4364-BD40-2FC776334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32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Verdana" pitchFamily="34" charset="0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Verdana" pitchFamily="34" charset="0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Verdana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fld id="{E643B64A-65AD-4486-9A1E-EB5CE028322E}" type="datetimeFigureOut">
              <a:rPr lang="cs-CZ" smtClean="0"/>
              <a:pPr/>
              <a:t>11.11.2014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fld id="{F62CA811-8268-4455-B04C-6BA2697B90A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Verdana" pitchFamily="34" charset="0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Verdana" pitchFamily="34" charset="0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Verdana" pitchFamily="34" charset="0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Verdana" pitchFamily="34" charset="0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Verdana" pitchFamily="34" charset="0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Verdana" pitchFamily="34" charset="0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er.cz/zbozi/sprangova-krajka-2689393" TargetMode="External"/><Relationship Id="rId2" Type="http://schemas.openxmlformats.org/officeDocument/2006/relationships/hyperlink" Target="http://www.dexpol.com/hamak-sznurkowy-200-x-100-sj-a27-120kg---produkt-3392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27. 4. 2013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</a:t>
            </a:r>
            <a:r>
              <a:rPr lang="cs-CZ" sz="1200" b="1" i="1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VY_32_INOVACE_190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Rukodělné textilní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techniky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7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Seznámení s rukodělnými textilními technikami.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vzorky technik.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si vyzkouší jednoduché techniky.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</a:t>
            </a:r>
            <a:r>
              <a:rPr lang="cs-CZ" sz="1200" dirty="0" smtClean="0">
                <a:solidFill>
                  <a:schemeClr val="tx2"/>
                </a:solidFill>
                <a:ea typeface="Calibri"/>
                <a:cs typeface="TimesNewRomanPSMT"/>
              </a:rPr>
              <a:t>výkladu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nového </a:t>
            </a:r>
            <a:r>
              <a:rPr lang="cs-CZ" sz="1200" dirty="0" smtClean="0">
                <a:solidFill>
                  <a:schemeClr val="tx2"/>
                </a:solidFill>
                <a:ea typeface="Calibri"/>
                <a:cs typeface="TimesNewRomanPSMT"/>
              </a:rPr>
              <a:t>učiva, </a:t>
            </a:r>
            <a:r>
              <a:rPr lang="cs-CZ" sz="1200" dirty="0" smtClean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4651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ea typeface="Verdana" pitchFamily="34" charset="0"/>
                <a:cs typeface="Verdana" pitchFamily="34" charset="0"/>
              </a:rPr>
              <a:t>Rukodělné textilní </a:t>
            </a:r>
            <a:r>
              <a:rPr lang="cs-CZ" dirty="0" smtClean="0">
                <a:ea typeface="Verdana" pitchFamily="34" charset="0"/>
                <a:cs typeface="Verdana" pitchFamily="34" charset="0"/>
              </a:rPr>
              <a:t>techniky </a:t>
            </a:r>
            <a:r>
              <a:rPr lang="cs-CZ" dirty="0">
                <a:ea typeface="Verdana" pitchFamily="34" charset="0"/>
                <a:cs typeface="Verdana" pitchFamily="34" charset="0"/>
              </a:rPr>
              <a:t>7</a:t>
            </a:r>
            <a:r>
              <a:rPr lang="cs-CZ" dirty="0" smtClean="0">
                <a:ea typeface="Verdana" pitchFamily="34" charset="0"/>
                <a:cs typeface="Verdana" pitchFamily="34" charset="0"/>
              </a:rPr>
              <a:t> 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4365104"/>
            <a:ext cx="4320480" cy="1752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Technologie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1.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ročník</a:t>
            </a:r>
          </a:p>
          <a:p>
            <a:pPr>
              <a:defRPr/>
            </a:pPr>
            <a:r>
              <a:rPr lang="cs-CZ" sz="1700" dirty="0">
                <a:latin typeface="Verdana" pitchFamily="34" charset="0"/>
                <a:ea typeface="Verdana" pitchFamily="34" charset="0"/>
                <a:cs typeface="Verdana" pitchFamily="34" charset="0"/>
              </a:rPr>
              <a:t>Design interiéru a bytových </a:t>
            </a:r>
            <a:r>
              <a:rPr lang="cs-CZ" sz="17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doplňků</a:t>
            </a:r>
            <a:endParaRPr lang="cs-CZ" sz="17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325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/>
              <a:t>obsah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</a:rPr>
              <a:t>Pletení na rámu – historie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Princip </a:t>
            </a:r>
          </a:p>
          <a:p>
            <a:r>
              <a:rPr lang="cs-CZ" sz="3200" dirty="0">
                <a:solidFill>
                  <a:srgbClr val="000066"/>
                </a:solidFill>
              </a:rPr>
              <a:t>Příklady </a:t>
            </a:r>
            <a:endParaRPr lang="cs-CZ" sz="3200" dirty="0" smtClean="0">
              <a:solidFill>
                <a:srgbClr val="000066"/>
              </a:solidFill>
            </a:endParaRPr>
          </a:p>
          <a:p>
            <a:r>
              <a:rPr lang="cs-CZ" sz="3200" dirty="0" smtClean="0">
                <a:solidFill>
                  <a:srgbClr val="000066"/>
                </a:solidFill>
              </a:rPr>
              <a:t>Použití</a:t>
            </a:r>
            <a:endParaRPr lang="cs-CZ" sz="3200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75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cap="all" dirty="0"/>
              <a:t>Pletení na rámu – </a:t>
            </a:r>
            <a:r>
              <a:rPr lang="cs-CZ" cap="all" dirty="0" smtClean="0"/>
              <a:t>historie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0066"/>
                </a:solidFill>
              </a:rPr>
              <a:t>= v českých zemích </a:t>
            </a:r>
            <a:r>
              <a:rPr lang="cs-CZ" i="1" dirty="0" smtClean="0">
                <a:solidFill>
                  <a:srgbClr val="000066"/>
                </a:solidFill>
              </a:rPr>
              <a:t>pletení na stávku</a:t>
            </a:r>
            <a:r>
              <a:rPr lang="cs-CZ" dirty="0" smtClean="0">
                <a:solidFill>
                  <a:srgbClr val="000066"/>
                </a:solidFill>
              </a:rPr>
              <a:t>, na Slovensku </a:t>
            </a:r>
            <a:r>
              <a:rPr lang="cs-CZ" i="1" dirty="0" err="1" smtClean="0">
                <a:solidFill>
                  <a:srgbClr val="000066"/>
                </a:solidFill>
              </a:rPr>
              <a:t>krosienkování</a:t>
            </a:r>
            <a:r>
              <a:rPr lang="cs-CZ" dirty="0" smtClean="0">
                <a:solidFill>
                  <a:srgbClr val="000066"/>
                </a:solidFill>
              </a:rPr>
              <a:t>, mezinárodně </a:t>
            </a:r>
            <a:r>
              <a:rPr lang="cs-CZ" i="1" dirty="0" err="1" smtClean="0">
                <a:solidFill>
                  <a:srgbClr val="000066"/>
                </a:solidFill>
              </a:rPr>
              <a:t>sprang</a:t>
            </a:r>
            <a:endParaRPr lang="cs-CZ" i="1" dirty="0" smtClean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Technika známá více než tři tisíciletí na všech kontinentech kromě Austrálie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Pletly se čepce, turbany, síťky na vlasy, brašny, pásy, závoje, ponožky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Nálezy různých výrobků po celém světě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U nás dochované různé výrobky z českého a slovenského venkova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66"/>
                </a:solidFill>
              </a:rPr>
              <a:t> </a:t>
            </a:r>
            <a:endParaRPr lang="cs-CZ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24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Princip výroby 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Soustava nití (osnova)se zavěsí na rám, prováže se tzv. „osmičkami“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Při „pletení“ se nitě postupně navzájem kříží</a:t>
            </a:r>
          </a:p>
          <a:p>
            <a:pPr marL="0" indent="0">
              <a:buNone/>
            </a:pPr>
            <a:endParaRPr lang="cs-CZ" dirty="0" smtClean="0">
              <a:solidFill>
                <a:srgbClr val="000066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68532" y="3064812"/>
            <a:ext cx="8806936" cy="3532540"/>
            <a:chOff x="251520" y="3064812"/>
            <a:chExt cx="8806936" cy="3532540"/>
          </a:xfrm>
        </p:grpSpPr>
        <p:pic>
          <p:nvPicPr>
            <p:cNvPr id="3078" name="Picture 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462930"/>
              <a:ext cx="3649700" cy="27363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9" name="Picture 7" descr="sejmout0007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251" t="54903" r="23861" b="9999"/>
            <a:stretch/>
          </p:blipFill>
          <p:spPr bwMode="auto">
            <a:xfrm>
              <a:off x="4005833" y="3337067"/>
              <a:ext cx="2582391" cy="29880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80" name="Picture 8" descr="sejmout0008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1572" t="46016" r="6027" b="9769"/>
            <a:stretch/>
          </p:blipFill>
          <p:spPr bwMode="auto">
            <a:xfrm>
              <a:off x="6588224" y="3064812"/>
              <a:ext cx="2470232" cy="3532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89017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454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Princip výroby 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„Tkanina“ vzniká nahoře a dole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Osnova se postupně zkracuje</a:t>
            </a:r>
          </a:p>
          <a:p>
            <a:r>
              <a:rPr lang="cs-CZ" dirty="0">
                <a:solidFill>
                  <a:srgbClr val="000066"/>
                </a:solidFill>
              </a:rPr>
              <a:t>Uprostřed se nakonec musí zajistit soustavou oček</a:t>
            </a:r>
          </a:p>
          <a:p>
            <a:pPr marL="0" indent="0">
              <a:buNone/>
            </a:pPr>
            <a:endParaRPr lang="cs-CZ" dirty="0" smtClean="0">
              <a:solidFill>
                <a:srgbClr val="000066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1223628" y="3356992"/>
            <a:ext cx="6696744" cy="3141020"/>
            <a:chOff x="1403648" y="3356992"/>
            <a:chExt cx="6696744" cy="3141020"/>
          </a:xfrm>
        </p:grpSpPr>
        <p:pic>
          <p:nvPicPr>
            <p:cNvPr id="6146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000" b="44112"/>
            <a:stretch/>
          </p:blipFill>
          <p:spPr bwMode="auto">
            <a:xfrm>
              <a:off x="1403648" y="3356992"/>
              <a:ext cx="2736304" cy="31410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47" name="Picture 3" descr="sejmout0008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170" t="61161" r="28428" b="9769"/>
            <a:stretch/>
          </p:blipFill>
          <p:spPr bwMode="auto">
            <a:xfrm>
              <a:off x="4860032" y="3404188"/>
              <a:ext cx="3240360" cy="30466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093" y="6357937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444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Princip výroby 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Ke křížení nití se používají různé vazby (plátnová, obtáčení nití, různě velké dírky)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Vznikne velice pružná textilie, která se přizpůsobí tvaru těla, hlavy apod.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179512" y="3284984"/>
            <a:ext cx="8685546" cy="3199842"/>
            <a:chOff x="179512" y="3340571"/>
            <a:chExt cx="8685546" cy="3199842"/>
          </a:xfrm>
        </p:grpSpPr>
        <p:pic>
          <p:nvPicPr>
            <p:cNvPr id="7170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59"/>
            <a:stretch/>
          </p:blipFill>
          <p:spPr bwMode="auto">
            <a:xfrm>
              <a:off x="179512" y="3340571"/>
              <a:ext cx="2510296" cy="31998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171" name="Picture 3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076"/>
            <a:stretch/>
          </p:blipFill>
          <p:spPr bwMode="auto">
            <a:xfrm>
              <a:off x="2699792" y="3340571"/>
              <a:ext cx="6165266" cy="30407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357937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005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Použití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62361"/>
            <a:ext cx="8229600" cy="487680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0066"/>
                </a:solidFill>
              </a:rPr>
              <a:t>Houpací </a:t>
            </a:r>
            <a:r>
              <a:rPr lang="cs-CZ" dirty="0" smtClean="0">
                <a:solidFill>
                  <a:srgbClr val="000066"/>
                </a:solidFill>
              </a:rPr>
              <a:t>síť „hamak“ </a:t>
            </a:r>
            <a:r>
              <a:rPr lang="cs-CZ" dirty="0">
                <a:solidFill>
                  <a:srgbClr val="000066"/>
                </a:solidFill>
              </a:rPr>
              <a:t>– původ </a:t>
            </a:r>
            <a:r>
              <a:rPr lang="cs-CZ" dirty="0" smtClean="0">
                <a:solidFill>
                  <a:srgbClr val="000066"/>
                </a:solidFill>
              </a:rPr>
              <a:t>Brazílie: např. </a:t>
            </a:r>
            <a:r>
              <a:rPr lang="cs-CZ" dirty="0" smtClean="0">
                <a:solidFill>
                  <a:srgbClr val="000066"/>
                </a:solidFill>
                <a:hlinkClick r:id="rId2"/>
              </a:rPr>
              <a:t>http</a:t>
            </a:r>
            <a:r>
              <a:rPr lang="cs-CZ" dirty="0">
                <a:solidFill>
                  <a:srgbClr val="000066"/>
                </a:solidFill>
                <a:hlinkClick r:id="rId2"/>
              </a:rPr>
              <a:t>://www.dexpol.com/hamak-sznurkowy-200-x-100-sj-a27-120kg---</a:t>
            </a:r>
            <a:r>
              <a:rPr lang="cs-CZ" dirty="0" smtClean="0">
                <a:solidFill>
                  <a:srgbClr val="000066"/>
                </a:solidFill>
                <a:hlinkClick r:id="rId2"/>
              </a:rPr>
              <a:t>produkt-3392.html</a:t>
            </a:r>
            <a:endParaRPr lang="cs-CZ" dirty="0" smtClean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Prostírání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Bytové doplňky (paravány, obrazy, oddělovací stěny apod.)</a:t>
            </a:r>
          </a:p>
          <a:p>
            <a:r>
              <a:rPr lang="cs-CZ" dirty="0">
                <a:solidFill>
                  <a:srgbClr val="000066"/>
                </a:solidFill>
              </a:rPr>
              <a:t>Oděvní doplňky </a:t>
            </a:r>
            <a:r>
              <a:rPr lang="cs-CZ" dirty="0">
                <a:solidFill>
                  <a:srgbClr val="000066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srgbClr val="000066"/>
                </a:solidFill>
                <a:hlinkClick r:id="rId3"/>
              </a:rPr>
              <a:t>www.fler.cz/zbozi/sprangova-krajka-2689393</a:t>
            </a:r>
            <a:endParaRPr lang="cs-CZ" dirty="0" smtClean="0">
              <a:solidFill>
                <a:srgbClr val="000066"/>
              </a:solidFill>
            </a:endParaRPr>
          </a:p>
          <a:p>
            <a:endParaRPr lang="cs-CZ">
              <a:solidFill>
                <a:srgbClr val="000066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57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Použitá literatura: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STAŇKOVÁ, Jitka; BARAN, Ludvík. </a:t>
            </a:r>
            <a:r>
              <a:rPr lang="cs-CZ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Tradiční textilní techniky.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Praha: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Grada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Publishing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a.s., 2008, ISBN 978-80-247-2035-7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.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Obrázky z uvedené literatury byly použity s písemným souhlasem odborné redaktorky nakladatelství </a:t>
            </a:r>
            <a:r>
              <a:rPr lang="cs-CZ" dirty="0" err="1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Grada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Publishing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a.s., Ing. Jany Minářové. </a:t>
            </a: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9228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418</TotalTime>
  <Words>221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Přehlednost</vt:lpstr>
      <vt:lpstr>Prezentace aplikace PowerPoint</vt:lpstr>
      <vt:lpstr>Rukodělné textilní techniky 7 </vt:lpstr>
      <vt:lpstr>obsah</vt:lpstr>
      <vt:lpstr>Pletení na rámu – historie</vt:lpstr>
      <vt:lpstr>Princip výroby </vt:lpstr>
      <vt:lpstr>Princip výroby </vt:lpstr>
      <vt:lpstr>Princip výroby </vt:lpstr>
      <vt:lpstr>Použití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BYTOVÉ TEXTILIE</dc:title>
  <dc:creator>findejsova</dc:creator>
  <cp:lastModifiedBy>Lenka Findejsová</cp:lastModifiedBy>
  <cp:revision>53</cp:revision>
  <dcterms:created xsi:type="dcterms:W3CDTF">2013-01-17T22:52:30Z</dcterms:created>
  <dcterms:modified xsi:type="dcterms:W3CDTF">2014-11-11T11:56:09Z</dcterms:modified>
</cp:coreProperties>
</file>