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3" r:id="rId2"/>
    <p:sldId id="256" r:id="rId3"/>
    <p:sldId id="258" r:id="rId4"/>
    <p:sldId id="257" r:id="rId5"/>
    <p:sldId id="269" r:id="rId6"/>
    <p:sldId id="263" r:id="rId7"/>
    <p:sldId id="264" r:id="rId8"/>
    <p:sldId id="267" r:id="rId9"/>
    <p:sldId id="271" r:id="rId10"/>
    <p:sldId id="268" r:id="rId11"/>
    <p:sldId id="272" r:id="rId12"/>
    <p:sldId id="266" r:id="rId13"/>
    <p:sldId id="27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VY_32_INOVACE_191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Základní tkalcovské vazby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základních tkalcovských vazeb.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vzornicový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papír, vzorky tkanin.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kreslí vazby do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vzornicového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papíru.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tkalcovské vazby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Definice vazby tkaniny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Základní pojmy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Plátnové vazby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Keprové vazby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Atlasové vazby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Definice vazby tkaniny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2349500"/>
            <a:ext cx="7693025" cy="372427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3600" dirty="0" smtClean="0"/>
              <a:t>Vazba tkaniny</a:t>
            </a:r>
          </a:p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3600" dirty="0" smtClean="0"/>
              <a:t>= způsob vzájemného provázání osnovních a útkových nití</a:t>
            </a:r>
          </a:p>
          <a:p>
            <a:pPr marL="182880" indent="-182880" eaLnBrk="1" fontAlgn="auto" hangingPunct="1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44824"/>
            <a:ext cx="4750260" cy="4248472"/>
          </a:xfrm>
        </p:spPr>
      </p:pic>
      <p:sp>
        <p:nvSpPr>
          <p:cNvPr id="11" name="TextovéPole 10"/>
          <p:cNvSpPr txBox="1"/>
          <p:nvPr/>
        </p:nvSpPr>
        <p:spPr>
          <a:xfrm>
            <a:off x="2136462" y="5570076"/>
            <a:ext cx="2507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n-lt"/>
              </a:rPr>
              <a:t>střída vazby </a:t>
            </a:r>
            <a:endParaRPr lang="cs-CZ" sz="2800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042845"/>
            <a:ext cx="475117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n-lt"/>
              </a:rPr>
              <a:t>osnovní vazný bod</a:t>
            </a:r>
          </a:p>
          <a:p>
            <a:r>
              <a:rPr lang="cs-CZ" sz="2400" dirty="0" smtClean="0">
                <a:latin typeface="+mn-lt"/>
              </a:rPr>
              <a:t>= osnovní nit leží </a:t>
            </a:r>
            <a:r>
              <a:rPr lang="cs-CZ" sz="2400" dirty="0">
                <a:latin typeface="+mn-lt"/>
              </a:rPr>
              <a:t>nad </a:t>
            </a:r>
            <a:r>
              <a:rPr lang="cs-CZ" sz="2400" dirty="0" smtClean="0">
                <a:latin typeface="+mn-lt"/>
              </a:rPr>
              <a:t>útkem</a:t>
            </a:r>
            <a:endParaRPr lang="cs-CZ" sz="2400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4077072"/>
            <a:ext cx="443038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n-lt"/>
              </a:rPr>
              <a:t>útkový vazný bod</a:t>
            </a:r>
          </a:p>
          <a:p>
            <a:r>
              <a:rPr lang="cs-CZ" sz="2400" dirty="0">
                <a:latin typeface="+mn-lt"/>
              </a:rPr>
              <a:t>= </a:t>
            </a:r>
            <a:r>
              <a:rPr lang="cs-CZ" sz="2400" dirty="0" smtClean="0">
                <a:latin typeface="+mn-lt"/>
              </a:rPr>
              <a:t>útek leží nad osnovní nití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55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pojmy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Vazný bod</a:t>
            </a:r>
          </a:p>
          <a:p>
            <a:pPr marL="0" indent="0">
              <a:buNone/>
            </a:pPr>
            <a:r>
              <a:rPr lang="cs-CZ" dirty="0" smtClean="0"/>
              <a:t>= místo, kde se kříží osnovní nit s útkem </a:t>
            </a:r>
          </a:p>
          <a:p>
            <a:pPr marL="0" indent="0">
              <a:buNone/>
            </a:pPr>
            <a:r>
              <a:rPr lang="cs-CZ" sz="2800" dirty="0" smtClean="0"/>
              <a:t>Střída vazby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= nejmenší počet osnovních nití a útků </a:t>
            </a:r>
            <a:r>
              <a:rPr lang="cs-CZ" smtClean="0"/>
              <a:t>určitého provázání, </a:t>
            </a:r>
            <a:r>
              <a:rPr lang="cs-CZ" dirty="0" smtClean="0"/>
              <a:t>které se ve tkanině pravidelně opakuje</a:t>
            </a:r>
          </a:p>
          <a:p>
            <a:pPr marL="0" indent="0">
              <a:buNone/>
            </a:pPr>
            <a:r>
              <a:rPr lang="cs-CZ" sz="2800" dirty="0" smtClean="0"/>
              <a:t>Osnovní vazba </a:t>
            </a:r>
          </a:p>
          <a:p>
            <a:pPr marL="0" indent="0">
              <a:buNone/>
            </a:pPr>
            <a:r>
              <a:rPr lang="cs-CZ" dirty="0" smtClean="0"/>
              <a:t>= ve střídě převažují osnovní vazné body</a:t>
            </a:r>
          </a:p>
          <a:p>
            <a:pPr marL="0" indent="0">
              <a:buNone/>
            </a:pPr>
            <a:r>
              <a:rPr lang="cs-CZ" sz="2800" dirty="0" smtClean="0"/>
              <a:t>Útková </a:t>
            </a:r>
            <a:r>
              <a:rPr lang="cs-CZ" sz="2800" dirty="0"/>
              <a:t>vazba </a:t>
            </a:r>
            <a:endParaRPr lang="cs-CZ" sz="2800" dirty="0" smtClean="0"/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dirty="0"/>
              <a:t>ve střídě převažují </a:t>
            </a:r>
            <a:r>
              <a:rPr lang="cs-CZ" dirty="0" smtClean="0"/>
              <a:t>útkové vazné </a:t>
            </a:r>
            <a:r>
              <a:rPr lang="cs-CZ" dirty="0"/>
              <a:t>body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Plátnová vazba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n</a:t>
            </a:r>
            <a:r>
              <a:rPr lang="cs-CZ" sz="2800" dirty="0" smtClean="0"/>
              <a:t>ejjednodušší vazba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n</a:t>
            </a:r>
            <a:r>
              <a:rPr lang="cs-CZ" sz="2800" dirty="0" smtClean="0"/>
              <a:t>ejhustší provázání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s</a:t>
            </a:r>
            <a:r>
              <a:rPr lang="cs-CZ" sz="2800" dirty="0" smtClean="0"/>
              <a:t>třída vazby je dvě osnovní niti a dva útky</a:t>
            </a:r>
            <a:endParaRPr lang="cs-CZ" sz="28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975" y="3975125"/>
            <a:ext cx="2243137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Keprová vazba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800" dirty="0" smtClean="0"/>
                  <a:t>vazné body tvoří šikmé řádky pravého nebo levého směru</a:t>
                </a:r>
              </a:p>
              <a:p>
                <a:r>
                  <a:rPr lang="cs-CZ" sz="2800" dirty="0" smtClean="0"/>
                  <a:t>nejmenší střída tři niti a tři útky</a:t>
                </a:r>
              </a:p>
              <a:p>
                <a:pPr marL="0" indent="0">
                  <a:buNone/>
                </a:pPr>
                <a:r>
                  <a:rPr lang="cs-CZ" sz="4000" b="0" dirty="0" smtClean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000" b="0" i="0" smtClean="0">
                        <a:latin typeface="Cambria Math"/>
                      </a:rPr>
                      <m:t>K</m:t>
                    </m:r>
                    <m:f>
                      <m:fPr>
                        <m:ctrlPr>
                          <a:rPr lang="cs-CZ" sz="4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0" smtClean="0">
                            <a:latin typeface="Cambria Math"/>
                          </a:rPr>
                          <m:t>1   </m:t>
                        </m:r>
                      </m:num>
                      <m:den>
                        <m:r>
                          <a:rPr lang="cs-CZ" sz="4000" b="0" i="0" smtClean="0">
                            <a:latin typeface="Cambria Math"/>
                          </a:rPr>
                          <m:t>    2</m:t>
                        </m:r>
                      </m:den>
                    </m:f>
                    <m:r>
                      <a:rPr lang="cs-CZ" sz="4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4000" dirty="0" smtClean="0"/>
                  <a:t>            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4000">
                        <a:latin typeface="Cambria Math"/>
                      </a:rPr>
                      <m:t>K</m:t>
                    </m:r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0" smtClean="0">
                            <a:latin typeface="Cambria Math"/>
                          </a:rPr>
                          <m:t>2</m:t>
                        </m:r>
                        <m:r>
                          <a:rPr lang="cs-CZ" sz="4000">
                            <a:latin typeface="Cambria Math"/>
                          </a:rPr>
                          <m:t>   </m:t>
                        </m:r>
                      </m:num>
                      <m:den>
                        <m:r>
                          <a:rPr lang="cs-CZ" sz="4000">
                            <a:latin typeface="Cambria Math"/>
                          </a:rPr>
                          <m:t>    </m:t>
                        </m:r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den>
                    </m:f>
                    <m:r>
                      <a:rPr lang="cs-CZ" sz="4000" i="1">
                        <a:latin typeface="Cambria Math"/>
                      </a:rPr>
                      <m:t> </m:t>
                    </m:r>
                  </m:oMath>
                </a14:m>
                <a:endParaRPr lang="cs-CZ" sz="4000" dirty="0"/>
              </a:p>
              <a:p>
                <a:pPr marL="0" indent="0">
                  <a:buNone/>
                </a:pPr>
                <a:r>
                  <a:rPr lang="cs-CZ" sz="4000" dirty="0" smtClean="0"/>
                  <a:t>   </a:t>
                </a:r>
                <a:endParaRPr lang="cs-CZ" sz="4000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963" t="-1250" r="-2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 flipV="1">
            <a:off x="1818447" y="3356992"/>
            <a:ext cx="484584" cy="49538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868144" y="3356992"/>
            <a:ext cx="648072" cy="49538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8468" y="4086597"/>
            <a:ext cx="2238375" cy="22479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2180" y="4077072"/>
            <a:ext cx="2219325" cy="2257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Keprová vazba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852936"/>
            <a:ext cx="2971800" cy="30099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1029909" y="2101491"/>
                <a:ext cx="1618264" cy="124880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4000" smtClean="0">
                          <a:latin typeface="Cambria Math"/>
                        </a:rPr>
                        <m:t>K</m:t>
                      </m:r>
                      <m:f>
                        <m:fPr>
                          <m:ctrlPr>
                            <a:rPr lang="cs-CZ" sz="4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>
                              <a:latin typeface="Cambria Math"/>
                            </a:rPr>
                            <m:t>1   </m:t>
                          </m:r>
                        </m:num>
                        <m:den>
                          <m:r>
                            <a:rPr lang="cs-CZ" sz="4000">
                              <a:latin typeface="Cambria Math"/>
                            </a:rPr>
                            <m:t>    </m:t>
                          </m:r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4000" i="1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>
                  <a:latin typeface="+mn-lt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9909" y="2101491"/>
                <a:ext cx="1618264" cy="124880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V="1">
            <a:off x="2431232" y="2478201"/>
            <a:ext cx="484584" cy="49538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6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Atlasová vazba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800" dirty="0" smtClean="0"/>
                  <a:t>pravidelné rozsazení vazných bodů</a:t>
                </a:r>
              </a:p>
              <a:p>
                <a:r>
                  <a:rPr lang="cs-CZ" sz="2800" dirty="0" smtClean="0"/>
                  <a:t>navzájem se nedotýkají</a:t>
                </a:r>
              </a:p>
              <a:p>
                <a:r>
                  <a:rPr lang="cs-CZ" sz="2800" dirty="0" smtClean="0"/>
                  <a:t>nejmenší atlas pětivazný</a:t>
                </a:r>
              </a:p>
              <a:p>
                <a:r>
                  <a:rPr lang="cs-CZ" sz="2800" dirty="0" smtClean="0"/>
                  <a:t>střída je čtvercová</a:t>
                </a:r>
              </a:p>
              <a:p>
                <a:pPr marL="0" lvl="0" indent="0">
                  <a:spcBef>
                    <a:spcPct val="0"/>
                  </a:spcBef>
                  <a:buClrTx/>
                  <a:buSzTx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4000" b="0" i="0" smtClean="0">
                          <a:solidFill>
                            <a:prstClr val="black"/>
                          </a:solidFill>
                          <a:latin typeface="Cambria Math"/>
                        </a:rPr>
                        <m:t>   </m:t>
                      </m:r>
                      <m:r>
                        <m:rPr>
                          <m:sty m:val="p"/>
                        </m:rPr>
                        <a:rPr lang="cs-CZ" sz="4000" b="0" i="0" smtClean="0">
                          <a:solidFill>
                            <a:prstClr val="black"/>
                          </a:solidFill>
                          <a:latin typeface="Cambria Math"/>
                        </a:rPr>
                        <m:t>A</m:t>
                      </m:r>
                      <m:r>
                        <a:rPr lang="cs-CZ" sz="4000" b="0" i="0" smtClean="0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40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1   </m:t>
                          </m:r>
                        </m:num>
                        <m:den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    </m:t>
                          </m:r>
                          <m:r>
                            <a:rPr lang="cs-CZ" sz="40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40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 (2)</m:t>
                      </m:r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4000" dirty="0">
                  <a:solidFill>
                    <a:prstClr val="black"/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963" t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1706" y="3153494"/>
            <a:ext cx="371475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31066" y="5406315"/>
            <a:ext cx="1612942" cy="830997"/>
          </a:xfrm>
          <a:prstGeom prst="rect">
            <a:avLst/>
          </a:prstGeom>
          <a:noFill/>
          <a:ln>
            <a:solidFill>
              <a:srgbClr val="33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+mn-lt"/>
              </a:rPr>
              <a:t>postupné</a:t>
            </a:r>
          </a:p>
          <a:p>
            <a:r>
              <a:rPr lang="cs-CZ" sz="2400" dirty="0" smtClean="0">
                <a:latin typeface="+mn-lt"/>
              </a:rPr>
              <a:t>číslo</a:t>
            </a:r>
            <a:endParaRPr lang="cs-CZ" sz="2400" dirty="0">
              <a:latin typeface="+mn-lt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843808" y="4581128"/>
            <a:ext cx="720080" cy="667994"/>
          </a:xfrm>
          <a:prstGeom prst="straightConnector1">
            <a:avLst/>
          </a:prstGeom>
          <a:ln w="19050">
            <a:solidFill>
              <a:srgbClr val="33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Atlasová vazba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/>
              <a:t>P</a:t>
            </a:r>
            <a:r>
              <a:rPr lang="cs-CZ" sz="3200" dirty="0" smtClean="0"/>
              <a:t>ostupné číslo:</a:t>
            </a:r>
          </a:p>
          <a:p>
            <a:r>
              <a:rPr lang="cs-CZ" sz="2800" dirty="0" smtClean="0"/>
              <a:t>nejmenší je 2</a:t>
            </a:r>
          </a:p>
          <a:p>
            <a:r>
              <a:rPr lang="cs-CZ" sz="2800" dirty="0" smtClean="0"/>
              <a:t>největší o dvě menší než je střída vazby</a:t>
            </a:r>
          </a:p>
          <a:p>
            <a:r>
              <a:rPr lang="cs-CZ" sz="2800" dirty="0" smtClean="0"/>
              <a:t>nesmí být dělitelem střídy vazby</a:t>
            </a:r>
          </a:p>
          <a:p>
            <a:r>
              <a:rPr lang="cs-CZ" sz="2800" dirty="0" smtClean="0"/>
              <a:t>nesmí být dělitelná </a:t>
            </a:r>
            <a:r>
              <a:rPr lang="cs-CZ" sz="2800" dirty="0"/>
              <a:t>dělitelem střídy </a:t>
            </a:r>
            <a:r>
              <a:rPr lang="cs-CZ" sz="2800" dirty="0" smtClean="0"/>
              <a:t>vazby beze zbytku</a:t>
            </a:r>
          </a:p>
          <a:p>
            <a:pPr marL="0" indent="0">
              <a:buNone/>
            </a:pPr>
            <a:r>
              <a:rPr lang="cs-CZ" sz="2800" dirty="0" smtClean="0"/>
              <a:t>Např. pro osmivazný atlas:</a:t>
            </a:r>
          </a:p>
          <a:p>
            <a:pPr marL="0" indent="0" algn="ctr">
              <a:buNone/>
            </a:pPr>
            <a:r>
              <a:rPr lang="cs-CZ" sz="3200" dirty="0" smtClean="0"/>
              <a:t>1 2 3 4 5 6 7 8</a:t>
            </a:r>
            <a:endParaRPr lang="cs-CZ" sz="3200" dirty="0"/>
          </a:p>
          <a:p>
            <a:pPr algn="ctr"/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987824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347864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211960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004048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5796136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364088" y="5301208"/>
            <a:ext cx="36004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07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Atlasová vazba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91755"/>
            <a:ext cx="3682509" cy="3705597"/>
          </a:xfrm>
          <a:ln>
            <a:solidFill>
              <a:schemeClr val="tx1"/>
            </a:solidFill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863466" y="1416968"/>
                <a:ext cx="2484398" cy="12465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A</m:t>
                      </m:r>
                      <m: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40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1   </m:t>
                          </m:r>
                        </m:num>
                        <m:den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    </m:t>
                          </m:r>
                          <m:r>
                            <a:rPr lang="cs-CZ" sz="40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 (</m:t>
                      </m:r>
                      <m:r>
                        <a:rPr lang="cs-CZ" sz="40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466" y="1416968"/>
                <a:ext cx="2484398" cy="124656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183946" y="1416968"/>
                <a:ext cx="2484398" cy="12465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A</m:t>
                      </m:r>
                      <m:r>
                        <a:rPr lang="cs-CZ" sz="4000" smtClean="0">
                          <a:solidFill>
                            <a:prstClr val="black"/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4000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1   </m:t>
                          </m:r>
                        </m:num>
                        <m:den>
                          <m:r>
                            <a:rPr lang="cs-CZ" sz="400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    </m:t>
                          </m:r>
                          <m:r>
                            <a:rPr lang="cs-CZ" sz="4000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 (</m:t>
                      </m:r>
                      <m:r>
                        <a:rPr lang="cs-CZ" sz="4000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5</m:t>
                      </m:r>
                      <m:r>
                        <a:rPr lang="cs-CZ" sz="4000" i="1">
                          <a:solidFill>
                            <a:prstClr val="black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3946" y="1416968"/>
                <a:ext cx="2484398" cy="124656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8279" y="2909215"/>
            <a:ext cx="3688137" cy="3688137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251520" y="3356992"/>
            <a:ext cx="3096344" cy="3096344"/>
          </a:xfrm>
          <a:prstGeom prst="straightConnector1">
            <a:avLst/>
          </a:prstGeom>
          <a:ln w="19050">
            <a:solidFill>
              <a:srgbClr val="33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67544" y="4581128"/>
            <a:ext cx="4032448" cy="1440160"/>
          </a:xfrm>
          <a:prstGeom prst="straightConnector1">
            <a:avLst/>
          </a:prstGeom>
          <a:ln w="19050">
            <a:solidFill>
              <a:srgbClr val="33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628279" y="2663528"/>
            <a:ext cx="3976169" cy="3933824"/>
          </a:xfrm>
          <a:prstGeom prst="straightConnector1">
            <a:avLst/>
          </a:prstGeom>
          <a:ln w="19050">
            <a:solidFill>
              <a:srgbClr val="33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427984" y="3933056"/>
            <a:ext cx="4104456" cy="1440160"/>
          </a:xfrm>
          <a:prstGeom prst="straightConnector1">
            <a:avLst/>
          </a:prstGeom>
          <a:ln w="19050">
            <a:solidFill>
              <a:srgbClr val="33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80 0020.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Názvosloví tkalcovských vazeb a vazebních technik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Český normalizační institut </a:t>
            </a:r>
            <a:r>
              <a:rPr lang="cs-CZ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1965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442</TotalTime>
  <Words>317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jemnost (2)</vt:lpstr>
      <vt:lpstr>Prezentace aplikace PowerPoint</vt:lpstr>
      <vt:lpstr>Základní tkalcovské vazby</vt:lpstr>
      <vt:lpstr>Obsah</vt:lpstr>
      <vt:lpstr>Definice vazby tkaniny</vt:lpstr>
      <vt:lpstr>Základní pojmy</vt:lpstr>
      <vt:lpstr>Základní pojmy</vt:lpstr>
      <vt:lpstr>Plátnová vazba</vt:lpstr>
      <vt:lpstr>Keprová vazba</vt:lpstr>
      <vt:lpstr>Keprová vazba</vt:lpstr>
      <vt:lpstr>Atlasová vazba</vt:lpstr>
      <vt:lpstr>Atlasová vazba</vt:lpstr>
      <vt:lpstr>Atlasová vazba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25</cp:revision>
  <dcterms:created xsi:type="dcterms:W3CDTF">2012-11-03T21:54:35Z</dcterms:created>
  <dcterms:modified xsi:type="dcterms:W3CDTF">2014-03-24T09:31:01Z</dcterms:modified>
</cp:coreProperties>
</file>