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sldIdLst>
    <p:sldId id="276" r:id="rId2"/>
    <p:sldId id="256" r:id="rId3"/>
    <p:sldId id="258" r:id="rId4"/>
    <p:sldId id="257" r:id="rId5"/>
    <p:sldId id="278" r:id="rId6"/>
    <p:sldId id="279" r:id="rId7"/>
    <p:sldId id="280" r:id="rId8"/>
    <p:sldId id="269" r:id="rId9"/>
    <p:sldId id="281" r:id="rId10"/>
    <p:sldId id="282" r:id="rId11"/>
    <p:sldId id="277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5" autoAdjust="0"/>
    <p:restoredTop sz="94629" autoAdjust="0"/>
  </p:normalViewPr>
  <p:slideViewPr>
    <p:cSldViewPr>
      <p:cViewPr varScale="1">
        <p:scale>
          <a:sx n="107" d="100"/>
          <a:sy n="107" d="100"/>
        </p:scale>
        <p:origin x="-101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7"/>
          <p:cNvCxnSpPr/>
          <p:nvPr/>
        </p:nvCxnSpPr>
        <p:spPr>
          <a:xfrm>
            <a:off x="685800" y="3398838"/>
            <a:ext cx="78486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A4A4B-ED12-4EF6-AA4F-122F732A3E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4470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457E1-4376-4EC7-85A8-AC86BE6B56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8801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731838" y="4598988"/>
            <a:ext cx="78486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/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E3A5A3-FE26-4A18-B68D-53AB9D036A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0328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CD119A-29B6-4265-ACEE-538E987CF5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5029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0"/>
          <p:cNvCxnSpPr/>
          <p:nvPr/>
        </p:nvCxnSpPr>
        <p:spPr>
          <a:xfrm rot="5400000">
            <a:off x="2218531" y="4045744"/>
            <a:ext cx="470852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D8BCE-F64E-45C3-AA15-BA5AA4A13E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1144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345626-23D2-459A-BF33-0980598DCA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8212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F9FC1-A34D-440B-86E0-FE5DDD6019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54032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8"/>
          <p:cNvCxnSpPr/>
          <p:nvPr/>
        </p:nvCxnSpPr>
        <p:spPr>
          <a:xfrm rot="5400000">
            <a:off x="-13494" y="3580607"/>
            <a:ext cx="557847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58DFF-C5EB-447C-AF60-2EDDA673C7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5404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621B9-AC61-4C10-A7E2-70B338C599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0917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CD5C7-19B1-476D-9233-B574E51244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29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6B215-613D-43E5-857B-2B1BFBB673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0358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663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1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9050"/>
            <a:ext cx="28956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9050"/>
            <a:ext cx="4114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9050"/>
            <a:ext cx="1066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FC9DA79-D490-4591-A23A-6AC5B71856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73" r:id="rId2"/>
    <p:sldLayoutId id="2147483781" r:id="rId3"/>
    <p:sldLayoutId id="2147483774" r:id="rId4"/>
    <p:sldLayoutId id="2147483782" r:id="rId5"/>
    <p:sldLayoutId id="2147483775" r:id="rId6"/>
    <p:sldLayoutId id="2147483776" r:id="rId7"/>
    <p:sldLayoutId id="2147483783" r:id="rId8"/>
    <p:sldLayoutId id="2147483777" r:id="rId9"/>
    <p:sldLayoutId id="2147483778" r:id="rId10"/>
    <p:sldLayoutId id="214748377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9pPr>
    </p:titleStyle>
    <p:bodyStyle>
      <a:lvl1pPr marL="182563" indent="-18256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0250" indent="-18256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365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endParaRPr lang="cs-CZ" sz="1000" b="1" i="1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 smtClean="0">
                <a:solidFill>
                  <a:schemeClr val="tx2"/>
                </a:solidFill>
                <a:cs typeface="Arial" pitchFamily="34" charset="0"/>
              </a:rPr>
              <a:t>Datum</a:t>
            </a: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: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4. 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5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. 2013</a:t>
            </a:r>
            <a:endParaRPr lang="cs-CZ" sz="1200" b="1" i="1" dirty="0" smtClean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 smtClean="0">
                <a:solidFill>
                  <a:schemeClr val="tx2"/>
                </a:solidFill>
                <a:cs typeface="Arial" pitchFamily="34" charset="0"/>
              </a:rPr>
              <a:t>Projekt</a:t>
            </a: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Kvalitní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výuka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Registrační číslo: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CZ.1.07/1.5.00/34.0731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Číslo DUM: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VY_32_INOVACE_192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	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Jméno autora: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Ing. Lenka Findejsová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Název práce: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Odvozené plátnové vazby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Předmět</a:t>
            </a:r>
            <a:r>
              <a:rPr lang="cs-CZ" sz="1200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Technologie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 smtClean="0">
                <a:solidFill>
                  <a:schemeClr val="tx2"/>
                </a:solidFill>
                <a:cs typeface="Arial" pitchFamily="34" charset="0"/>
              </a:rPr>
              <a:t>Ročník</a:t>
            </a: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2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.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Časová dotace</a:t>
            </a:r>
            <a:r>
              <a:rPr lang="cs-CZ" sz="1200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30 minut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Vzdělávací cíl</a:t>
            </a:r>
            <a:r>
              <a:rPr lang="cs-CZ" sz="1200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 V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ysvětlení odvozených plátnových vazeb.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Pomůcky</a:t>
            </a:r>
            <a:r>
              <a:rPr lang="cs-CZ" sz="1200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 Psací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potřeby, sešit, </a:t>
            </a:r>
            <a:r>
              <a:rPr lang="cs-CZ" sz="1200" dirty="0" err="1" smtClean="0">
                <a:solidFill>
                  <a:schemeClr val="tx2"/>
                </a:solidFill>
                <a:cs typeface="Arial" pitchFamily="34" charset="0"/>
              </a:rPr>
              <a:t>vzornicový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 papír, vzorky tkanin. 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Poznámka: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 Studenti si zapisují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teorii do sešitů, prakticky kreslí vazby do </a:t>
            </a:r>
            <a:r>
              <a:rPr lang="cs-CZ" sz="1200" dirty="0" err="1" smtClean="0">
                <a:solidFill>
                  <a:schemeClr val="tx2"/>
                </a:solidFill>
                <a:cs typeface="Arial" pitchFamily="34" charset="0"/>
              </a:rPr>
              <a:t>vzornicového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 papíru. 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Inovace: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>
                <a:solidFill>
                  <a:schemeClr val="tx2"/>
                </a:solidFill>
                <a:ea typeface="Calibri"/>
                <a:cs typeface="TimesNewRomanPSMT"/>
              </a:rPr>
              <a:t>Zapojení audiovizuální techniky do výkladu nového učiva, </a:t>
            </a:r>
            <a:r>
              <a:rPr lang="cs-CZ" sz="1200" dirty="0">
                <a:solidFill>
                  <a:schemeClr val="tx2"/>
                </a:solidFill>
                <a:latin typeface="TimesNewRomanPSMT"/>
                <a:ea typeface="Calibri"/>
                <a:cs typeface="TimesNewRomanPSMT"/>
              </a:rPr>
              <a:t>p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rezentace PowerPoint je názorná.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2" y="517103"/>
            <a:ext cx="5761037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7525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/>
              <a:t>odvozené</a:t>
            </a:r>
            <a:br>
              <a:rPr lang="cs-CZ" dirty="0" smtClean="0"/>
            </a:br>
            <a:r>
              <a:rPr lang="cs-CZ" dirty="0" smtClean="0"/>
              <a:t>plátnové vazby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43438" y="4365625"/>
            <a:ext cx="4013200" cy="18224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Technologie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2. ročník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Design interiéru a bytových doplňků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Obsah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cs-CZ" sz="2800" dirty="0" smtClean="0"/>
              <a:t>Příčný ryps</a:t>
            </a:r>
          </a:p>
          <a:p>
            <a:pPr eaLnBrk="1" hangingPunct="1">
              <a:lnSpc>
                <a:spcPct val="150000"/>
              </a:lnSpc>
            </a:pPr>
            <a:r>
              <a:rPr lang="cs-CZ" sz="2800" dirty="0" smtClean="0"/>
              <a:t>Podélný ryps</a:t>
            </a:r>
          </a:p>
          <a:p>
            <a:pPr eaLnBrk="1" hangingPunct="1">
              <a:lnSpc>
                <a:spcPct val="150000"/>
              </a:lnSpc>
            </a:pPr>
            <a:r>
              <a:rPr lang="cs-CZ" sz="2800" dirty="0" smtClean="0"/>
              <a:t>Panama</a:t>
            </a:r>
          </a:p>
          <a:p>
            <a:pPr eaLnBrk="1" hangingPunct="1">
              <a:lnSpc>
                <a:spcPct val="150000"/>
              </a:lnSpc>
            </a:pPr>
            <a:r>
              <a:rPr lang="cs-CZ" sz="2800" dirty="0" smtClean="0"/>
              <a:t>Kanava </a:t>
            </a:r>
          </a:p>
          <a:p>
            <a:pPr marL="0" indent="0" eaLnBrk="1" hangingPunct="1">
              <a:lnSpc>
                <a:spcPct val="150000"/>
              </a:lnSpc>
              <a:buNone/>
            </a:pPr>
            <a:endParaRPr lang="cs-CZ" sz="2800" dirty="0" smtClean="0"/>
          </a:p>
          <a:p>
            <a:pPr eaLnBrk="1" hangingPunct="1"/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Příčný ryps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sz="half"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/>
              <a:t>Pravidelný</a:t>
            </a:r>
            <a:endParaRPr lang="cs-CZ" sz="3600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 smtClean="0"/>
              <a:t>přidáním stejného počtu osnovních vazných bodů k základním bodům plátnové vazby ve směru osnovy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 smtClean="0"/>
              <a:t>několik útků se zatkává do stejného prošlupu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 smtClean="0"/>
              <a:t>pravidelné příčné řádkování ve tkanině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3600" dirty="0" smtClean="0"/>
          </a:p>
          <a:p>
            <a:pPr marL="0" indent="0" eaLnBrk="1" fontAlgn="auto" hangingPunct="1">
              <a:lnSpc>
                <a:spcPct val="200000"/>
              </a:lnSpc>
              <a:spcAft>
                <a:spcPts val="0"/>
              </a:spcAft>
              <a:buNone/>
              <a:defRPr/>
            </a:pPr>
            <a:endParaRPr lang="cs-CZ" sz="3600" dirty="0" smtClean="0"/>
          </a:p>
          <a:p>
            <a:pPr marL="182880" indent="-18288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cs-CZ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794" b="7919"/>
          <a:stretch/>
        </p:blipFill>
        <p:spPr bwMode="auto">
          <a:xfrm>
            <a:off x="5004047" y="1988840"/>
            <a:ext cx="3533159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Příčný ryps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sz="3600" dirty="0" smtClean="0"/>
              <a:t>Nepravidelný</a:t>
            </a:r>
          </a:p>
          <a:p>
            <a:pPr lvl="1"/>
            <a:r>
              <a:rPr lang="cs-CZ" dirty="0" smtClean="0"/>
              <a:t>přidáním nestejného </a:t>
            </a:r>
            <a:r>
              <a:rPr lang="cs-CZ" dirty="0"/>
              <a:t>počtu osnovních vazných bodů k základním bodům plátnové </a:t>
            </a:r>
            <a:r>
              <a:rPr lang="cs-CZ" dirty="0" smtClean="0"/>
              <a:t>vazby ve směru osnovy</a:t>
            </a:r>
          </a:p>
          <a:p>
            <a:pPr lvl="1"/>
            <a:r>
              <a:rPr lang="cs-CZ" dirty="0" smtClean="0"/>
              <a:t>nestejně široké příčné proužky ve tkanině</a:t>
            </a:r>
            <a:endParaRPr lang="cs-CZ" dirty="0"/>
          </a:p>
          <a:p>
            <a:endParaRPr lang="cs-CZ" dirty="0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473" b="8348"/>
          <a:stretch/>
        </p:blipFill>
        <p:spPr bwMode="auto">
          <a:xfrm>
            <a:off x="4716016" y="2213474"/>
            <a:ext cx="3982150" cy="3879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102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Podélný ryps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sz="half"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/>
              <a:t>Pravidelný</a:t>
            </a:r>
            <a:endParaRPr lang="cs-CZ" sz="3600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 smtClean="0"/>
              <a:t>přidáním stejného počtu osnovních vazných bodů k základním bodům plátnové vazby ve směru útku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 smtClean="0"/>
              <a:t>několik sousedních nití váže ve shodné plátnové vazbě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 smtClean="0"/>
              <a:t>pravidelné podélné proužkování ve tkanině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mizí osnova, hustý útek</a:t>
            </a:r>
            <a:endParaRPr lang="cs-CZ" sz="2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3600" dirty="0" smtClean="0"/>
          </a:p>
          <a:p>
            <a:pPr marL="0" indent="0" eaLnBrk="1" fontAlgn="auto" hangingPunct="1">
              <a:lnSpc>
                <a:spcPct val="200000"/>
              </a:lnSpc>
              <a:spcAft>
                <a:spcPts val="0"/>
              </a:spcAft>
              <a:buNone/>
              <a:defRPr/>
            </a:pPr>
            <a:endParaRPr lang="cs-CZ" sz="3600" dirty="0" smtClean="0"/>
          </a:p>
          <a:p>
            <a:pPr marL="182880" indent="-18288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cs-CZ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794" b="7919"/>
          <a:stretch/>
        </p:blipFill>
        <p:spPr bwMode="auto">
          <a:xfrm rot="5400000" flipH="1">
            <a:off x="5004047" y="1988840"/>
            <a:ext cx="3533159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099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Podélný ryps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sz="3600" dirty="0" smtClean="0"/>
              <a:t>Nepravidelný</a:t>
            </a:r>
          </a:p>
          <a:p>
            <a:pPr lvl="1"/>
            <a:r>
              <a:rPr lang="cs-CZ" dirty="0" smtClean="0"/>
              <a:t>přidáním nestejného </a:t>
            </a:r>
            <a:r>
              <a:rPr lang="cs-CZ" dirty="0"/>
              <a:t>počtu osnovních vazných bodů k základním </a:t>
            </a:r>
            <a:r>
              <a:rPr lang="cs-CZ" dirty="0" smtClean="0"/>
              <a:t>bodům  </a:t>
            </a:r>
            <a:r>
              <a:rPr lang="cs-CZ" dirty="0"/>
              <a:t>plátnové </a:t>
            </a:r>
            <a:r>
              <a:rPr lang="cs-CZ" dirty="0" smtClean="0"/>
              <a:t>vazby ve směru útku</a:t>
            </a:r>
          </a:p>
          <a:p>
            <a:pPr lvl="1"/>
            <a:r>
              <a:rPr lang="cs-CZ" dirty="0" smtClean="0"/>
              <a:t>nestejně široké podélné proužky ve tkanině</a:t>
            </a:r>
            <a:endParaRPr lang="cs-CZ" dirty="0"/>
          </a:p>
          <a:p>
            <a:endParaRPr lang="cs-CZ" dirty="0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473" b="8348"/>
          <a:stretch/>
        </p:blipFill>
        <p:spPr bwMode="auto">
          <a:xfrm rot="5400000" flipH="1">
            <a:off x="4716016" y="2213474"/>
            <a:ext cx="3982150" cy="3879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3726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Panama</a:t>
            </a:r>
            <a:endParaRPr lang="cs-CZ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Pravidelná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rozšíření plátnové vazby ve směru osnovním i útkovém o stejný počet osnovních vazných bodů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tvoří pravidelné čtverce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vyšívací plátno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994" b="8315"/>
          <a:stretch/>
        </p:blipFill>
        <p:spPr bwMode="auto">
          <a:xfrm>
            <a:off x="4788024" y="2276872"/>
            <a:ext cx="3567852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59466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Panama</a:t>
            </a:r>
            <a:endParaRPr lang="cs-CZ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dirty="0" smtClean="0"/>
              <a:t>Nepravidelná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rozšíření plátnové vazby ve směru osnovním i útkovém o různý počet osnovních vazných bodů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tvoří nepravidelné čtverce</a:t>
            </a:r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776" b="6249"/>
          <a:stretch/>
        </p:blipFill>
        <p:spPr bwMode="auto">
          <a:xfrm>
            <a:off x="4283968" y="1936706"/>
            <a:ext cx="4378941" cy="4372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7306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Kanava</a:t>
            </a:r>
            <a:endParaRPr lang="cs-CZ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několik druhů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může být třínitná, čtyřnitná, pětinitná, sedminitná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kombinuje nitě s hustším a řidším provázáním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tvoří pravidelnou mřížku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vyšívání, ubrusy</a:t>
            </a:r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977" b="6542"/>
          <a:stretch/>
        </p:blipFill>
        <p:spPr bwMode="auto">
          <a:xfrm>
            <a:off x="4311163" y="1518306"/>
            <a:ext cx="4365293" cy="4358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076056" y="5939988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n-lt"/>
              </a:rPr>
              <a:t>Třínitná kanavová vazba</a:t>
            </a:r>
            <a:endParaRPr lang="cs-CZ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17727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305342"/>
            <a:ext cx="799288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cs-CZ" b="1" dirty="0" smtClean="0">
                <a:solidFill>
                  <a:schemeClr val="tx2"/>
                </a:solidFill>
                <a:effectLst/>
                <a:latin typeface="Verdana" pitchFamily="34" charset="0"/>
                <a:ea typeface="Times New Roman"/>
              </a:rPr>
              <a:t>Zdroje:</a:t>
            </a:r>
          </a:p>
          <a:p>
            <a:pPr>
              <a:spcAft>
                <a:spcPts val="0"/>
              </a:spcAft>
            </a:pPr>
            <a:endParaRPr lang="cs-CZ" dirty="0" smtClean="0">
              <a:solidFill>
                <a:schemeClr val="tx2"/>
              </a:solidFill>
              <a:latin typeface="Verdana" pitchFamily="34" charset="0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dirty="0">
                <a:solidFill>
                  <a:schemeClr val="tx2"/>
                </a:solidFill>
                <a:latin typeface="Verdana" pitchFamily="34" charset="0"/>
                <a:ea typeface="Times New Roman"/>
              </a:rPr>
              <a:t>ČSN 80 0020. </a:t>
            </a:r>
            <a:r>
              <a:rPr lang="cs-CZ" i="1" dirty="0">
                <a:solidFill>
                  <a:schemeClr val="tx2"/>
                </a:solidFill>
                <a:latin typeface="Verdana" pitchFamily="34" charset="0"/>
                <a:ea typeface="Times New Roman"/>
              </a:rPr>
              <a:t>Názvosloví tkalcovských vazeb a vazebních technik</a:t>
            </a:r>
            <a:r>
              <a:rPr lang="cs-CZ" dirty="0">
                <a:solidFill>
                  <a:schemeClr val="tx2"/>
                </a:solidFill>
                <a:latin typeface="Verdana" pitchFamily="34" charset="0"/>
                <a:ea typeface="Times New Roman"/>
              </a:rPr>
              <a:t>. Český normalizační </a:t>
            </a:r>
            <a:r>
              <a:rPr lang="cs-CZ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institut, 1965.</a:t>
            </a:r>
          </a:p>
          <a:p>
            <a:pPr>
              <a:spcAft>
                <a:spcPts val="0"/>
              </a:spcAft>
            </a:pPr>
            <a:endParaRPr lang="cs-CZ" dirty="0">
              <a:solidFill>
                <a:schemeClr val="tx2"/>
              </a:solidFill>
              <a:latin typeface="Verdana" pitchFamily="34" charset="0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Autorkou všech obrázků </a:t>
            </a:r>
            <a:r>
              <a:rPr lang="cs-CZ" dirty="0">
                <a:solidFill>
                  <a:schemeClr val="tx2"/>
                </a:solidFill>
                <a:latin typeface="Verdana" pitchFamily="34" charset="0"/>
                <a:ea typeface="Times New Roman"/>
              </a:rPr>
              <a:t>je Ing. </a:t>
            </a:r>
            <a:r>
              <a:rPr lang="cs-CZ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Lenka Findejsová. Autorka </a:t>
            </a:r>
            <a:r>
              <a:rPr lang="cs-CZ" dirty="0">
                <a:solidFill>
                  <a:schemeClr val="tx2"/>
                </a:solidFill>
                <a:latin typeface="Verdana" pitchFamily="34" charset="0"/>
                <a:ea typeface="Times New Roman"/>
              </a:rPr>
              <a:t>obrázků (Ing. Lenka </a:t>
            </a:r>
            <a:r>
              <a:rPr lang="cs-CZ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Findejsová) souhlasí s </a:t>
            </a:r>
            <a:r>
              <a:rPr lang="cs-CZ" dirty="0">
                <a:solidFill>
                  <a:schemeClr val="tx2"/>
                </a:solidFill>
                <a:latin typeface="Verdana" pitchFamily="34" charset="0"/>
                <a:ea typeface="Times New Roman"/>
              </a:rPr>
              <a:t>jejich zveřejněním </a:t>
            </a:r>
            <a:r>
              <a:rPr lang="cs-CZ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na Metodickém </a:t>
            </a:r>
            <a:r>
              <a:rPr lang="cs-CZ" dirty="0">
                <a:solidFill>
                  <a:schemeClr val="tx2"/>
                </a:solidFill>
                <a:latin typeface="Verdana" pitchFamily="34" charset="0"/>
                <a:ea typeface="Times New Roman"/>
              </a:rPr>
              <a:t>portálu</a:t>
            </a:r>
            <a:r>
              <a:rPr lang="cs-CZ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.</a:t>
            </a:r>
          </a:p>
          <a:p>
            <a:pPr>
              <a:spcAft>
                <a:spcPts val="0"/>
              </a:spcAft>
            </a:pPr>
            <a:endParaRPr lang="cs-CZ" dirty="0">
              <a:solidFill>
                <a:schemeClr val="tx2"/>
              </a:solidFill>
              <a:latin typeface="Verdana" pitchFamily="34" charset="0"/>
              <a:ea typeface="Times New Roman"/>
            </a:endParaRPr>
          </a:p>
          <a:p>
            <a:pPr>
              <a:spcAft>
                <a:spcPts val="0"/>
              </a:spcAft>
            </a:pPr>
            <a:endParaRPr lang="cs-CZ" dirty="0" smtClean="0">
              <a:solidFill>
                <a:schemeClr val="tx2"/>
              </a:solidFill>
              <a:effectLst/>
              <a:latin typeface="Verdana" pitchFamily="34" charset="0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56784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emnost (2)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apír">
    <a:dk1>
      <a:sysClr val="windowText" lastClr="000000"/>
    </a:dk1>
    <a:lt1>
      <a:sysClr val="window" lastClr="FFFFFF"/>
    </a:lt1>
    <a:dk2>
      <a:srgbClr val="444D26"/>
    </a:dk2>
    <a:lt2>
      <a:srgbClr val="FEFAC9"/>
    </a:lt2>
    <a:accent1>
      <a:srgbClr val="A5B592"/>
    </a:accent1>
    <a:accent2>
      <a:srgbClr val="F3A447"/>
    </a:accent2>
    <a:accent3>
      <a:srgbClr val="E7BC29"/>
    </a:accent3>
    <a:accent4>
      <a:srgbClr val="D092A7"/>
    </a:accent4>
    <a:accent5>
      <a:srgbClr val="9C85C0"/>
    </a:accent5>
    <a:accent6>
      <a:srgbClr val="809EC2"/>
    </a:accent6>
    <a:hlink>
      <a:srgbClr val="8E58B6"/>
    </a:hlink>
    <a:folHlink>
      <a:srgbClr val="7F6F6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523</TotalTime>
  <Words>258</Words>
  <Application>Microsoft Office PowerPoint</Application>
  <PresentationFormat>Předvádění na obrazovce (4:3)</PresentationFormat>
  <Paragraphs>66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jemnost (2)</vt:lpstr>
      <vt:lpstr>Prezentace aplikace PowerPoint</vt:lpstr>
      <vt:lpstr>odvozené plátnové vazby</vt:lpstr>
      <vt:lpstr>Obsah</vt:lpstr>
      <vt:lpstr>Příčný ryps</vt:lpstr>
      <vt:lpstr>Příčný ryps</vt:lpstr>
      <vt:lpstr>Podélný ryps</vt:lpstr>
      <vt:lpstr>Podélný ryps</vt:lpstr>
      <vt:lpstr>Panama</vt:lpstr>
      <vt:lpstr>Panama</vt:lpstr>
      <vt:lpstr>Kanava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tkalcovské vazby</dc:title>
  <dc:creator>findejsova</dc:creator>
  <cp:lastModifiedBy>Lenka Findejsová</cp:lastModifiedBy>
  <cp:revision>41</cp:revision>
  <dcterms:created xsi:type="dcterms:W3CDTF">2012-11-03T21:54:35Z</dcterms:created>
  <dcterms:modified xsi:type="dcterms:W3CDTF">2014-03-24T09:31:23Z</dcterms:modified>
</cp:coreProperties>
</file>